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52.xml" ContentType="application/vnd.openxmlformats-officedocument.presentationml.slide+xml"/>
  <Override PartName="/ppt/slides/slide49.xml" ContentType="application/vnd.openxmlformats-officedocument.presentationml.slide+xml"/>
  <Override PartName="/ppt/slides/slide68.xml" ContentType="application/vnd.openxmlformats-officedocument.presentationml.slide+xml"/>
  <Override PartName="/ppt/slides/slide33.xml" ContentType="application/vnd.openxmlformats-officedocument.presentationml.slide+xml"/>
  <Override PartName="/ppt/slides/slide87.xml" ContentType="application/vnd.openxmlformats-officedocument.presentationml.slide+xml"/>
  <Default Extension="bin" ContentType="application/vnd.openxmlformats-officedocument.presentationml.printerSettings"/>
  <Override PartName="/ppt/slides/slide92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18.xml" ContentType="application/vnd.openxmlformats-officedocument.presentationml.slide+xml"/>
  <Override PartName="/ppt/slides/slide37.xml" ContentType="application/vnd.openxmlformats-officedocument.presentationml.slide+xml"/>
  <Override PartName="/ppt/slides/slide56.xml" ContentType="application/vnd.openxmlformats-officedocument.presentationml.slide+xml"/>
  <Override PartName="/ppt/slides/slide75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23.xml" ContentType="application/vnd.openxmlformats-officedocument.presentationml.slide+xml"/>
  <Override PartName="/ppt/slides/slide42.xml" ContentType="application/vnd.openxmlformats-officedocument.presentationml.slide+xml"/>
  <Override PartName="/ppt/slides/slide61.xml" ContentType="application/vnd.openxmlformats-officedocument.presentationml.slide+xml"/>
  <Override PartName="/ppt/slides/slide80.xml" ContentType="application/vnd.openxmlformats-officedocument.presentationml.slide+xml"/>
  <Override PartName="/ppt/theme/theme1.xml" ContentType="application/vnd.openxmlformats-officedocument.theme+xml"/>
  <Override PartName="/ppt/slideLayouts/slideLayout10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79.xml" ContentType="application/vnd.openxmlformats-officedocument.presentationml.slide+xml"/>
  <Override PartName="/ppt/slides/slide98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27.xml" ContentType="application/vnd.openxmlformats-officedocument.presentationml.slide+xml"/>
  <Override PartName="/ppt/slides/slide11.xml" ContentType="application/vnd.openxmlformats-officedocument.presentationml.slide+xml"/>
  <Override PartName="/ppt/slides/slide65.xml" ContentType="application/vnd.openxmlformats-officedocument.presentationml.slide+xml"/>
  <Override PartName="/ppt/slides/slide84.xml" ContentType="application/vnd.openxmlformats-officedocument.presentationml.slide+xml"/>
  <Override PartName="/ppt/slides/slide7.xml" ContentType="application/vnd.openxmlformats-officedocument.presentationml.slide+xml"/>
  <Override PartName="/ppt/slides/slide46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22.xml" ContentType="application/vnd.openxmlformats-officedocument.presentationml.notesSlide+xml"/>
  <Override PartName="/ppt/slides/slide70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53.xml" ContentType="application/vnd.openxmlformats-officedocument.presentationml.slide+xml"/>
  <Override PartName="/ppt/slides/slide15.xml" ContentType="application/vnd.openxmlformats-officedocument.presentationml.slide+xml"/>
  <Override PartName="/ppt/slides/slide69.xml" ContentType="application/vnd.openxmlformats-officedocument.presentationml.slide+xml"/>
  <Override PartName="/ppt/slides/slide88.xml" ContentType="application/vnd.openxmlformats-officedocument.presentationml.slide+xml"/>
  <Override PartName="/ppt/slides/slide72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slides/slide93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19.xml" ContentType="application/vnd.openxmlformats-officedocument.presentationml.slide+xml"/>
  <Override PartName="/ppt/slides/slide38.xml" ContentType="application/vnd.openxmlformats-officedocument.presentationml.slide+xml"/>
  <Override PartName="/ppt/slides/slide57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24.xml" ContentType="application/vnd.openxmlformats-officedocument.presentationml.slide+xml"/>
  <Override PartName="/ppt/slides/slide43.xml" ContentType="application/vnd.openxmlformats-officedocument.presentationml.slide+xml"/>
  <Override PartName="/ppt/slides/slide62.xml" ContentType="application/vnd.openxmlformats-officedocument.presentationml.slide+xml"/>
  <Override PartName="/ppt/slides/slide81.xml" ContentType="application/vnd.openxmlformats-officedocument.presentationml.slid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Default Extension="jpeg" ContentType="image/jpeg"/>
  <Override PartName="/ppt/slides/slide99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12.xml" ContentType="application/vnd.openxmlformats-officedocument.presentationml.slide+xml"/>
  <Override PartName="/ppt/slides/slide28.xml" ContentType="application/vnd.openxmlformats-officedocument.presentationml.slide+xml"/>
  <Override PartName="/ppt/slides/slide50.xml" ContentType="application/vnd.openxmlformats-officedocument.presentationml.slide+xml"/>
  <Override PartName="/ppt/slides/slide66.xml" ContentType="application/vnd.openxmlformats-officedocument.presentationml.slide+xml"/>
  <Override PartName="/ppt/slides/slide85.xml" ContentType="application/vnd.openxmlformats-officedocument.presentationml.slide+xml"/>
  <Override PartName="/ppt/slides/slide8.xml" ContentType="application/vnd.openxmlformats-officedocument.presentationml.slide+xml"/>
  <Override PartName="/ppt/slides/slide47.xml" ContentType="application/vnd.openxmlformats-officedocument.presentationml.slide+xml"/>
  <Override PartName="/ppt/slides/slide31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71.xml" ContentType="application/vnd.openxmlformats-officedocument.presentationml.slide+xml"/>
  <Override PartName="/ppt/slides/slide90.xml" ContentType="application/vnd.openxmlformats-officedocument.presentationml.slide+xml"/>
  <Override PartName="/ppt/notesSlides/notesSlide11.xml" ContentType="application/vnd.openxmlformats-officedocument.presentationml.notesSlide+xml"/>
  <Default Extension="rels" ContentType="application/vnd.openxmlformats-package.relationships+xml"/>
  <Override PartName="/ppt/slides/slide16.xml" ContentType="application/vnd.openxmlformats-officedocument.presentationml.slide+xml"/>
  <Override PartName="/ppt/slides/slide35.xml" ContentType="application/vnd.openxmlformats-officedocument.presentationml.slide+xml"/>
  <Override PartName="/ppt/slides/slide54.xml" ContentType="application/vnd.openxmlformats-officedocument.presentationml.slide+xml"/>
  <Override PartName="/ppt/slides/slide73.xml" ContentType="application/vnd.openxmlformats-officedocument.presentationml.slide+xml"/>
  <Override PartName="/ppt/slides/slide1.xml" ContentType="application/vnd.openxmlformats-officedocument.presentationml.slide+xml"/>
  <Override PartName="/ppt/slides/slide89.xml" ContentType="application/vnd.openxmlformats-officedocument.presentationml.slide+xml"/>
  <Override PartName="/ppt/slides/slide21.xml" ContentType="application/vnd.openxmlformats-officedocument.presentationml.slide+xml"/>
  <Override PartName="/ppt/slides/slide40.xml" ContentType="application/vnd.openxmlformats-officedocument.presentationml.slide+xml"/>
  <Override PartName="/ppt/slides/slide94.xml" ContentType="application/vnd.openxmlformats-officedocument.presentationml.slide+xml"/>
  <Override PartName="/ppt/notesSlides/notesSlide15.xml" ContentType="application/vnd.openxmlformats-officedocument.presentationml.notesSlide+xml"/>
  <Override PartName="/ppt/notesSlides/notesSlide4.xml" ContentType="application/vnd.openxmlformats-officedocument.presentationml.notesSlide+xml"/>
  <Override PartName="/ppt/slides/slide39.xml" ContentType="application/vnd.openxmlformats-officedocument.presentationml.slide+xml"/>
  <Override PartName="/ppt/slides/slide58.xml" ContentType="application/vnd.openxmlformats-officedocument.presentationml.slide+xml"/>
  <Override PartName="/ppt/slides/slide77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s/slide25.xml" ContentType="application/vnd.openxmlformats-officedocument.presentationml.slide+xml"/>
  <Override PartName="/ppt/slides/slide44.xml" ContentType="application/vnd.openxmlformats-officedocument.presentationml.slide+xml"/>
  <Override PartName="/ppt/slides/slide96.xml" ContentType="application/vnd.openxmlformats-officedocument.presentationml.slide+xml"/>
  <Override PartName="/ppt/slides/slide82.xml" ContentType="application/vnd.openxmlformats-officedocument.presentationml.slide+xml"/>
  <Override PartName="/ppt/slides/slide63.xml" ContentType="application/vnd.openxmlformats-officedocument.presentationml.slide+xml"/>
  <Override PartName="/ppt/theme/theme3.xml" ContentType="application/vnd.openxmlformats-officedocument.theme+xml"/>
  <Override PartName="/ppt/notesSlides/notesSlide20.xml" ContentType="application/vnd.openxmlformats-officedocument.presentationml.notesSlide+xml"/>
  <Override PartName="/ppt/notesSlides/notesSlide19.xml" ContentType="application/vnd.openxmlformats-officedocument.presentationml.notes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Default Extension="xml" ContentType="application/xml"/>
  <Override PartName="/ppt/tableStyles.xml" ContentType="application/vnd.openxmlformats-officedocument.presentationml.tableStyles+xml"/>
  <Override PartName="/ppt/slides/slide51.xml" ContentType="application/vnd.openxmlformats-officedocument.presentationml.slide+xml"/>
  <Override PartName="/ppt/slides/slide67.xml" ContentType="application/vnd.openxmlformats-officedocument.presentationml.slide+xml"/>
  <Override PartName="/ppt/slides/slide48.xml" ContentType="application/vnd.openxmlformats-officedocument.presentationml.slide+xml"/>
  <Override PartName="/ppt/slides/slide32.xml" ContentType="application/vnd.openxmlformats-officedocument.presentationml.slide+xml"/>
  <Override PartName="/ppt/slideLayouts/slideLayout7.xml" ContentType="application/vnd.openxmlformats-officedocument.presentationml.slideLayout+xml"/>
  <Override PartName="/ppt/viewProps.xml" ContentType="application/vnd.openxmlformats-officedocument.presentationml.viewProps+xml"/>
  <Override PartName="/ppt/slides/slide29.xml" ContentType="application/vnd.openxmlformats-officedocument.presentationml.slide+xml"/>
  <Override PartName="/ppt/slides/slide86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91.xml" ContentType="application/vnd.openxmlformats-officedocument.presentationml.slide+xml"/>
  <Override PartName="/ppt/notesMasters/notesMaster1.xml" ContentType="application/vnd.openxmlformats-officedocument.presentationml.notesMaster+xml"/>
  <Override PartName="/docProps/app.xml" ContentType="application/vnd.openxmlformats-officedocument.extended-properties+xml"/>
  <Override PartName="/ppt/notesSlides/notesSlide12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7.xml" ContentType="application/vnd.openxmlformats-officedocument.presentationml.slide+xml"/>
  <Override PartName="/ppt/slides/slide36.xml" ContentType="application/vnd.openxmlformats-officedocument.presentationml.slide+xml"/>
  <Override PartName="/ppt/slides/slide55.xml" ContentType="application/vnd.openxmlformats-officedocument.presentationml.slide+xml"/>
  <Override PartName="/ppt/slides/slide74.xml" ContentType="application/vnd.openxmlformats-officedocument.presentationml.slide+xml"/>
  <Override PartName="/ppt/slides/slide2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2.xml" ContentType="application/vnd.openxmlformats-officedocument.presentationml.slide+xml"/>
  <Override PartName="/ppt/slides/slide41.xml" ContentType="application/vnd.openxmlformats-officedocument.presentationml.slide+xml"/>
  <Override PartName="/ppt/slides/slide60.xml" ContentType="application/vnd.openxmlformats-officedocument.presentationml.slide+xml"/>
  <Override PartName="/ppt/slides/slide95.xml" ContentType="application/vnd.openxmlformats-officedocument.presentationml.slide+xml"/>
  <Override PartName="/ppt/notesSlides/notesSlide16.xml" ContentType="application/vnd.openxmlformats-officedocument.presentationml.notesSlide+xml"/>
  <Override PartName="/ppt/notesSlides/notesSlide5.xml" ContentType="application/vnd.openxmlformats-officedocument.presentationml.notesSlide+xml"/>
  <Override PartName="/ppt/slides/slide59.xml" ContentType="application/vnd.openxmlformats-officedocument.presentationml.slide+xml"/>
  <Override PartName="/ppt/slides/slide78.xml" ContentType="application/vnd.openxmlformats-officedocument.presentationml.slide+xml"/>
  <Override PartName="/ppt/slides/slide97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0.xml" ContentType="application/vnd.openxmlformats-officedocument.presentationml.slide+xml"/>
  <Override PartName="/ppt/slides/slide26.xml" ContentType="application/vnd.openxmlformats-officedocument.presentationml.slide+xml"/>
  <Override PartName="/ppt/slides/slide45.xml" ContentType="application/vnd.openxmlformats-officedocument.presentationml.slide+xml"/>
  <Override PartName="/ppt/slides/slide64.xml" ContentType="application/vnd.openxmlformats-officedocument.presentationml.slide+xml"/>
  <Override PartName="/ppt/slides/slide83.xml" ContentType="application/vnd.openxmlformats-officedocument.presentationml.slide+xml"/>
  <Override PartName="/ppt/slides/slide6.xml" ContentType="application/vnd.openxmlformats-officedocument.presentationml.slide+xml"/>
  <Override PartName="/ppt/notesSlides/notesSlide2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01"/>
  </p:notesMasterIdLst>
  <p:handoutMasterIdLst>
    <p:handoutMasterId r:id="rId102"/>
  </p:handoutMasterIdLst>
  <p:sldIdLst>
    <p:sldId id="257" r:id="rId2"/>
    <p:sldId id="261" r:id="rId3"/>
    <p:sldId id="262" r:id="rId4"/>
    <p:sldId id="263" r:id="rId5"/>
    <p:sldId id="358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365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  <p:sldId id="318" r:id="rId62"/>
    <p:sldId id="319" r:id="rId63"/>
    <p:sldId id="320" r:id="rId64"/>
    <p:sldId id="321" r:id="rId65"/>
    <p:sldId id="322" r:id="rId66"/>
    <p:sldId id="324" r:id="rId67"/>
    <p:sldId id="325" r:id="rId68"/>
    <p:sldId id="326" r:id="rId69"/>
    <p:sldId id="327" r:id="rId70"/>
    <p:sldId id="366" r:id="rId71"/>
    <p:sldId id="330" r:id="rId72"/>
    <p:sldId id="331" r:id="rId73"/>
    <p:sldId id="332" r:id="rId74"/>
    <p:sldId id="333" r:id="rId75"/>
    <p:sldId id="334" r:id="rId76"/>
    <p:sldId id="335" r:id="rId77"/>
    <p:sldId id="338" r:id="rId78"/>
    <p:sldId id="339" r:id="rId79"/>
    <p:sldId id="340" r:id="rId80"/>
    <p:sldId id="341" r:id="rId81"/>
    <p:sldId id="342" r:id="rId82"/>
    <p:sldId id="343" r:id="rId83"/>
    <p:sldId id="344" r:id="rId84"/>
    <p:sldId id="345" r:id="rId85"/>
    <p:sldId id="346" r:id="rId86"/>
    <p:sldId id="347" r:id="rId87"/>
    <p:sldId id="348" r:id="rId88"/>
    <p:sldId id="349" r:id="rId89"/>
    <p:sldId id="350" r:id="rId90"/>
    <p:sldId id="351" r:id="rId91"/>
    <p:sldId id="352" r:id="rId92"/>
    <p:sldId id="359" r:id="rId93"/>
    <p:sldId id="360" r:id="rId94"/>
    <p:sldId id="361" r:id="rId95"/>
    <p:sldId id="362" r:id="rId96"/>
    <p:sldId id="363" r:id="rId97"/>
    <p:sldId id="364" r:id="rId98"/>
    <p:sldId id="356" r:id="rId99"/>
    <p:sldId id="357" r:id="rId10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EE830C"/>
    <a:srgbClr val="E58955"/>
    <a:srgbClr val="C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Objects="1">
      <p:cViewPr>
        <p:scale>
          <a:sx n="100" d="100"/>
          <a:sy n="100" d="100"/>
        </p:scale>
        <p:origin x="-888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14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01" Type="http://schemas.openxmlformats.org/officeDocument/2006/relationships/notesMaster" Target="notesMasters/notesMaster1.xml"/><Relationship Id="rId102" Type="http://schemas.openxmlformats.org/officeDocument/2006/relationships/handoutMaster" Target="handoutMasters/handoutMaster1.xml"/><Relationship Id="rId103" Type="http://schemas.openxmlformats.org/officeDocument/2006/relationships/printerSettings" Target="printerSettings/printerSettings1.bin"/><Relationship Id="rId104" Type="http://schemas.openxmlformats.org/officeDocument/2006/relationships/presProps" Target="presProps.xml"/><Relationship Id="rId105" Type="http://schemas.openxmlformats.org/officeDocument/2006/relationships/viewProps" Target="viewProps.xml"/><Relationship Id="rId106" Type="http://schemas.openxmlformats.org/officeDocument/2006/relationships/theme" Target="theme/theme1.xml"/><Relationship Id="rId10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90" Type="http://schemas.openxmlformats.org/officeDocument/2006/relationships/slide" Target="slides/slide89.xml"/><Relationship Id="rId91" Type="http://schemas.openxmlformats.org/officeDocument/2006/relationships/slide" Target="slides/slide90.xml"/><Relationship Id="rId92" Type="http://schemas.openxmlformats.org/officeDocument/2006/relationships/slide" Target="slides/slide91.xml"/><Relationship Id="rId93" Type="http://schemas.openxmlformats.org/officeDocument/2006/relationships/slide" Target="slides/slide92.xml"/><Relationship Id="rId94" Type="http://schemas.openxmlformats.org/officeDocument/2006/relationships/slide" Target="slides/slide93.xml"/><Relationship Id="rId95" Type="http://schemas.openxmlformats.org/officeDocument/2006/relationships/slide" Target="slides/slide94.xml"/><Relationship Id="rId96" Type="http://schemas.openxmlformats.org/officeDocument/2006/relationships/slide" Target="slides/slide95.xml"/><Relationship Id="rId97" Type="http://schemas.openxmlformats.org/officeDocument/2006/relationships/slide" Target="slides/slide96.xml"/><Relationship Id="rId98" Type="http://schemas.openxmlformats.org/officeDocument/2006/relationships/slide" Target="slides/slide97.xml"/><Relationship Id="rId99" Type="http://schemas.openxmlformats.org/officeDocument/2006/relationships/slide" Target="slides/slide9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100" Type="http://schemas.openxmlformats.org/officeDocument/2006/relationships/slide" Target="slides/slide99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slide" Target="slides/slide84.xml"/><Relationship Id="rId86" Type="http://schemas.openxmlformats.org/officeDocument/2006/relationships/slide" Target="slides/slide85.xml"/><Relationship Id="rId87" Type="http://schemas.openxmlformats.org/officeDocument/2006/relationships/slide" Target="slides/slide86.xml"/><Relationship Id="rId88" Type="http://schemas.openxmlformats.org/officeDocument/2006/relationships/slide" Target="slides/slide87.xml"/><Relationship Id="rId89" Type="http://schemas.openxmlformats.org/officeDocument/2006/relationships/slide" Target="slides/slide8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2/19/16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2/19/16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BB6AEA-1812-4A92-90A4-F1EEAAA089A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5115333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BB6AEA-1812-4A92-90A4-F1EEAAA089A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1315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BB6AEA-1812-4A92-90A4-F1EEAAA089A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941740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BB6AEA-1812-4A92-90A4-F1EEAAA089A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045426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BB6AEA-1812-4A92-90A4-F1EEAAA089A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933639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BB6AEA-1812-4A92-90A4-F1EEAAA089A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822536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BB6AEA-1812-4A92-90A4-F1EEAAA089A6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026687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BB6AEA-1812-4A92-90A4-F1EEAAA089A6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315342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BB6AEA-1812-4A92-90A4-F1EEAAA089A6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544815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BB6AEA-1812-4A92-90A4-F1EEAAA089A6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58506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BB6AEA-1812-4A92-90A4-F1EEAAA089A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960904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BB6AEA-1812-4A92-90A4-F1EEAAA089A6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8237670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BB6AEA-1812-4A92-90A4-F1EEAAA089A6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2307886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Takes advantage of the thing we thought we had to remove – sending messages back to A.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This is a</a:t>
            </a:r>
            <a:r>
              <a:rPr lang="en-US" baseline="0" dirty="0" smtClean="0"/>
              <a:t> way to confirm a flood WITHOUT any counts in the nodes or the messages.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BB6AEA-1812-4A92-90A4-F1EEAAA089A6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52257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BB6AEA-1812-4A92-90A4-F1EEAAA089A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396800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BB6AEA-1812-4A92-90A4-F1EEAAA089A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376472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BB6AEA-1812-4A92-90A4-F1EEAAA089A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226012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BB6AEA-1812-4A92-90A4-F1EEAAA089A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264653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BB6AEA-1812-4A92-90A4-F1EEAAA089A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938813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BB6AEA-1812-4A92-90A4-F1EEAAA089A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902371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BB6AEA-1812-4A92-90A4-F1EEAAA089A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792505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2/19/16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2/19/16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2/19/16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2/19/16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2/19/16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2/19/16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52798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14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96611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118</a:t>
            </a: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Winter </a:t>
            </a:r>
            <a:r>
              <a:rPr lang="en-US" sz="1200" baseline="0" dirty="0" smtClean="0">
                <a:latin typeface="Times New Roman" pitchFamily="-107" charset="0"/>
              </a:rPr>
              <a:t>2016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8001000" cy="1143000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Network Routing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118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Computer Network Fundamentals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836308"/>
            <a:ext cx="8229600" cy="289855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smtClean="0"/>
              <a:t>Relaying</a:t>
            </a:r>
          </a:p>
          <a:p>
            <a:pPr lvl="1"/>
            <a:r>
              <a:rPr lang="en-US" dirty="0" smtClean="0"/>
              <a:t>Moving messages based on the DAG tables </a:t>
            </a:r>
          </a:p>
          <a:p>
            <a:pPr lvl="1"/>
            <a:r>
              <a:rPr lang="en-US" dirty="0" smtClean="0"/>
              <a:t>Forwarding (typically IP)</a:t>
            </a:r>
          </a:p>
          <a:p>
            <a:pPr lvl="1"/>
            <a:r>
              <a:rPr lang="en-US" dirty="0" smtClean="0"/>
              <a:t>Switching (typically Ethernet, ATM)</a:t>
            </a:r>
          </a:p>
          <a:p>
            <a:pPr lvl="1"/>
            <a:endParaRPr lang="en-US" dirty="0" smtClean="0"/>
          </a:p>
          <a:p>
            <a:r>
              <a:rPr lang="en-US" i="1" dirty="0" smtClean="0"/>
              <a:t>Routing</a:t>
            </a:r>
          </a:p>
          <a:p>
            <a:pPr lvl="1"/>
            <a:r>
              <a:rPr lang="en-US" dirty="0" smtClean="0"/>
              <a:t>Computing </a:t>
            </a:r>
            <a:r>
              <a:rPr lang="en-US" dirty="0" smtClean="0"/>
              <a:t>the relay tables</a:t>
            </a:r>
            <a:endParaRPr lang="en-US" dirty="0" smtClean="0"/>
          </a:p>
          <a:p>
            <a:pPr lvl="1"/>
            <a:r>
              <a:rPr lang="en-US" dirty="0" smtClean="0"/>
              <a:t>Route </a:t>
            </a:r>
            <a:r>
              <a:rPr lang="en-US" dirty="0" smtClean="0"/>
              <a:t>computation</a:t>
            </a:r>
          </a:p>
          <a:p>
            <a:pPr lvl="1"/>
            <a:r>
              <a:rPr lang="en-US" dirty="0" smtClean="0"/>
              <a:t>Path computation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17360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Two approaches to routing</a:t>
            </a:r>
          </a:p>
          <a:p>
            <a:pPr lvl="1"/>
            <a:r>
              <a:rPr lang="en-US" dirty="0" smtClean="0"/>
              <a:t>Link state</a:t>
            </a:r>
          </a:p>
          <a:p>
            <a:pPr lvl="1"/>
            <a:r>
              <a:rPr lang="en-US" dirty="0" smtClean="0"/>
              <a:t>Distance vector</a:t>
            </a:r>
          </a:p>
          <a:p>
            <a:endParaRPr lang="en-US" dirty="0"/>
          </a:p>
          <a:p>
            <a:r>
              <a:rPr lang="en-US" dirty="0" smtClean="0"/>
              <a:t>But both:</a:t>
            </a:r>
          </a:p>
          <a:p>
            <a:pPr lvl="1"/>
            <a:r>
              <a:rPr lang="en-US" dirty="0" smtClean="0"/>
              <a:t>Depend on link state (up/down/load)</a:t>
            </a:r>
          </a:p>
          <a:p>
            <a:pPr lvl="1"/>
            <a:r>
              <a:rPr lang="en-US" dirty="0" smtClean="0"/>
              <a:t>Calculate distance vectors (path costs)</a:t>
            </a:r>
          </a:p>
          <a:p>
            <a:pPr lvl="1"/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Names are a pain sometimes!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034618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collect that info?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Neighbors</a:t>
            </a:r>
          </a:p>
          <a:p>
            <a:pPr lvl="1"/>
            <a:r>
              <a:rPr lang="en-US" baseline="0" dirty="0" smtClean="0"/>
              <a:t>We don’t need no </a:t>
            </a:r>
            <a:r>
              <a:rPr lang="en-US" baseline="0" dirty="0" err="1" smtClean="0"/>
              <a:t>stinkin</a:t>
            </a:r>
            <a:r>
              <a:rPr lang="en-US" dirty="0" smtClean="0"/>
              <a:t>’ relays</a:t>
            </a:r>
            <a:r>
              <a:rPr lang="en-US" dirty="0" smtClean="0"/>
              <a:t>!</a:t>
            </a:r>
          </a:p>
          <a:p>
            <a:pPr lvl="1"/>
            <a:r>
              <a:rPr lang="en-US" baseline="0" dirty="0" smtClean="0"/>
              <a:t>Won’t get you far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Six degrees of flooding</a:t>
            </a:r>
          </a:p>
          <a:p>
            <a:pPr lvl="1"/>
            <a:r>
              <a:rPr lang="en-US" baseline="0" dirty="0" smtClean="0"/>
              <a:t>Your neighbors’ neighbors</a:t>
            </a:r>
          </a:p>
          <a:p>
            <a:pPr lvl="1"/>
            <a:r>
              <a:rPr lang="en-US" baseline="0" dirty="0" smtClean="0"/>
              <a:t>Neighbors’ neighbors’ neighbors</a:t>
            </a:r>
          </a:p>
          <a:p>
            <a:pPr lvl="1"/>
            <a:r>
              <a:rPr lang="en-US" dirty="0" smtClean="0"/>
              <a:t>Etc...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99230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we flood?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topology</a:t>
            </a:r>
          </a:p>
          <a:p>
            <a:pPr lvl="1"/>
            <a:r>
              <a:rPr lang="en-US" dirty="0" smtClean="0"/>
              <a:t>Who we are, who we’re connected to</a:t>
            </a:r>
          </a:p>
          <a:p>
            <a:pPr lvl="1"/>
            <a:r>
              <a:rPr lang="en-US" dirty="0" smtClean="0"/>
              <a:t>“Link state”</a:t>
            </a:r>
          </a:p>
          <a:p>
            <a:pPr lvl="1"/>
            <a:endParaRPr lang="en-US" dirty="0"/>
          </a:p>
          <a:p>
            <a:r>
              <a:rPr lang="en-US" dirty="0" smtClean="0"/>
              <a:t>Our decisions</a:t>
            </a:r>
          </a:p>
          <a:p>
            <a:pPr lvl="1"/>
            <a:r>
              <a:rPr lang="en-US" dirty="0" smtClean="0"/>
              <a:t>Who we think we can reach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297443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do we flood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</a:t>
            </a:r>
            <a:r>
              <a:rPr lang="en-US" baseline="0" dirty="0" smtClean="0"/>
              <a:t> the beginning, all at once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lood link state</a:t>
            </a:r>
          </a:p>
          <a:p>
            <a:pPr lvl="1"/>
            <a:r>
              <a:rPr lang="en-US" dirty="0" smtClean="0"/>
              <a:t>Everyone computes their own routing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In between each step of route computation</a:t>
            </a:r>
          </a:p>
          <a:p>
            <a:pPr lvl="1"/>
            <a:r>
              <a:rPr lang="en-US" dirty="0" smtClean="0"/>
              <a:t>Who we can reach</a:t>
            </a:r>
          </a:p>
          <a:p>
            <a:pPr lvl="1"/>
            <a:r>
              <a:rPr lang="en-US" dirty="0" smtClean="0"/>
              <a:t>Ends up flooding reachability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82980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Information to guide DAG traversal</a:t>
            </a:r>
          </a:p>
          <a:p>
            <a:pPr lvl="1"/>
            <a:r>
              <a:rPr lang="en-US" dirty="0" smtClean="0"/>
              <a:t>A way to pick alternate next-layer tables</a:t>
            </a:r>
          </a:p>
          <a:p>
            <a:pPr lvl="2"/>
            <a:r>
              <a:rPr lang="en-US" dirty="0" smtClean="0"/>
              <a:t>When both have viable translations</a:t>
            </a:r>
          </a:p>
          <a:p>
            <a:pPr lvl="1"/>
            <a:r>
              <a:rPr lang="en-US" dirty="0" smtClean="0"/>
              <a:t>A way to pick from among proxies </a:t>
            </a:r>
          </a:p>
          <a:p>
            <a:pPr lvl="2"/>
            <a:r>
              <a:rPr lang="en-US" dirty="0" smtClean="0"/>
              <a:t>I.e., multiple resolutions within one table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A way to populate the DAG tables</a:t>
            </a:r>
            <a:endParaRPr lang="en-US" dirty="0"/>
          </a:p>
          <a:p>
            <a:pPr lvl="2"/>
            <a:r>
              <a:rPr lang="en-US" dirty="0" smtClean="0"/>
              <a:t>Relays are proxies for their destinations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210403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Beyond just getting there…</a:t>
            </a:r>
          </a:p>
          <a:p>
            <a:endParaRPr lang="en-US" dirty="0"/>
          </a:p>
          <a:p>
            <a:pPr lvl="1"/>
            <a:r>
              <a:rPr lang="en-US" dirty="0" smtClean="0"/>
              <a:t>Getting there in the best way</a:t>
            </a:r>
          </a:p>
          <a:p>
            <a:pPr lvl="2"/>
            <a:r>
              <a:rPr lang="en-US" dirty="0" smtClean="0"/>
              <a:t>Lowest delay, highest BW, greatest reliability, etc.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Getting there without a loop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430309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</a:t>
            </a:r>
            <a:r>
              <a:rPr lang="en-US" baseline="0" dirty="0" smtClean="0"/>
              <a:t>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Node name</a:t>
            </a:r>
          </a:p>
          <a:p>
            <a:pPr lvl="1"/>
            <a:r>
              <a:rPr lang="en-US" dirty="0" smtClean="0"/>
              <a:t>A way to identify the node itself</a:t>
            </a:r>
          </a:p>
          <a:p>
            <a:pPr lvl="0"/>
            <a:r>
              <a:rPr lang="en-US" dirty="0" smtClean="0"/>
              <a:t>Link name</a:t>
            </a:r>
          </a:p>
          <a:p>
            <a:pPr lvl="1"/>
            <a:r>
              <a:rPr lang="en-US" dirty="0" smtClean="0"/>
              <a:t>A way to identify each</a:t>
            </a:r>
            <a:r>
              <a:rPr lang="en-US" baseline="0" dirty="0" smtClean="0"/>
              <a:t> link</a:t>
            </a:r>
          </a:p>
          <a:p>
            <a:pPr lvl="1"/>
            <a:r>
              <a:rPr lang="en-US" baseline="0" dirty="0" smtClean="0"/>
              <a:t>A single node may have many attached links</a:t>
            </a:r>
          </a:p>
          <a:p>
            <a:pPr lvl="1"/>
            <a:r>
              <a:rPr lang="en-US" dirty="0" smtClean="0"/>
              <a:t>A single link may have many attached nodes</a:t>
            </a:r>
          </a:p>
          <a:p>
            <a:r>
              <a:rPr lang="en-US" dirty="0" smtClean="0"/>
              <a:t>Costs</a:t>
            </a:r>
          </a:p>
          <a:p>
            <a:pPr lvl="1"/>
            <a:r>
              <a:rPr lang="en-US" dirty="0" smtClean="0"/>
              <a:t>To visit a node</a:t>
            </a:r>
          </a:p>
          <a:p>
            <a:pPr lvl="1"/>
            <a:r>
              <a:rPr lang="en-US" dirty="0" smtClean="0"/>
              <a:t>To traverse a link</a:t>
            </a:r>
          </a:p>
          <a:p>
            <a:pPr lvl="1"/>
            <a:r>
              <a:rPr lang="en-US" dirty="0" smtClean="0"/>
              <a:t>Cost != price in dollars</a:t>
            </a:r>
          </a:p>
          <a:p>
            <a:pPr lvl="1"/>
            <a:r>
              <a:rPr lang="en-US" dirty="0" smtClean="0"/>
              <a:t>Usually expressed in delay units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349164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/>
            <a:r>
              <a:rPr lang="en-US" baseline="0" dirty="0" smtClean="0"/>
              <a:t>Basic flooding</a:t>
            </a:r>
          </a:p>
          <a:p>
            <a:pPr marL="342900" indent="-342900"/>
            <a:endParaRPr lang="en-US" baseline="0" dirty="0" smtClean="0"/>
          </a:p>
          <a:p>
            <a:pPr marL="342900" indent="-342900"/>
            <a:r>
              <a:rPr lang="en-US" baseline="0" dirty="0" smtClean="0"/>
              <a:t>Distance vector</a:t>
            </a:r>
          </a:p>
          <a:p>
            <a:pPr marL="342900" indent="-342900"/>
            <a:endParaRPr lang="en-US" baseline="0" dirty="0" smtClean="0"/>
          </a:p>
          <a:p>
            <a:pPr marL="342900" indent="-342900"/>
            <a:r>
              <a:rPr lang="en-US" baseline="0" dirty="0" smtClean="0"/>
              <a:t>Link state</a:t>
            </a:r>
            <a:endParaRPr lang="en-US" baseline="0" dirty="0" smtClean="0"/>
          </a:p>
          <a:p>
            <a:pPr marL="342900" indent="-342900">
              <a:buNone/>
            </a:pPr>
            <a:endParaRPr lang="en-US" baseline="0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710800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</a:t>
            </a:r>
            <a:r>
              <a:rPr lang="en-US" baseline="0" dirty="0" smtClean="0"/>
              <a:t> flooding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Start:</a:t>
            </a:r>
          </a:p>
          <a:p>
            <a:pPr lvl="1"/>
            <a:r>
              <a:rPr lang="en-US" dirty="0" smtClean="0"/>
              <a:t>Get</a:t>
            </a:r>
            <a:r>
              <a:rPr lang="en-US" baseline="0" dirty="0" smtClean="0"/>
              <a:t> a request on interface A</a:t>
            </a:r>
          </a:p>
          <a:p>
            <a:pPr lvl="0"/>
            <a:r>
              <a:rPr lang="en-US" baseline="0" dirty="0" smtClean="0"/>
              <a:t>Relay out:</a:t>
            </a:r>
          </a:p>
          <a:p>
            <a:pPr lvl="1"/>
            <a:r>
              <a:rPr lang="en-US" baseline="0" dirty="0" smtClean="0"/>
              <a:t>Send a copy on every interface</a:t>
            </a:r>
          </a:p>
          <a:p>
            <a:pPr lvl="1"/>
            <a:endParaRPr lang="en-US" baseline="0" dirty="0" smtClean="0"/>
          </a:p>
          <a:p>
            <a:pPr marL="0" indent="0" algn="ctr">
              <a:buNone/>
            </a:pPr>
            <a:r>
              <a:rPr lang="en-US" baseline="0" dirty="0" smtClean="0"/>
              <a:t>Does this include A? </a:t>
            </a:r>
          </a:p>
          <a:p>
            <a:pPr marL="0" indent="0" algn="ctr">
              <a:buNone/>
            </a:pPr>
            <a:endParaRPr lang="en-US" baseline="0" dirty="0" smtClean="0"/>
          </a:p>
          <a:p>
            <a:pPr marL="0" indent="0" algn="ctr">
              <a:buNone/>
            </a:pPr>
            <a:r>
              <a:rPr lang="en-US" baseline="0" dirty="0" smtClean="0"/>
              <a:t>When will this terminate?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68215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Key algorithms</a:t>
            </a:r>
          </a:p>
          <a:p>
            <a:endParaRPr lang="en-US" baseline="0" dirty="0" smtClean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5626309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of flooding for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Get request to everyone reliably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Get responses back to the entity that needs them</a:t>
            </a:r>
          </a:p>
          <a:p>
            <a:pPr marL="914400" lvl="1" indent="-514350"/>
            <a:r>
              <a:rPr lang="en-US" dirty="0" smtClean="0"/>
              <a:t>In particular, let him know when he has all responses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Minimize the cost</a:t>
            </a:r>
          </a:p>
          <a:p>
            <a:pPr marL="514350" indent="-514350"/>
            <a:r>
              <a:rPr lang="en-US" dirty="0" smtClean="0"/>
              <a:t>Assuming connectivity, of course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Limiting</a:t>
            </a:r>
            <a:r>
              <a:rPr lang="en-US" baseline="0" dirty="0" smtClean="0"/>
              <a:t> the flood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Track</a:t>
            </a:r>
            <a:r>
              <a:rPr lang="en-US" baseline="0" dirty="0" smtClean="0"/>
              <a:t> the messages</a:t>
            </a:r>
          </a:p>
          <a:p>
            <a:endParaRPr lang="en-US" baseline="0" dirty="0" smtClean="0"/>
          </a:p>
          <a:p>
            <a:r>
              <a:rPr lang="en-US" baseline="0" dirty="0" smtClean="0"/>
              <a:t>Track the nodes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863134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err="1" smtClean="0"/>
              <a:t>Hopcount</a:t>
            </a:r>
            <a:r>
              <a:rPr lang="en-US" dirty="0" smtClean="0"/>
              <a:t> in 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At each relay</a:t>
            </a:r>
          </a:p>
          <a:p>
            <a:pPr lvl="1"/>
            <a:r>
              <a:rPr lang="en-US" dirty="0" smtClean="0"/>
              <a:t>Drop count one</a:t>
            </a:r>
          </a:p>
          <a:p>
            <a:pPr lvl="1"/>
            <a:r>
              <a:rPr lang="en-US" dirty="0" smtClean="0"/>
              <a:t>Stop flooding when zero</a:t>
            </a:r>
          </a:p>
          <a:p>
            <a:pPr lvl="1"/>
            <a:endParaRPr lang="en-US" dirty="0" smtClean="0"/>
          </a:p>
          <a:p>
            <a:pPr marL="57150" lvl="0" indent="0" algn="ctr">
              <a:buNone/>
            </a:pPr>
            <a:r>
              <a:rPr lang="en-US" dirty="0" smtClean="0"/>
              <a:t>Will this work? Under what conditions?</a:t>
            </a:r>
          </a:p>
          <a:p>
            <a:pPr marL="57150" lvl="0" indent="0" algn="ctr">
              <a:buNone/>
            </a:pPr>
            <a:endParaRPr lang="en-US" dirty="0"/>
          </a:p>
          <a:p>
            <a:pPr marL="57150" lvl="0" indent="0" algn="ctr">
              <a:buNone/>
            </a:pPr>
            <a:r>
              <a:rPr lang="en-US" dirty="0" smtClean="0"/>
              <a:t>What do we have to know?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610320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Checkbox</a:t>
            </a:r>
            <a:r>
              <a:rPr lang="en-US" dirty="0" smtClean="0"/>
              <a:t> at nodes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On receive</a:t>
            </a:r>
          </a:p>
          <a:p>
            <a:pPr lvl="1"/>
            <a:r>
              <a:rPr lang="en-US" dirty="0" smtClean="0"/>
              <a:t>Set visited = TRUE</a:t>
            </a:r>
          </a:p>
          <a:p>
            <a:r>
              <a:rPr lang="en-US" dirty="0" smtClean="0"/>
              <a:t>Once visited</a:t>
            </a:r>
          </a:p>
          <a:p>
            <a:pPr lvl="1"/>
            <a:r>
              <a:rPr lang="en-US" dirty="0" smtClean="0"/>
              <a:t>Don’t relay any more</a:t>
            </a:r>
          </a:p>
          <a:p>
            <a:pPr lvl="1"/>
            <a:endParaRPr lang="en-US" dirty="0" smtClean="0"/>
          </a:p>
          <a:p>
            <a:pPr marL="0" lvl="0" indent="0" algn="ctr">
              <a:buNone/>
            </a:pPr>
            <a:r>
              <a:rPr lang="en-US" dirty="0" smtClean="0"/>
              <a:t>Will this work?</a:t>
            </a:r>
          </a:p>
          <a:p>
            <a:pPr marL="0" lvl="0" indent="0" algn="ctr">
              <a:buNone/>
            </a:pPr>
            <a:endParaRPr lang="en-US" dirty="0" smtClean="0"/>
          </a:p>
          <a:p>
            <a:pPr marL="0" lvl="0" indent="0" algn="ctr">
              <a:buNone/>
            </a:pPr>
            <a:r>
              <a:rPr lang="en-US" dirty="0" smtClean="0"/>
              <a:t>How will initiator know when it’s done?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423178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Controlled flooding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Chang’s Echo algorithm (1982)</a:t>
            </a:r>
          </a:p>
          <a:p>
            <a:pPr lvl="1"/>
            <a:r>
              <a:rPr lang="en-US" dirty="0" smtClean="0"/>
              <a:t>Start:</a:t>
            </a:r>
          </a:p>
          <a:p>
            <a:pPr lvl="2"/>
            <a:r>
              <a:rPr lang="en-US" dirty="0" smtClean="0"/>
              <a:t>Get the message on interface A</a:t>
            </a:r>
          </a:p>
          <a:p>
            <a:pPr lvl="1"/>
            <a:r>
              <a:rPr lang="en-US" dirty="0" smtClean="0"/>
              <a:t>Relay out:</a:t>
            </a:r>
          </a:p>
          <a:p>
            <a:pPr lvl="2"/>
            <a:r>
              <a:rPr lang="en-US" dirty="0" smtClean="0"/>
              <a:t>Send a copy on every interface except A</a:t>
            </a:r>
          </a:p>
          <a:p>
            <a:pPr lvl="1"/>
            <a:r>
              <a:rPr lang="en-US" dirty="0" smtClean="0"/>
              <a:t>Relay in:</a:t>
            </a:r>
          </a:p>
          <a:p>
            <a:pPr lvl="2"/>
            <a:r>
              <a:rPr lang="en-US" dirty="0" smtClean="0"/>
              <a:t>Wait for a copy on every interface except A</a:t>
            </a:r>
          </a:p>
          <a:p>
            <a:pPr lvl="1"/>
            <a:r>
              <a:rPr lang="en-US" dirty="0" smtClean="0"/>
              <a:t>End:</a:t>
            </a:r>
          </a:p>
          <a:p>
            <a:pPr lvl="2"/>
            <a:r>
              <a:rPr lang="en-US" dirty="0" smtClean="0"/>
              <a:t>Send the message back to A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930387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picture of Echo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stCxn id="4" idx="7"/>
            <a:endCxn id="5" idx="2"/>
          </p:cNvCxnSpPr>
          <p:nvPr/>
        </p:nvCxnSpPr>
        <p:spPr>
          <a:xfrm flipV="1">
            <a:off x="1599680" y="2497122"/>
            <a:ext cx="1312697" cy="798083"/>
          </a:xfrm>
          <a:prstGeom prst="line">
            <a:avLst/>
          </a:prstGeom>
          <a:ln w="762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6" idx="7"/>
            <a:endCxn id="7" idx="2"/>
          </p:cNvCxnSpPr>
          <p:nvPr/>
        </p:nvCxnSpPr>
        <p:spPr>
          <a:xfrm flipV="1">
            <a:off x="5026764" y="2533474"/>
            <a:ext cx="1358656" cy="774312"/>
          </a:xfrm>
          <a:prstGeom prst="line">
            <a:avLst/>
          </a:prstGeom>
          <a:ln w="762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3259482" y="3654891"/>
            <a:ext cx="1319509" cy="919544"/>
          </a:xfrm>
          <a:prstGeom prst="line">
            <a:avLst/>
          </a:prstGeom>
          <a:ln w="762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1647825" y="2637118"/>
            <a:ext cx="1312697" cy="798083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2977300" y="2768454"/>
            <a:ext cx="82312" cy="1764304"/>
          </a:xfrm>
          <a:prstGeom prst="line">
            <a:avLst/>
          </a:prstGeom>
          <a:ln w="762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474440" y="2600948"/>
            <a:ext cx="1237197" cy="611945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3341794" y="3762413"/>
            <a:ext cx="1319509" cy="919544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5100687" y="2648213"/>
            <a:ext cx="1358656" cy="774312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1517368" y="3787537"/>
            <a:ext cx="1312697" cy="932125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766357" y="2666827"/>
            <a:ext cx="919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START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100358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picture of Echo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stCxn id="4" idx="7"/>
            <a:endCxn id="5" idx="2"/>
          </p:cNvCxnSpPr>
          <p:nvPr/>
        </p:nvCxnSpPr>
        <p:spPr>
          <a:xfrm flipV="1">
            <a:off x="1599680" y="2497122"/>
            <a:ext cx="1312697" cy="798083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6" idx="7"/>
            <a:endCxn id="7" idx="2"/>
          </p:cNvCxnSpPr>
          <p:nvPr/>
        </p:nvCxnSpPr>
        <p:spPr>
          <a:xfrm flipV="1">
            <a:off x="5026764" y="2533474"/>
            <a:ext cx="1358656" cy="774312"/>
          </a:xfrm>
          <a:prstGeom prst="line">
            <a:avLst/>
          </a:prstGeom>
          <a:ln w="762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3259482" y="3654891"/>
            <a:ext cx="1319509" cy="919544"/>
          </a:xfrm>
          <a:prstGeom prst="line">
            <a:avLst/>
          </a:prstGeom>
          <a:ln w="762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1647825" y="2637118"/>
            <a:ext cx="1312697" cy="798083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2977300" y="2768454"/>
            <a:ext cx="82312" cy="1764304"/>
          </a:xfrm>
          <a:prstGeom prst="line">
            <a:avLst/>
          </a:prstGeom>
          <a:ln w="762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474440" y="2600948"/>
            <a:ext cx="1237197" cy="611945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3341794" y="3762413"/>
            <a:ext cx="1319509" cy="919544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5100687" y="2648213"/>
            <a:ext cx="1358656" cy="774312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1517368" y="3787537"/>
            <a:ext cx="1312697" cy="932125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5-Point Star 9"/>
          <p:cNvSpPr/>
          <p:nvPr/>
        </p:nvSpPr>
        <p:spPr>
          <a:xfrm>
            <a:off x="2830065" y="2367003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/>
          <p:cNvSpPr/>
          <p:nvPr/>
        </p:nvSpPr>
        <p:spPr>
          <a:xfrm>
            <a:off x="2727027" y="4515486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1517368" y="1719198"/>
            <a:ext cx="2210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Mark incoming links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0220630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picture of Echo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stCxn id="4" idx="7"/>
            <a:endCxn id="5" idx="2"/>
          </p:cNvCxnSpPr>
          <p:nvPr/>
        </p:nvCxnSpPr>
        <p:spPr>
          <a:xfrm flipV="1">
            <a:off x="1599680" y="2497122"/>
            <a:ext cx="1312697" cy="798083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6" idx="7"/>
            <a:endCxn id="7" idx="2"/>
          </p:cNvCxnSpPr>
          <p:nvPr/>
        </p:nvCxnSpPr>
        <p:spPr>
          <a:xfrm flipV="1">
            <a:off x="5026764" y="2533474"/>
            <a:ext cx="1358656" cy="774312"/>
          </a:xfrm>
          <a:prstGeom prst="line">
            <a:avLst/>
          </a:prstGeom>
          <a:ln w="762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3259482" y="3654891"/>
            <a:ext cx="1319509" cy="919544"/>
          </a:xfrm>
          <a:prstGeom prst="line">
            <a:avLst/>
          </a:prstGeom>
          <a:ln w="762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1647825" y="2637118"/>
            <a:ext cx="1312697" cy="798083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2977300" y="2768454"/>
            <a:ext cx="82312" cy="1764304"/>
          </a:xfrm>
          <a:prstGeom prst="line">
            <a:avLst/>
          </a:prstGeom>
          <a:ln w="762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474440" y="2600948"/>
            <a:ext cx="1237197" cy="611945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3341794" y="3762413"/>
            <a:ext cx="1319509" cy="919544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5100687" y="2648213"/>
            <a:ext cx="1358656" cy="774312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1517368" y="3787537"/>
            <a:ext cx="1312697" cy="932125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5-Point Star 23"/>
          <p:cNvSpPr/>
          <p:nvPr/>
        </p:nvSpPr>
        <p:spPr>
          <a:xfrm>
            <a:off x="2830065" y="2367003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/>
          <p:cNvSpPr/>
          <p:nvPr/>
        </p:nvSpPr>
        <p:spPr>
          <a:xfrm>
            <a:off x="2727027" y="4515486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0304386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picture of Echo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stCxn id="4" idx="7"/>
            <a:endCxn id="5" idx="2"/>
          </p:cNvCxnSpPr>
          <p:nvPr/>
        </p:nvCxnSpPr>
        <p:spPr>
          <a:xfrm flipV="1">
            <a:off x="1599680" y="2497122"/>
            <a:ext cx="1312697" cy="798083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6" idx="7"/>
            <a:endCxn id="7" idx="2"/>
          </p:cNvCxnSpPr>
          <p:nvPr/>
        </p:nvCxnSpPr>
        <p:spPr>
          <a:xfrm flipV="1">
            <a:off x="5026764" y="2533474"/>
            <a:ext cx="1358656" cy="774312"/>
          </a:xfrm>
          <a:prstGeom prst="line">
            <a:avLst/>
          </a:prstGeom>
          <a:ln w="762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3259482" y="3654891"/>
            <a:ext cx="1319509" cy="919544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solidFill>
              <a:srgbClr val="00B05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1647825" y="2637118"/>
            <a:ext cx="1312697" cy="798083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2977300" y="2768454"/>
            <a:ext cx="82312" cy="1764304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474440" y="2600948"/>
            <a:ext cx="1237197" cy="611945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3341794" y="3762413"/>
            <a:ext cx="1319509" cy="919544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5100687" y="2648213"/>
            <a:ext cx="1358656" cy="774312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1517368" y="3787537"/>
            <a:ext cx="1312697" cy="932125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5-Point Star 23"/>
          <p:cNvSpPr/>
          <p:nvPr/>
        </p:nvSpPr>
        <p:spPr>
          <a:xfrm>
            <a:off x="2830065" y="2367003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/>
          <p:cNvSpPr/>
          <p:nvPr/>
        </p:nvSpPr>
        <p:spPr>
          <a:xfrm>
            <a:off x="2727027" y="4515486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176631" y="3254838"/>
            <a:ext cx="12362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Messages</a:t>
            </a:r>
            <a:br>
              <a:rPr lang="en-US" dirty="0" smtClean="0"/>
            </a:br>
            <a:r>
              <a:rPr lang="en-US" dirty="0" smtClean="0"/>
              <a:t>cross!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762776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picture of Echo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stCxn id="4" idx="7"/>
            <a:endCxn id="5" idx="2"/>
          </p:cNvCxnSpPr>
          <p:nvPr/>
        </p:nvCxnSpPr>
        <p:spPr>
          <a:xfrm flipV="1">
            <a:off x="1599680" y="2497122"/>
            <a:ext cx="1312697" cy="798083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6" idx="7"/>
            <a:endCxn id="7" idx="2"/>
          </p:cNvCxnSpPr>
          <p:nvPr/>
        </p:nvCxnSpPr>
        <p:spPr>
          <a:xfrm flipV="1">
            <a:off x="5026764" y="2533474"/>
            <a:ext cx="1358656" cy="774312"/>
          </a:xfrm>
          <a:prstGeom prst="line">
            <a:avLst/>
          </a:prstGeom>
          <a:ln w="76200"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3259482" y="3654891"/>
            <a:ext cx="1319509" cy="919544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solidFill>
              <a:srgbClr val="00B05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1647825" y="2637118"/>
            <a:ext cx="1312697" cy="798083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2977300" y="2768454"/>
            <a:ext cx="82312" cy="1764304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474440" y="2600948"/>
            <a:ext cx="1237197" cy="611945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3341794" y="3762413"/>
            <a:ext cx="1319509" cy="919544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5100687" y="2648213"/>
            <a:ext cx="1358656" cy="774312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1517368" y="3787537"/>
            <a:ext cx="1312697" cy="932125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5-Point Star 23"/>
          <p:cNvSpPr/>
          <p:nvPr/>
        </p:nvSpPr>
        <p:spPr>
          <a:xfrm>
            <a:off x="2830065" y="2367003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/>
          <p:cNvSpPr/>
          <p:nvPr/>
        </p:nvSpPr>
        <p:spPr>
          <a:xfrm>
            <a:off x="2727027" y="4515486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5-Point Star 26"/>
          <p:cNvSpPr/>
          <p:nvPr/>
        </p:nvSpPr>
        <p:spPr>
          <a:xfrm>
            <a:off x="4495102" y="3454595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5780015" y="4208112"/>
            <a:ext cx="25250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Only </a:t>
            </a:r>
            <a:r>
              <a:rPr lang="en-US" dirty="0" smtClean="0"/>
              <a:t>mark one outgoing link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29903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we’re doing</a:t>
            </a:r>
          </a:p>
          <a:p>
            <a:endParaRPr lang="en-US" baseline="0" dirty="0" smtClean="0"/>
          </a:p>
          <a:p>
            <a:r>
              <a:rPr lang="en-US" baseline="0" dirty="0" smtClean="0"/>
              <a:t>Collecting our thoughts</a:t>
            </a:r>
          </a:p>
          <a:p>
            <a:endParaRPr lang="en-US" baseline="0" dirty="0" smtClean="0"/>
          </a:p>
          <a:p>
            <a:r>
              <a:rPr lang="en-US" baseline="0" dirty="0" smtClean="0"/>
              <a:t>Goal</a:t>
            </a:r>
          </a:p>
          <a:p>
            <a:endParaRPr lang="en-US" baseline="0" dirty="0" smtClean="0"/>
          </a:p>
          <a:p>
            <a:r>
              <a:rPr lang="en-US" baseline="0" dirty="0" smtClean="0"/>
              <a:t>Info requirements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063048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picture of Echo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stCxn id="4" idx="7"/>
            <a:endCxn id="5" idx="2"/>
          </p:cNvCxnSpPr>
          <p:nvPr/>
        </p:nvCxnSpPr>
        <p:spPr>
          <a:xfrm flipV="1">
            <a:off x="1599680" y="2497122"/>
            <a:ext cx="1312697" cy="798083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6" idx="7"/>
            <a:endCxn id="7" idx="2"/>
          </p:cNvCxnSpPr>
          <p:nvPr/>
        </p:nvCxnSpPr>
        <p:spPr>
          <a:xfrm flipV="1">
            <a:off x="5026764" y="2533474"/>
            <a:ext cx="1358656" cy="774312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3259482" y="3654891"/>
            <a:ext cx="1319509" cy="919544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solidFill>
              <a:srgbClr val="00B05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1647825" y="2637118"/>
            <a:ext cx="1312697" cy="798083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2977300" y="2768454"/>
            <a:ext cx="82312" cy="1764304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474440" y="2600948"/>
            <a:ext cx="1237197" cy="611945"/>
          </a:xfrm>
          <a:prstGeom prst="line">
            <a:avLst/>
          </a:prstGeom>
          <a:ln w="76200">
            <a:solidFill>
              <a:srgbClr val="00B05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3341794" y="3762413"/>
            <a:ext cx="1319509" cy="919544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5100687" y="2648213"/>
            <a:ext cx="1358656" cy="774312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1517368" y="3787537"/>
            <a:ext cx="1312697" cy="932125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5-Point Star 23"/>
          <p:cNvSpPr/>
          <p:nvPr/>
        </p:nvSpPr>
        <p:spPr>
          <a:xfrm>
            <a:off x="2830065" y="2367003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/>
          <p:cNvSpPr/>
          <p:nvPr/>
        </p:nvSpPr>
        <p:spPr>
          <a:xfrm>
            <a:off x="2727027" y="4515486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5-Point Star 26"/>
          <p:cNvSpPr/>
          <p:nvPr/>
        </p:nvSpPr>
        <p:spPr>
          <a:xfrm>
            <a:off x="4495102" y="3454595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994786" y="4515486"/>
            <a:ext cx="25250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Flood your unmarked links</a:t>
            </a:r>
            <a:endParaRPr lang="en-US" dirty="0"/>
          </a:p>
        </p:txBody>
      </p:sp>
      <p:cxnSp>
        <p:nvCxnSpPr>
          <p:cNvPr id="11" name="Straight Connector 10"/>
          <p:cNvCxnSpPr>
            <a:stCxn id="6" idx="5"/>
            <a:endCxn id="28" idx="0"/>
          </p:cNvCxnSpPr>
          <p:nvPr/>
        </p:nvCxnSpPr>
        <p:spPr>
          <a:xfrm rot="16200000" flipH="1">
            <a:off x="5236916" y="3495072"/>
            <a:ext cx="810261" cy="1230565"/>
          </a:xfrm>
          <a:prstGeom prst="line">
            <a:avLst/>
          </a:prstGeom>
          <a:ln>
            <a:solidFill>
              <a:schemeClr val="tx2"/>
            </a:solidFill>
            <a:prstDash val="lgDash"/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537909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picture of Echo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  <a:solidFill>
            <a:srgbClr val="00B0F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stCxn id="4" idx="7"/>
            <a:endCxn id="5" idx="2"/>
          </p:cNvCxnSpPr>
          <p:nvPr/>
        </p:nvCxnSpPr>
        <p:spPr>
          <a:xfrm flipV="1">
            <a:off x="1599680" y="2497122"/>
            <a:ext cx="1312697" cy="798083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6" idx="7"/>
            <a:endCxn id="7" idx="2"/>
          </p:cNvCxnSpPr>
          <p:nvPr/>
        </p:nvCxnSpPr>
        <p:spPr>
          <a:xfrm flipV="1">
            <a:off x="5026764" y="2533474"/>
            <a:ext cx="1358656" cy="774312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3259482" y="3654891"/>
            <a:ext cx="1319509" cy="919544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solidFill>
              <a:srgbClr val="00B05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1647825" y="2637118"/>
            <a:ext cx="1312697" cy="798083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2977300" y="2768454"/>
            <a:ext cx="82312" cy="1764304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474440" y="2600948"/>
            <a:ext cx="1237197" cy="611945"/>
          </a:xfrm>
          <a:prstGeom prst="line">
            <a:avLst/>
          </a:prstGeom>
          <a:ln w="76200">
            <a:solidFill>
              <a:srgbClr val="00B05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3341794" y="3762413"/>
            <a:ext cx="1319509" cy="919544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5100687" y="2648213"/>
            <a:ext cx="1358656" cy="774312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1517368" y="3787537"/>
            <a:ext cx="1312697" cy="932125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5-Point Star 23"/>
          <p:cNvSpPr/>
          <p:nvPr/>
        </p:nvSpPr>
        <p:spPr>
          <a:xfrm>
            <a:off x="2830065" y="2367003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/>
          <p:cNvSpPr/>
          <p:nvPr/>
        </p:nvSpPr>
        <p:spPr>
          <a:xfrm>
            <a:off x="2727027" y="4515486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5-Point Star 26"/>
          <p:cNvSpPr/>
          <p:nvPr/>
        </p:nvSpPr>
        <p:spPr>
          <a:xfrm>
            <a:off x="4495102" y="3454595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5-Point Star 27"/>
          <p:cNvSpPr/>
          <p:nvPr/>
        </p:nvSpPr>
        <p:spPr>
          <a:xfrm>
            <a:off x="6321105" y="2407368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309173" y="1382301"/>
            <a:ext cx="5041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node received messages on all its</a:t>
            </a:r>
            <a:r>
              <a:rPr lang="en-US" dirty="0" smtClean="0"/>
              <a:t> incoming links</a:t>
            </a:r>
            <a:r>
              <a:rPr lang="en-US" dirty="0" smtClean="0"/>
              <a:t>; it can respond on its marked link</a:t>
            </a:r>
            <a:endParaRPr lang="en-US" dirty="0"/>
          </a:p>
        </p:txBody>
      </p:sp>
      <p:cxnSp>
        <p:nvCxnSpPr>
          <p:cNvPr id="32" name="Straight Connector 31"/>
          <p:cNvCxnSpPr>
            <a:stCxn id="31" idx="2"/>
            <a:endCxn id="5" idx="0"/>
          </p:cNvCxnSpPr>
          <p:nvPr/>
        </p:nvCxnSpPr>
        <p:spPr>
          <a:xfrm>
            <a:off x="2830065" y="2028632"/>
            <a:ext cx="363344" cy="187458"/>
          </a:xfrm>
          <a:prstGeom prst="line">
            <a:avLst/>
          </a:prstGeom>
          <a:ln>
            <a:solidFill>
              <a:schemeClr val="tx2"/>
            </a:solidFill>
            <a:prstDash val="lgDash"/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473983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picture of Echo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  <a:solidFill>
            <a:srgbClr val="00B0F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  <a:solidFill>
            <a:srgbClr val="00B0F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stCxn id="4" idx="7"/>
            <a:endCxn id="5" idx="2"/>
          </p:cNvCxnSpPr>
          <p:nvPr/>
        </p:nvCxnSpPr>
        <p:spPr>
          <a:xfrm flipV="1">
            <a:off x="1599680" y="2497122"/>
            <a:ext cx="1312697" cy="798083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6" idx="7"/>
            <a:endCxn id="7" idx="2"/>
          </p:cNvCxnSpPr>
          <p:nvPr/>
        </p:nvCxnSpPr>
        <p:spPr>
          <a:xfrm flipV="1">
            <a:off x="5026764" y="2533474"/>
            <a:ext cx="1358656" cy="774312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3259482" y="3654891"/>
            <a:ext cx="1319509" cy="919544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solidFill>
              <a:srgbClr val="00B05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1647825" y="2637118"/>
            <a:ext cx="1312697" cy="798083"/>
          </a:xfrm>
          <a:prstGeom prst="line">
            <a:avLst/>
          </a:prstGeom>
          <a:ln w="76200">
            <a:solidFill>
              <a:srgbClr val="00B0F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2977300" y="2768454"/>
            <a:ext cx="82312" cy="1764304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474440" y="2600948"/>
            <a:ext cx="1237197" cy="611945"/>
          </a:xfrm>
          <a:prstGeom prst="line">
            <a:avLst/>
          </a:prstGeom>
          <a:ln w="76200">
            <a:solidFill>
              <a:srgbClr val="00B05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3341794" y="3762413"/>
            <a:ext cx="1319509" cy="919544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5100687" y="2648213"/>
            <a:ext cx="1358656" cy="774312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1517368" y="3787537"/>
            <a:ext cx="1312697" cy="932125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5-Point Star 23"/>
          <p:cNvSpPr/>
          <p:nvPr/>
        </p:nvSpPr>
        <p:spPr>
          <a:xfrm>
            <a:off x="2830065" y="2367003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/>
          <p:cNvSpPr/>
          <p:nvPr/>
        </p:nvSpPr>
        <p:spPr>
          <a:xfrm>
            <a:off x="2727027" y="4515486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5-Point Star 26"/>
          <p:cNvSpPr/>
          <p:nvPr/>
        </p:nvSpPr>
        <p:spPr>
          <a:xfrm>
            <a:off x="4495102" y="3454595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5-Point Star 27"/>
          <p:cNvSpPr/>
          <p:nvPr/>
        </p:nvSpPr>
        <p:spPr>
          <a:xfrm>
            <a:off x="6321105" y="2407368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5889071" y="3803793"/>
            <a:ext cx="27180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node now has</a:t>
            </a:r>
          </a:p>
          <a:p>
            <a:r>
              <a:rPr lang="en-US" dirty="0" smtClean="0"/>
              <a:t>received messages on all its</a:t>
            </a:r>
            <a:r>
              <a:rPr lang="en-US" dirty="0" smtClean="0"/>
              <a:t> incoming links </a:t>
            </a:r>
            <a:r>
              <a:rPr lang="en-US" dirty="0" smtClean="0"/>
              <a:t>too</a:t>
            </a:r>
          </a:p>
        </p:txBody>
      </p:sp>
      <p:cxnSp>
        <p:nvCxnSpPr>
          <p:cNvPr id="10" name="Straight Connector 9"/>
          <p:cNvCxnSpPr>
            <a:stCxn id="7" idx="4"/>
            <a:endCxn id="30" idx="0"/>
          </p:cNvCxnSpPr>
          <p:nvPr/>
        </p:nvCxnSpPr>
        <p:spPr>
          <a:xfrm>
            <a:off x="6666452" y="2814505"/>
            <a:ext cx="581636" cy="989288"/>
          </a:xfrm>
          <a:prstGeom prst="line">
            <a:avLst/>
          </a:prstGeom>
          <a:ln>
            <a:solidFill>
              <a:schemeClr val="tx2"/>
            </a:solidFill>
            <a:prstDash val="lgDash"/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086455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picture of Echo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  <a:solidFill>
            <a:srgbClr val="00B0F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  <a:solidFill>
            <a:srgbClr val="00B0F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stCxn id="4" idx="7"/>
            <a:endCxn id="5" idx="2"/>
          </p:cNvCxnSpPr>
          <p:nvPr/>
        </p:nvCxnSpPr>
        <p:spPr>
          <a:xfrm flipV="1">
            <a:off x="1599680" y="2497122"/>
            <a:ext cx="1312697" cy="798083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6" idx="7"/>
            <a:endCxn id="7" idx="2"/>
          </p:cNvCxnSpPr>
          <p:nvPr/>
        </p:nvCxnSpPr>
        <p:spPr>
          <a:xfrm flipV="1">
            <a:off x="5026764" y="2533474"/>
            <a:ext cx="1358656" cy="774312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3259482" y="3654891"/>
            <a:ext cx="1319509" cy="919544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solidFill>
              <a:srgbClr val="00B05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1647825" y="2637118"/>
            <a:ext cx="1312697" cy="798083"/>
          </a:xfrm>
          <a:prstGeom prst="line">
            <a:avLst/>
          </a:prstGeom>
          <a:ln w="76200">
            <a:solidFill>
              <a:srgbClr val="00B0F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2977300" y="2768454"/>
            <a:ext cx="82312" cy="1764304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474440" y="2600948"/>
            <a:ext cx="1237197" cy="611945"/>
          </a:xfrm>
          <a:prstGeom prst="line">
            <a:avLst/>
          </a:prstGeom>
          <a:ln w="76200">
            <a:solidFill>
              <a:srgbClr val="00B05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3341794" y="3762413"/>
            <a:ext cx="1319509" cy="919544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5100687" y="2648213"/>
            <a:ext cx="1358656" cy="774312"/>
          </a:xfrm>
          <a:prstGeom prst="line">
            <a:avLst/>
          </a:prstGeom>
          <a:ln w="76200">
            <a:solidFill>
              <a:srgbClr val="00B0F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1517368" y="3787537"/>
            <a:ext cx="1312697" cy="932125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5-Point Star 23"/>
          <p:cNvSpPr/>
          <p:nvPr/>
        </p:nvSpPr>
        <p:spPr>
          <a:xfrm>
            <a:off x="2830065" y="2367003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/>
          <p:cNvSpPr/>
          <p:nvPr/>
        </p:nvSpPr>
        <p:spPr>
          <a:xfrm>
            <a:off x="2727027" y="4515486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5-Point Star 26"/>
          <p:cNvSpPr/>
          <p:nvPr/>
        </p:nvSpPr>
        <p:spPr>
          <a:xfrm>
            <a:off x="4495102" y="3454595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5-Point Star 27"/>
          <p:cNvSpPr/>
          <p:nvPr/>
        </p:nvSpPr>
        <p:spPr>
          <a:xfrm>
            <a:off x="6321105" y="2407368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5889071" y="3803793"/>
            <a:ext cx="27180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Multiple parts of the graph are in “ACK” mode – that’s OK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7709397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picture of Echo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  <a:solidFill>
            <a:srgbClr val="00B0F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  <a:solidFill>
            <a:srgbClr val="00B0F0"/>
          </a:solidFill>
          <a:ln>
            <a:solidFill>
              <a:srgbClr val="00B050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  <a:solidFill>
            <a:srgbClr val="00B0F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stCxn id="4" idx="7"/>
            <a:endCxn id="5" idx="2"/>
          </p:cNvCxnSpPr>
          <p:nvPr/>
        </p:nvCxnSpPr>
        <p:spPr>
          <a:xfrm flipV="1">
            <a:off x="1599680" y="2497122"/>
            <a:ext cx="1312697" cy="798083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6" idx="7"/>
            <a:endCxn id="7" idx="2"/>
          </p:cNvCxnSpPr>
          <p:nvPr/>
        </p:nvCxnSpPr>
        <p:spPr>
          <a:xfrm flipV="1">
            <a:off x="5026764" y="2533474"/>
            <a:ext cx="1358656" cy="774312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3259482" y="3654891"/>
            <a:ext cx="1319509" cy="919544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solidFill>
              <a:srgbClr val="00B05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1647825" y="2637118"/>
            <a:ext cx="1312697" cy="798083"/>
          </a:xfrm>
          <a:prstGeom prst="line">
            <a:avLst/>
          </a:prstGeom>
          <a:ln w="76200">
            <a:solidFill>
              <a:srgbClr val="00B0F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2977300" y="2768454"/>
            <a:ext cx="82312" cy="1764304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474440" y="2600948"/>
            <a:ext cx="1237197" cy="611945"/>
          </a:xfrm>
          <a:prstGeom prst="line">
            <a:avLst/>
          </a:prstGeom>
          <a:ln w="76200">
            <a:solidFill>
              <a:srgbClr val="00B05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3341794" y="3762413"/>
            <a:ext cx="1319509" cy="919544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5100687" y="2648213"/>
            <a:ext cx="1358656" cy="774312"/>
          </a:xfrm>
          <a:prstGeom prst="line">
            <a:avLst/>
          </a:prstGeom>
          <a:ln w="76200">
            <a:solidFill>
              <a:srgbClr val="00B0F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1517368" y="3787537"/>
            <a:ext cx="1312697" cy="932125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5-Point Star 23"/>
          <p:cNvSpPr/>
          <p:nvPr/>
        </p:nvSpPr>
        <p:spPr>
          <a:xfrm>
            <a:off x="2830065" y="2367003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/>
          <p:cNvSpPr/>
          <p:nvPr/>
        </p:nvSpPr>
        <p:spPr>
          <a:xfrm>
            <a:off x="2727027" y="4515486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5-Point Star 26"/>
          <p:cNvSpPr/>
          <p:nvPr/>
        </p:nvSpPr>
        <p:spPr>
          <a:xfrm>
            <a:off x="4495102" y="3454595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5-Point Star 27"/>
          <p:cNvSpPr/>
          <p:nvPr/>
        </p:nvSpPr>
        <p:spPr>
          <a:xfrm>
            <a:off x="6321105" y="2407368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946060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picture of Echo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  <a:solidFill>
            <a:srgbClr val="00B0F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  <a:solidFill>
            <a:srgbClr val="00B0F0"/>
          </a:solidFill>
          <a:ln>
            <a:solidFill>
              <a:srgbClr val="00B050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  <a:solidFill>
            <a:srgbClr val="00B0F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stCxn id="4" idx="7"/>
            <a:endCxn id="5" idx="2"/>
          </p:cNvCxnSpPr>
          <p:nvPr/>
        </p:nvCxnSpPr>
        <p:spPr>
          <a:xfrm flipV="1">
            <a:off x="1599680" y="2497122"/>
            <a:ext cx="1312697" cy="798083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6" idx="7"/>
            <a:endCxn id="7" idx="2"/>
          </p:cNvCxnSpPr>
          <p:nvPr/>
        </p:nvCxnSpPr>
        <p:spPr>
          <a:xfrm flipV="1">
            <a:off x="5026764" y="2533474"/>
            <a:ext cx="1358656" cy="774312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3259482" y="3654891"/>
            <a:ext cx="1319509" cy="919544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solidFill>
              <a:srgbClr val="00B05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1647825" y="2637118"/>
            <a:ext cx="1312697" cy="798083"/>
          </a:xfrm>
          <a:prstGeom prst="line">
            <a:avLst/>
          </a:prstGeom>
          <a:ln w="76200">
            <a:solidFill>
              <a:srgbClr val="00B0F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2977300" y="2768454"/>
            <a:ext cx="82312" cy="1764304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474440" y="2600948"/>
            <a:ext cx="1237197" cy="611945"/>
          </a:xfrm>
          <a:prstGeom prst="line">
            <a:avLst/>
          </a:prstGeom>
          <a:ln w="76200">
            <a:solidFill>
              <a:srgbClr val="00B05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3341794" y="3762413"/>
            <a:ext cx="1319509" cy="919544"/>
          </a:xfrm>
          <a:prstGeom prst="line">
            <a:avLst/>
          </a:prstGeom>
          <a:ln w="76200">
            <a:solidFill>
              <a:srgbClr val="00B0F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5100687" y="2648213"/>
            <a:ext cx="1358656" cy="774312"/>
          </a:xfrm>
          <a:prstGeom prst="line">
            <a:avLst/>
          </a:prstGeom>
          <a:ln w="76200">
            <a:solidFill>
              <a:srgbClr val="00B0F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1517368" y="3787537"/>
            <a:ext cx="1312697" cy="932125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5-Point Star 23"/>
          <p:cNvSpPr/>
          <p:nvPr/>
        </p:nvSpPr>
        <p:spPr>
          <a:xfrm>
            <a:off x="2830065" y="2367003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/>
          <p:cNvSpPr/>
          <p:nvPr/>
        </p:nvSpPr>
        <p:spPr>
          <a:xfrm>
            <a:off x="2727027" y="4515486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5-Point Star 26"/>
          <p:cNvSpPr/>
          <p:nvPr/>
        </p:nvSpPr>
        <p:spPr>
          <a:xfrm>
            <a:off x="4495102" y="3454595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5-Point Star 27"/>
          <p:cNvSpPr/>
          <p:nvPr/>
        </p:nvSpPr>
        <p:spPr>
          <a:xfrm>
            <a:off x="6321105" y="2407368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1027893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picture of Echo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  <a:solidFill>
            <a:srgbClr val="00B0F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  <a:solidFill>
            <a:srgbClr val="00B0F0"/>
          </a:solidFill>
          <a:ln>
            <a:solidFill>
              <a:srgbClr val="00B050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  <a:solidFill>
            <a:srgbClr val="00B0F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  <a:solidFill>
            <a:srgbClr val="00B0F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stCxn id="4" idx="7"/>
            <a:endCxn id="5" idx="2"/>
          </p:cNvCxnSpPr>
          <p:nvPr/>
        </p:nvCxnSpPr>
        <p:spPr>
          <a:xfrm flipV="1">
            <a:off x="1599680" y="2497122"/>
            <a:ext cx="1312697" cy="798083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6" idx="7"/>
            <a:endCxn id="7" idx="2"/>
          </p:cNvCxnSpPr>
          <p:nvPr/>
        </p:nvCxnSpPr>
        <p:spPr>
          <a:xfrm flipV="1">
            <a:off x="5026764" y="2533474"/>
            <a:ext cx="1358656" cy="774312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3259482" y="3654891"/>
            <a:ext cx="1319509" cy="919544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solidFill>
              <a:srgbClr val="00B05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1647825" y="2637118"/>
            <a:ext cx="1312697" cy="798083"/>
          </a:xfrm>
          <a:prstGeom prst="line">
            <a:avLst/>
          </a:prstGeom>
          <a:ln w="76200">
            <a:solidFill>
              <a:srgbClr val="00B0F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2977300" y="2768454"/>
            <a:ext cx="82312" cy="1764304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474440" y="2600948"/>
            <a:ext cx="1237197" cy="611945"/>
          </a:xfrm>
          <a:prstGeom prst="line">
            <a:avLst/>
          </a:prstGeom>
          <a:ln w="76200">
            <a:solidFill>
              <a:srgbClr val="00B05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3341794" y="3762413"/>
            <a:ext cx="1319509" cy="919544"/>
          </a:xfrm>
          <a:prstGeom prst="line">
            <a:avLst/>
          </a:prstGeom>
          <a:ln w="76200">
            <a:solidFill>
              <a:srgbClr val="00B0F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5100687" y="2648213"/>
            <a:ext cx="1358656" cy="774312"/>
          </a:xfrm>
          <a:prstGeom prst="line">
            <a:avLst/>
          </a:prstGeom>
          <a:ln w="76200">
            <a:solidFill>
              <a:srgbClr val="00B0F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1517368" y="3787537"/>
            <a:ext cx="1312697" cy="932125"/>
          </a:xfrm>
          <a:prstGeom prst="line">
            <a:avLst/>
          </a:prstGeom>
          <a:ln w="76200"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5-Point Star 23"/>
          <p:cNvSpPr/>
          <p:nvPr/>
        </p:nvSpPr>
        <p:spPr>
          <a:xfrm>
            <a:off x="2830065" y="2367003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/>
          <p:cNvSpPr/>
          <p:nvPr/>
        </p:nvSpPr>
        <p:spPr>
          <a:xfrm>
            <a:off x="2727027" y="4515486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5-Point Star 26"/>
          <p:cNvSpPr/>
          <p:nvPr/>
        </p:nvSpPr>
        <p:spPr>
          <a:xfrm>
            <a:off x="4495102" y="3454595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5-Point Star 27"/>
          <p:cNvSpPr/>
          <p:nvPr/>
        </p:nvSpPr>
        <p:spPr>
          <a:xfrm>
            <a:off x="6321105" y="2407368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9977418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picture of Echo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  <a:solidFill>
            <a:srgbClr val="00B0F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  <a:solidFill>
            <a:srgbClr val="00B0F0"/>
          </a:solidFill>
          <a:ln>
            <a:solidFill>
              <a:srgbClr val="00B050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  <a:solidFill>
            <a:srgbClr val="00B0F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  <a:solidFill>
            <a:srgbClr val="00B0F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stCxn id="4" idx="7"/>
            <a:endCxn id="5" idx="2"/>
          </p:cNvCxnSpPr>
          <p:nvPr/>
        </p:nvCxnSpPr>
        <p:spPr>
          <a:xfrm flipV="1">
            <a:off x="1599680" y="2497122"/>
            <a:ext cx="1312697" cy="798083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6" idx="7"/>
            <a:endCxn id="7" idx="2"/>
          </p:cNvCxnSpPr>
          <p:nvPr/>
        </p:nvCxnSpPr>
        <p:spPr>
          <a:xfrm flipV="1">
            <a:off x="5026764" y="2533474"/>
            <a:ext cx="1358656" cy="774312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3259482" y="3654891"/>
            <a:ext cx="1319509" cy="919544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solidFill>
              <a:srgbClr val="00B05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1647825" y="2637118"/>
            <a:ext cx="1312697" cy="798083"/>
          </a:xfrm>
          <a:prstGeom prst="line">
            <a:avLst/>
          </a:prstGeom>
          <a:ln w="76200">
            <a:solidFill>
              <a:srgbClr val="00B0F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2977300" y="2768454"/>
            <a:ext cx="82312" cy="1764304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474440" y="2600948"/>
            <a:ext cx="1237197" cy="611945"/>
          </a:xfrm>
          <a:prstGeom prst="line">
            <a:avLst/>
          </a:prstGeom>
          <a:ln w="76200">
            <a:solidFill>
              <a:srgbClr val="00B05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3341794" y="3762413"/>
            <a:ext cx="1319509" cy="919544"/>
          </a:xfrm>
          <a:prstGeom prst="line">
            <a:avLst/>
          </a:prstGeom>
          <a:ln w="76200">
            <a:solidFill>
              <a:srgbClr val="00B0F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5100687" y="2648213"/>
            <a:ext cx="1358656" cy="774312"/>
          </a:xfrm>
          <a:prstGeom prst="line">
            <a:avLst/>
          </a:prstGeom>
          <a:ln w="76200">
            <a:solidFill>
              <a:srgbClr val="00B0F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1517368" y="3787537"/>
            <a:ext cx="1312697" cy="932125"/>
          </a:xfrm>
          <a:prstGeom prst="line">
            <a:avLst/>
          </a:prstGeom>
          <a:ln w="76200">
            <a:solidFill>
              <a:srgbClr val="00B0F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5-Point Star 23"/>
          <p:cNvSpPr/>
          <p:nvPr/>
        </p:nvSpPr>
        <p:spPr>
          <a:xfrm>
            <a:off x="2830065" y="2367003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/>
          <p:cNvSpPr/>
          <p:nvPr/>
        </p:nvSpPr>
        <p:spPr>
          <a:xfrm>
            <a:off x="2727027" y="4515486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5-Point Star 26"/>
          <p:cNvSpPr/>
          <p:nvPr/>
        </p:nvSpPr>
        <p:spPr>
          <a:xfrm>
            <a:off x="4495102" y="3454595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5-Point Star 27"/>
          <p:cNvSpPr/>
          <p:nvPr/>
        </p:nvSpPr>
        <p:spPr>
          <a:xfrm>
            <a:off x="6321105" y="2407368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5834758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picture of Echo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  <a:solidFill>
            <a:srgbClr val="7030A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  <a:solidFill>
            <a:srgbClr val="00B0F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  <a:solidFill>
            <a:srgbClr val="00B0F0"/>
          </a:solidFill>
          <a:ln>
            <a:solidFill>
              <a:srgbClr val="00B050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  <a:solidFill>
            <a:srgbClr val="00B0F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  <a:solidFill>
            <a:srgbClr val="00B0F0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stCxn id="4" idx="7"/>
            <a:endCxn id="5" idx="2"/>
          </p:cNvCxnSpPr>
          <p:nvPr/>
        </p:nvCxnSpPr>
        <p:spPr>
          <a:xfrm flipV="1">
            <a:off x="1599680" y="2497122"/>
            <a:ext cx="1312697" cy="798083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6" idx="7"/>
            <a:endCxn id="7" idx="2"/>
          </p:cNvCxnSpPr>
          <p:nvPr/>
        </p:nvCxnSpPr>
        <p:spPr>
          <a:xfrm flipV="1">
            <a:off x="5026764" y="2533474"/>
            <a:ext cx="1358656" cy="774312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3259482" y="3654891"/>
            <a:ext cx="1319509" cy="919544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solidFill>
              <a:srgbClr val="00B05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1647825" y="2637118"/>
            <a:ext cx="1312697" cy="798083"/>
          </a:xfrm>
          <a:prstGeom prst="line">
            <a:avLst/>
          </a:prstGeom>
          <a:ln w="76200">
            <a:solidFill>
              <a:srgbClr val="00B0F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2977300" y="2768454"/>
            <a:ext cx="82312" cy="1764304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474440" y="2600948"/>
            <a:ext cx="1237197" cy="611945"/>
          </a:xfrm>
          <a:prstGeom prst="line">
            <a:avLst/>
          </a:prstGeom>
          <a:ln w="76200">
            <a:solidFill>
              <a:srgbClr val="00B05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3341794" y="3762413"/>
            <a:ext cx="1319509" cy="919544"/>
          </a:xfrm>
          <a:prstGeom prst="line">
            <a:avLst/>
          </a:prstGeom>
          <a:ln w="76200">
            <a:solidFill>
              <a:srgbClr val="00B0F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5100687" y="2648213"/>
            <a:ext cx="1358656" cy="774312"/>
          </a:xfrm>
          <a:prstGeom prst="line">
            <a:avLst/>
          </a:prstGeom>
          <a:ln w="76200">
            <a:solidFill>
              <a:srgbClr val="00B0F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1517368" y="3787537"/>
            <a:ext cx="1312697" cy="932125"/>
          </a:xfrm>
          <a:prstGeom prst="line">
            <a:avLst/>
          </a:prstGeom>
          <a:ln w="76200">
            <a:solidFill>
              <a:srgbClr val="00B0F0"/>
            </a:solidFill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5-Point Star 23"/>
          <p:cNvSpPr/>
          <p:nvPr/>
        </p:nvSpPr>
        <p:spPr>
          <a:xfrm>
            <a:off x="2830065" y="2367003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/>
          <p:cNvSpPr/>
          <p:nvPr/>
        </p:nvSpPr>
        <p:spPr>
          <a:xfrm>
            <a:off x="2727027" y="4515486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5-Point Star 26"/>
          <p:cNvSpPr/>
          <p:nvPr/>
        </p:nvSpPr>
        <p:spPr>
          <a:xfrm>
            <a:off x="4495102" y="3454595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5-Point Star 27"/>
          <p:cNvSpPr/>
          <p:nvPr/>
        </p:nvSpPr>
        <p:spPr>
          <a:xfrm>
            <a:off x="6321105" y="2407368"/>
            <a:ext cx="332942" cy="33294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66357" y="2666827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DONE!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9845255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the echo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Assumes </a:t>
            </a:r>
          </a:p>
          <a:p>
            <a:pPr lvl="1"/>
            <a:r>
              <a:rPr lang="en-US" dirty="0" smtClean="0"/>
              <a:t>Bidirectional links</a:t>
            </a:r>
          </a:p>
          <a:p>
            <a:pPr lvl="1"/>
            <a:r>
              <a:rPr lang="en-US" dirty="0" smtClean="0"/>
              <a:t>Connected graph (no isolated subgraphs)</a:t>
            </a:r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dirty="0" smtClean="0"/>
              <a:t>Exactly E messages</a:t>
            </a:r>
          </a:p>
          <a:p>
            <a:pPr lvl="1" indent="-342900"/>
            <a:r>
              <a:rPr lang="en-US" dirty="0" smtClean="0"/>
              <a:t>One message on each link in each direction</a:t>
            </a:r>
          </a:p>
          <a:p>
            <a:pPr lvl="1" indent="-342900"/>
            <a:endParaRPr lang="en-US" dirty="0"/>
          </a:p>
          <a:p>
            <a:r>
              <a:rPr lang="en-US" dirty="0" err="1" smtClean="0"/>
              <a:t>Scalably</a:t>
            </a:r>
            <a:r>
              <a:rPr lang="en-US" dirty="0" smtClean="0"/>
              <a:t> confirms a flood</a:t>
            </a:r>
          </a:p>
          <a:p>
            <a:pPr lvl="1"/>
            <a:r>
              <a:rPr lang="en-US" dirty="0" smtClean="0"/>
              <a:t>Without counts in the messages OR counts in the nodes!</a:t>
            </a:r>
          </a:p>
          <a:p>
            <a:pPr lvl="1"/>
            <a:r>
              <a:rPr lang="en-US" dirty="0" smtClean="0"/>
              <a:t>I.e., with a single message and one flag per interface at each node (finite state), it can confirm the flood of a network of arbitrary size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2396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we’re doing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the network to run the network</a:t>
            </a:r>
          </a:p>
          <a:p>
            <a:pPr lvl="1"/>
            <a:r>
              <a:rPr lang="en-US" dirty="0" smtClean="0"/>
              <a:t>Runs</a:t>
            </a:r>
            <a:r>
              <a:rPr lang="en-US" baseline="0" dirty="0" smtClean="0"/>
              <a:t> on top of an existing network</a:t>
            </a:r>
          </a:p>
          <a:p>
            <a:pPr lvl="1"/>
            <a:endParaRPr lang="en-US" baseline="0" dirty="0" smtClean="0"/>
          </a:p>
          <a:p>
            <a:r>
              <a:rPr lang="en-US" baseline="0" dirty="0" smtClean="0"/>
              <a:t>What can we assume?</a:t>
            </a:r>
          </a:p>
          <a:p>
            <a:pPr lvl="1"/>
            <a:r>
              <a:rPr lang="en-US" dirty="0" smtClean="0"/>
              <a:t>Who can you talk</a:t>
            </a:r>
            <a:r>
              <a:rPr lang="en-US" baseline="0" dirty="0" smtClean="0"/>
              <a:t> to?</a:t>
            </a:r>
          </a:p>
          <a:p>
            <a:pPr lvl="1"/>
            <a:r>
              <a:rPr lang="en-US" baseline="0" dirty="0" smtClean="0"/>
              <a:t>What kind of messages can you send?</a:t>
            </a:r>
          </a:p>
          <a:p>
            <a:pPr lvl="1"/>
            <a:r>
              <a:rPr lang="en-US" baseline="0" dirty="0" smtClean="0"/>
              <a:t>Who’s in charge of setting this up?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51325806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</a:t>
            </a:r>
            <a:r>
              <a:rPr lang="en-US" baseline="0" dirty="0" smtClean="0"/>
              <a:t> did all that get us?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Flooding</a:t>
            </a:r>
          </a:p>
          <a:p>
            <a:pPr lvl="1"/>
            <a:r>
              <a:rPr lang="en-US" dirty="0" smtClean="0"/>
              <a:t>With</a:t>
            </a:r>
            <a:r>
              <a:rPr lang="en-US" baseline="0" dirty="0" smtClean="0"/>
              <a:t> confirmation</a:t>
            </a:r>
          </a:p>
          <a:p>
            <a:endParaRPr lang="en-US" dirty="0"/>
          </a:p>
          <a:p>
            <a:r>
              <a:rPr lang="en-US" dirty="0" smtClean="0"/>
              <a:t>Now what?</a:t>
            </a:r>
          </a:p>
          <a:p>
            <a:pPr lvl="1"/>
            <a:r>
              <a:rPr lang="en-US" dirty="0" smtClean="0"/>
              <a:t>What do we DO with that capability?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4597484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Two phase flooding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Phase 1</a:t>
            </a:r>
          </a:p>
          <a:p>
            <a:pPr lvl="1"/>
            <a:r>
              <a:rPr lang="en-US" dirty="0" smtClean="0"/>
              <a:t>Outgoing messages start the algorithm</a:t>
            </a:r>
          </a:p>
          <a:p>
            <a:pPr lvl="1"/>
            <a:r>
              <a:rPr lang="en-US" dirty="0" smtClean="0"/>
              <a:t>Incoming messages (starred links) list everyone you’ve heard from</a:t>
            </a:r>
          </a:p>
          <a:p>
            <a:pPr lvl="1"/>
            <a:r>
              <a:rPr lang="en-US" dirty="0" smtClean="0"/>
              <a:t>At end of phase 1, initiator has complete map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Phase 2</a:t>
            </a:r>
          </a:p>
          <a:p>
            <a:pPr lvl="1"/>
            <a:r>
              <a:rPr lang="en-US" dirty="0" smtClean="0"/>
              <a:t>Initiator floods the map</a:t>
            </a:r>
          </a:p>
          <a:p>
            <a:pPr lvl="1"/>
            <a:r>
              <a:rPr lang="en-US" dirty="0" smtClean="0"/>
              <a:t>When the algorithm is done, everyone knows everyone has the complete map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7133358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map</a:t>
            </a:r>
            <a:r>
              <a:rPr lang="en-US" baseline="0" dirty="0" smtClean="0"/>
              <a:t> do we flood?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entire map</a:t>
            </a:r>
          </a:p>
          <a:p>
            <a:pPr lvl="1"/>
            <a:r>
              <a:rPr lang="en-US" dirty="0" smtClean="0"/>
              <a:t>Expensive</a:t>
            </a:r>
            <a:r>
              <a:rPr lang="en-US" baseline="0" dirty="0" smtClean="0"/>
              <a:t> to flood</a:t>
            </a:r>
          </a:p>
          <a:p>
            <a:pPr lvl="1"/>
            <a:r>
              <a:rPr lang="en-US" baseline="0" dirty="0" smtClean="0"/>
              <a:t>Each node has to calculate connectivity</a:t>
            </a:r>
          </a:p>
          <a:p>
            <a:pPr lvl="1"/>
            <a:endParaRPr lang="en-US" baseline="0" dirty="0" smtClean="0"/>
          </a:p>
          <a:p>
            <a:pPr lvl="0"/>
            <a:r>
              <a:rPr lang="en-US" dirty="0" smtClean="0"/>
              <a:t>The</a:t>
            </a:r>
            <a:r>
              <a:rPr lang="en-US" baseline="0" dirty="0" smtClean="0"/>
              <a:t> shortest paths</a:t>
            </a:r>
          </a:p>
          <a:p>
            <a:pPr lvl="1"/>
            <a:r>
              <a:rPr lang="en-US" dirty="0" smtClean="0"/>
              <a:t>Sure, but how do we get </a:t>
            </a:r>
            <a:r>
              <a:rPr lang="en-US" i="1" u="sng" dirty="0" smtClean="0"/>
              <a:t>those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58382044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Flood</a:t>
            </a:r>
            <a:r>
              <a:rPr lang="en-US" baseline="0" dirty="0" smtClean="0"/>
              <a:t> the entire</a:t>
            </a:r>
            <a:r>
              <a:rPr lang="en-US" dirty="0" smtClean="0"/>
              <a:t> </a:t>
            </a:r>
            <a:r>
              <a:rPr lang="en-US" baseline="0" dirty="0" smtClean="0"/>
              <a:t>map</a:t>
            </a:r>
          </a:p>
          <a:p>
            <a:endParaRPr lang="en-US" baseline="0" dirty="0" smtClean="0"/>
          </a:p>
          <a:p>
            <a:r>
              <a:rPr lang="en-US" baseline="0" dirty="0" smtClean="0"/>
              <a:t>Calculate shortest paths </a:t>
            </a:r>
          </a:p>
          <a:p>
            <a:pPr lvl="1"/>
            <a:r>
              <a:rPr lang="en-US" baseline="0" dirty="0" err="1" smtClean="0"/>
              <a:t>Dijkstra’s</a:t>
            </a:r>
            <a:r>
              <a:rPr lang="en-US" baseline="0" dirty="0" smtClean="0"/>
              <a:t> algorithm</a:t>
            </a:r>
          </a:p>
          <a:p>
            <a:pPr lvl="1"/>
            <a:endParaRPr lang="en-US" baseline="0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1658730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Dijkstra’s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0037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Not a distributed algorithm!</a:t>
            </a:r>
          </a:p>
          <a:p>
            <a:r>
              <a:rPr lang="en-US" dirty="0" smtClean="0"/>
              <a:t>Start </a:t>
            </a:r>
            <a:r>
              <a:rPr lang="en-US" dirty="0" smtClean="0"/>
              <a:t>with one </a:t>
            </a:r>
            <a:r>
              <a:rPr lang="en-US" baseline="0" dirty="0" smtClean="0"/>
              <a:t>node in the CURRENT set</a:t>
            </a:r>
          </a:p>
          <a:p>
            <a:pPr lvl="1"/>
            <a:r>
              <a:rPr lang="en-US" dirty="0" smtClean="0"/>
              <a:t>Mark it as zero cost</a:t>
            </a:r>
            <a:endParaRPr lang="en-US" baseline="0" dirty="0" smtClean="0"/>
          </a:p>
          <a:p>
            <a:r>
              <a:rPr lang="en-US" baseline="0" dirty="0" smtClean="0"/>
              <a:t>For the CURRENT node</a:t>
            </a:r>
          </a:p>
          <a:p>
            <a:pPr lvl="1"/>
            <a:r>
              <a:rPr lang="en-US" dirty="0" smtClean="0"/>
              <a:t>Check its links for UNVISITED or FRONTIER neighbors</a:t>
            </a:r>
          </a:p>
          <a:p>
            <a:pPr lvl="2"/>
            <a:r>
              <a:rPr lang="en-US" dirty="0" smtClean="0"/>
              <a:t>Add each UNVISITED node it can reach to the FRONTIER set with a new cost of “link” + CURRENT node cost</a:t>
            </a:r>
          </a:p>
          <a:p>
            <a:pPr lvl="2"/>
            <a:r>
              <a:rPr lang="en-US" dirty="0" smtClean="0"/>
              <a:t>If the node is already in the </a:t>
            </a:r>
            <a:r>
              <a:rPr lang="en-US" dirty="0"/>
              <a:t>FRONTIER </a:t>
            </a:r>
            <a:r>
              <a:rPr lang="en-US" dirty="0" smtClean="0"/>
              <a:t>set, compare the new cost to the previous cost; update the cost if it is lower</a:t>
            </a:r>
          </a:p>
          <a:p>
            <a:pPr lvl="1"/>
            <a:r>
              <a:rPr lang="en-US" dirty="0" smtClean="0"/>
              <a:t>Once done, mark the CURRENT node as VISITED</a:t>
            </a:r>
          </a:p>
          <a:p>
            <a:pPr lvl="1"/>
            <a:r>
              <a:rPr lang="en-US" dirty="0" smtClean="0"/>
              <a:t>Find the </a:t>
            </a:r>
            <a:r>
              <a:rPr lang="en-US" dirty="0"/>
              <a:t>FRONTIER </a:t>
            </a:r>
            <a:r>
              <a:rPr lang="en-US" dirty="0" smtClean="0"/>
              <a:t>node with the smallest cost;</a:t>
            </a:r>
            <a:r>
              <a:rPr lang="en-US" dirty="0" smtClean="0"/>
              <a:t> move it to </a:t>
            </a:r>
            <a:r>
              <a:rPr lang="en-US" dirty="0" smtClean="0"/>
              <a:t>CURRENT and repeat</a:t>
            </a:r>
          </a:p>
          <a:p>
            <a:r>
              <a:rPr lang="en-US" dirty="0" smtClean="0"/>
              <a:t>Continue until there are no more FRONTIER nodes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5184215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Dijkstra’s</a:t>
            </a:r>
            <a:r>
              <a:rPr lang="en-US" dirty="0" smtClean="0"/>
              <a:t> Algorithm at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0</a:t>
            </a:r>
            <a:endParaRPr lang="en-US" b="1" dirty="0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</a:t>
            </a:r>
            <a:endParaRPr lang="en-US" sz="3200" b="1" dirty="0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ym typeface="Symbol"/>
              </a:rPr>
              <a:t>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ym typeface="Symbol"/>
              </a:rPr>
              <a:t>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ym typeface="Symbol"/>
              </a:rPr>
              <a:t></a:t>
            </a:r>
            <a:endParaRPr lang="en-US" b="1" dirty="0"/>
          </a:p>
        </p:txBody>
      </p:sp>
      <p:cxnSp>
        <p:nvCxnSpPr>
          <p:cNvPr id="22" name="Straight Connector 21"/>
          <p:cNvCxnSpPr>
            <a:stCxn id="6" idx="6"/>
            <a:endCxn id="7" idx="3"/>
          </p:cNvCxnSpPr>
          <p:nvPr/>
        </p:nvCxnSpPr>
        <p:spPr>
          <a:xfrm flipV="1">
            <a:off x="5109076" y="2732193"/>
            <a:ext cx="1358656" cy="774313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4" idx="6"/>
            <a:endCxn id="5" idx="3"/>
          </p:cNvCxnSpPr>
          <p:nvPr/>
        </p:nvCxnSpPr>
        <p:spPr>
          <a:xfrm flipV="1">
            <a:off x="1681992" y="2695841"/>
            <a:ext cx="1312697" cy="798084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8" idx="7"/>
            <a:endCxn id="6" idx="3"/>
          </p:cNvCxnSpPr>
          <p:nvPr/>
        </p:nvCxnSpPr>
        <p:spPr>
          <a:xfrm flipV="1">
            <a:off x="3309816" y="3705225"/>
            <a:ext cx="1319509" cy="919544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953298" y="2656248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1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870986" y="412556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187995" y="335717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877353" y="2424263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001547" y="4117667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3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504030" y="259612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  <p:cxnSp>
        <p:nvCxnSpPr>
          <p:cNvPr id="21" name="Straight Arrow Connector 20"/>
          <p:cNvCxnSpPr/>
          <p:nvPr/>
        </p:nvCxnSpPr>
        <p:spPr>
          <a:xfrm rot="16200000" flipH="1">
            <a:off x="866130" y="2678062"/>
            <a:ext cx="788630" cy="28103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838200" y="1981200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Current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391400" y="5193268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Unvisited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30" name="Straight Arrow Connector 29"/>
          <p:cNvCxnSpPr>
            <a:endCxn id="7" idx="4"/>
          </p:cNvCxnSpPr>
          <p:nvPr/>
        </p:nvCxnSpPr>
        <p:spPr>
          <a:xfrm rot="16200000" flipV="1">
            <a:off x="5767412" y="3713545"/>
            <a:ext cx="2523028" cy="72494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9" idx="1"/>
          </p:cNvCxnSpPr>
          <p:nvPr/>
        </p:nvCxnSpPr>
        <p:spPr>
          <a:xfrm rot="10800000">
            <a:off x="5109076" y="3692644"/>
            <a:ext cx="2282324" cy="168529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9" idx="1"/>
          </p:cNvCxnSpPr>
          <p:nvPr/>
        </p:nvCxnSpPr>
        <p:spPr>
          <a:xfrm rot="10800000">
            <a:off x="3405852" y="4953000"/>
            <a:ext cx="3985549" cy="42493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0800000">
            <a:off x="3276601" y="2732193"/>
            <a:ext cx="3985548" cy="264574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0128399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Dijkstra’s</a:t>
            </a:r>
            <a:r>
              <a:rPr lang="en-US" dirty="0" smtClean="0"/>
              <a:t> Algorithm at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0</a:t>
            </a:r>
            <a:endParaRPr lang="en-US" b="1" dirty="0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</a:t>
            </a:r>
            <a:endParaRPr lang="en-US" sz="3200" b="1" dirty="0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ym typeface="Symbol"/>
              </a:rPr>
              <a:t>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ym typeface="Symbol"/>
              </a:rPr>
              <a:t>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ym typeface="Symbol"/>
              </a:rPr>
              <a:t></a:t>
            </a:r>
            <a:endParaRPr lang="en-US" b="1" dirty="0"/>
          </a:p>
        </p:txBody>
      </p:sp>
      <p:cxnSp>
        <p:nvCxnSpPr>
          <p:cNvPr id="22" name="Straight Connector 21"/>
          <p:cNvCxnSpPr>
            <a:stCxn id="6" idx="6"/>
            <a:endCxn id="7" idx="3"/>
          </p:cNvCxnSpPr>
          <p:nvPr/>
        </p:nvCxnSpPr>
        <p:spPr>
          <a:xfrm flipV="1">
            <a:off x="5109076" y="2732193"/>
            <a:ext cx="1358656" cy="774313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4" idx="6"/>
            <a:endCxn id="5" idx="3"/>
          </p:cNvCxnSpPr>
          <p:nvPr/>
        </p:nvCxnSpPr>
        <p:spPr>
          <a:xfrm flipV="1">
            <a:off x="1681992" y="2695841"/>
            <a:ext cx="1312697" cy="798084"/>
          </a:xfrm>
          <a:prstGeom prst="line">
            <a:avLst/>
          </a:prstGeom>
          <a:ln w="76200">
            <a:solidFill>
              <a:schemeClr val="accent4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8" idx="7"/>
            <a:endCxn id="6" idx="3"/>
          </p:cNvCxnSpPr>
          <p:nvPr/>
        </p:nvCxnSpPr>
        <p:spPr>
          <a:xfrm flipV="1">
            <a:off x="3309816" y="3705225"/>
            <a:ext cx="1319509" cy="919544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solidFill>
              <a:schemeClr val="accent4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953298" y="2656248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1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870986" y="412556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187995" y="335717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877353" y="2424263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001547" y="4117667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3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504030" y="259612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3309816" y="2778153"/>
            <a:ext cx="3075604" cy="2479647"/>
          </a:xfrm>
          <a:prstGeom prst="straightConnector1">
            <a:avLst/>
          </a:prstGeom>
          <a:ln>
            <a:solidFill>
              <a:srgbClr val="000000"/>
            </a:solidFill>
            <a:headEnd type="arrow" w="med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3392128" y="4886339"/>
            <a:ext cx="2993292" cy="676261"/>
          </a:xfrm>
          <a:prstGeom prst="straightConnector1">
            <a:avLst/>
          </a:prstGeom>
          <a:ln>
            <a:solidFill>
              <a:srgbClr val="000000"/>
            </a:solidFill>
            <a:headEnd type="arrow" w="med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502489" y="5377934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Frontier</a:t>
            </a: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2525378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Dijkstra’s</a:t>
            </a:r>
            <a:r>
              <a:rPr lang="en-US" dirty="0" smtClean="0"/>
              <a:t> Algorithm at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0</a:t>
            </a:r>
            <a:endParaRPr lang="en-US" b="1" dirty="0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1</a:t>
            </a:r>
            <a:endParaRPr lang="en-US" sz="3200" b="1" dirty="0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ym typeface="Symbol"/>
              </a:rPr>
              <a:t>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ym typeface="Symbol"/>
              </a:rPr>
              <a:t>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4</a:t>
            </a:r>
            <a:endParaRPr lang="en-US" b="1" dirty="0"/>
          </a:p>
        </p:txBody>
      </p:sp>
      <p:cxnSp>
        <p:nvCxnSpPr>
          <p:cNvPr id="22" name="Straight Connector 21"/>
          <p:cNvCxnSpPr>
            <a:stCxn id="6" idx="6"/>
            <a:endCxn id="7" idx="3"/>
          </p:cNvCxnSpPr>
          <p:nvPr/>
        </p:nvCxnSpPr>
        <p:spPr>
          <a:xfrm flipV="1">
            <a:off x="5109076" y="2732193"/>
            <a:ext cx="1358656" cy="774313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4" idx="6"/>
            <a:endCxn id="5" idx="3"/>
          </p:cNvCxnSpPr>
          <p:nvPr/>
        </p:nvCxnSpPr>
        <p:spPr>
          <a:xfrm flipV="1">
            <a:off x="1681992" y="2695841"/>
            <a:ext cx="1312697" cy="79808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8" idx="7"/>
            <a:endCxn id="6" idx="3"/>
          </p:cNvCxnSpPr>
          <p:nvPr/>
        </p:nvCxnSpPr>
        <p:spPr>
          <a:xfrm flipV="1">
            <a:off x="3309816" y="3705225"/>
            <a:ext cx="1319509" cy="919544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953298" y="2656248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1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870986" y="412556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187995" y="335717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877353" y="2424263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001547" y="4117667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3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504030" y="259612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1420370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Dijkstra’s</a:t>
            </a:r>
            <a:r>
              <a:rPr lang="en-US" dirty="0" smtClean="0"/>
              <a:t> Algorithm at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0</a:t>
            </a:r>
            <a:endParaRPr lang="en-US" b="1" dirty="0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1</a:t>
            </a:r>
            <a:endParaRPr lang="en-US" sz="3200" b="1" dirty="0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ym typeface="Symbol"/>
              </a:rPr>
              <a:t>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ym typeface="Symbol"/>
              </a:rPr>
              <a:t>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4</a:t>
            </a:r>
            <a:endParaRPr lang="en-US" b="1" dirty="0"/>
          </a:p>
        </p:txBody>
      </p:sp>
      <p:cxnSp>
        <p:nvCxnSpPr>
          <p:cNvPr id="22" name="Straight Connector 21"/>
          <p:cNvCxnSpPr>
            <a:stCxn id="6" idx="6"/>
            <a:endCxn id="7" idx="3"/>
          </p:cNvCxnSpPr>
          <p:nvPr/>
        </p:nvCxnSpPr>
        <p:spPr>
          <a:xfrm flipV="1">
            <a:off x="5109076" y="2732193"/>
            <a:ext cx="1358656" cy="774313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4" idx="6"/>
            <a:endCxn id="5" idx="3"/>
          </p:cNvCxnSpPr>
          <p:nvPr/>
        </p:nvCxnSpPr>
        <p:spPr>
          <a:xfrm flipV="1">
            <a:off x="1681992" y="2695841"/>
            <a:ext cx="1312697" cy="79808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8" idx="7"/>
            <a:endCxn id="6" idx="3"/>
          </p:cNvCxnSpPr>
          <p:nvPr/>
        </p:nvCxnSpPr>
        <p:spPr>
          <a:xfrm flipV="1">
            <a:off x="3309816" y="3705225"/>
            <a:ext cx="1319509" cy="919544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953298" y="2656248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1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870986" y="412556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187995" y="335717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877353" y="2424263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001547" y="4117667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3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504030" y="259612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2687084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Dijkstra’s</a:t>
            </a:r>
            <a:r>
              <a:rPr lang="en-US" dirty="0" smtClean="0"/>
              <a:t> Algorithm at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0</a:t>
            </a:r>
            <a:endParaRPr lang="en-US" b="1" dirty="0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1</a:t>
            </a:r>
            <a:endParaRPr lang="en-US" sz="3200" b="1" dirty="0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ym typeface="Symbol"/>
              </a:rPr>
              <a:t>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ym typeface="Symbol"/>
              </a:rPr>
              <a:t>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4</a:t>
            </a:r>
            <a:endParaRPr lang="en-US" b="1" dirty="0"/>
          </a:p>
        </p:txBody>
      </p:sp>
      <p:cxnSp>
        <p:nvCxnSpPr>
          <p:cNvPr id="22" name="Straight Connector 21"/>
          <p:cNvCxnSpPr>
            <a:stCxn id="6" idx="6"/>
            <a:endCxn id="7" idx="3"/>
          </p:cNvCxnSpPr>
          <p:nvPr/>
        </p:nvCxnSpPr>
        <p:spPr>
          <a:xfrm flipV="1">
            <a:off x="5109076" y="2732193"/>
            <a:ext cx="1358656" cy="774313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4" idx="6"/>
            <a:endCxn id="5" idx="3"/>
          </p:cNvCxnSpPr>
          <p:nvPr/>
        </p:nvCxnSpPr>
        <p:spPr>
          <a:xfrm flipV="1">
            <a:off x="1681992" y="2695841"/>
            <a:ext cx="1312697" cy="79808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8" idx="7"/>
            <a:endCxn id="6" idx="3"/>
          </p:cNvCxnSpPr>
          <p:nvPr/>
        </p:nvCxnSpPr>
        <p:spPr>
          <a:xfrm flipV="1">
            <a:off x="3309816" y="3705225"/>
            <a:ext cx="1319509" cy="919544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953298" y="2656248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1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870986" y="412556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187995" y="335717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877353" y="2424263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001547" y="4117667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3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504030" y="259612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  <p:cxnSp>
        <p:nvCxnSpPr>
          <p:cNvPr id="21" name="Straight Arrow Connector 20"/>
          <p:cNvCxnSpPr/>
          <p:nvPr/>
        </p:nvCxnSpPr>
        <p:spPr>
          <a:xfrm rot="5400000">
            <a:off x="3377340" y="1791767"/>
            <a:ext cx="545893" cy="442573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739338" y="1327666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Current</a:t>
            </a: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50874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Relaying and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we don’t have a direct channel to the receiver, we ultimate must relay</a:t>
            </a:r>
          </a:p>
          <a:p>
            <a:pPr lvl="1"/>
            <a:r>
              <a:rPr lang="en-US" dirty="0" smtClean="0"/>
              <a:t>Send our messages through some other node</a:t>
            </a:r>
          </a:p>
          <a:p>
            <a:pPr lvl="1"/>
            <a:r>
              <a:rPr lang="en-US" dirty="0" smtClean="0"/>
              <a:t>Which forwards them towards the destination</a:t>
            </a:r>
          </a:p>
          <a:p>
            <a:r>
              <a:rPr lang="en-US" dirty="0" smtClean="0"/>
              <a:t>Easy if there’s only one choice</a:t>
            </a:r>
          </a:p>
          <a:p>
            <a:pPr lvl="1"/>
            <a:r>
              <a:rPr lang="en-US" dirty="0" smtClean="0"/>
              <a:t>You only connect to one other node</a:t>
            </a:r>
          </a:p>
          <a:p>
            <a:r>
              <a:rPr lang="en-US" dirty="0" smtClean="0"/>
              <a:t>For non-trivial topologies, some relaying involves choice</a:t>
            </a:r>
          </a:p>
          <a:p>
            <a:r>
              <a:rPr lang="en-US" dirty="0" smtClean="0"/>
              <a:t>Routing describes how we choose to relay</a:t>
            </a:r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Dijkstra’s</a:t>
            </a:r>
            <a:r>
              <a:rPr lang="en-US" dirty="0" smtClean="0"/>
              <a:t> Algorithm at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0</a:t>
            </a:r>
            <a:endParaRPr lang="en-US" b="1" dirty="0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1</a:t>
            </a:r>
            <a:endParaRPr lang="en-US" sz="3200" b="1" dirty="0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ym typeface="Symbol"/>
              </a:rPr>
              <a:t>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ym typeface="Symbol"/>
              </a:rPr>
              <a:t>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4</a:t>
            </a:r>
            <a:endParaRPr lang="en-US" b="1" dirty="0"/>
          </a:p>
        </p:txBody>
      </p:sp>
      <p:cxnSp>
        <p:nvCxnSpPr>
          <p:cNvPr id="22" name="Straight Connector 21"/>
          <p:cNvCxnSpPr>
            <a:stCxn id="6" idx="6"/>
            <a:endCxn id="7" idx="3"/>
          </p:cNvCxnSpPr>
          <p:nvPr/>
        </p:nvCxnSpPr>
        <p:spPr>
          <a:xfrm flipV="1">
            <a:off x="5109076" y="2732193"/>
            <a:ext cx="1358656" cy="774313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solidFill>
              <a:schemeClr val="accent4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4" idx="6"/>
            <a:endCxn id="5" idx="3"/>
          </p:cNvCxnSpPr>
          <p:nvPr/>
        </p:nvCxnSpPr>
        <p:spPr>
          <a:xfrm flipV="1">
            <a:off x="1681992" y="2695841"/>
            <a:ext cx="1312697" cy="79808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solidFill>
              <a:schemeClr val="accent4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8" idx="7"/>
            <a:endCxn id="6" idx="3"/>
          </p:cNvCxnSpPr>
          <p:nvPr/>
        </p:nvCxnSpPr>
        <p:spPr>
          <a:xfrm flipV="1">
            <a:off x="3309816" y="3705225"/>
            <a:ext cx="1319509" cy="919544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953298" y="2656248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1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870986" y="412556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187995" y="335717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877353" y="2424263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001547" y="4117667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3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504030" y="259612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8965489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Dijkstra’s</a:t>
            </a:r>
            <a:r>
              <a:rPr lang="en-US" dirty="0" smtClean="0"/>
              <a:t> Algorithm at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0</a:t>
            </a:r>
            <a:endParaRPr lang="en-US" b="1" dirty="0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1</a:t>
            </a:r>
            <a:endParaRPr lang="en-US" sz="3200" b="1" dirty="0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5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ym typeface="Symbol"/>
              </a:rPr>
              <a:t>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3</a:t>
            </a:r>
            <a:endParaRPr lang="en-US" b="1" dirty="0"/>
          </a:p>
        </p:txBody>
      </p:sp>
      <p:cxnSp>
        <p:nvCxnSpPr>
          <p:cNvPr id="22" name="Straight Connector 21"/>
          <p:cNvCxnSpPr>
            <a:stCxn id="6" idx="6"/>
            <a:endCxn id="7" idx="3"/>
          </p:cNvCxnSpPr>
          <p:nvPr/>
        </p:nvCxnSpPr>
        <p:spPr>
          <a:xfrm flipV="1">
            <a:off x="5109076" y="2732193"/>
            <a:ext cx="1358656" cy="774313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4" idx="6"/>
            <a:endCxn id="5" idx="3"/>
          </p:cNvCxnSpPr>
          <p:nvPr/>
        </p:nvCxnSpPr>
        <p:spPr>
          <a:xfrm flipV="1">
            <a:off x="1681992" y="2695841"/>
            <a:ext cx="1312697" cy="79808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8" idx="7"/>
            <a:endCxn id="6" idx="3"/>
          </p:cNvCxnSpPr>
          <p:nvPr/>
        </p:nvCxnSpPr>
        <p:spPr>
          <a:xfrm flipV="1">
            <a:off x="3309816" y="3705225"/>
            <a:ext cx="1319509" cy="919544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953298" y="2656248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1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870986" y="412556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187995" y="335717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877353" y="2424263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001547" y="4117667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3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504030" y="259612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  <p:cxnSp>
        <p:nvCxnSpPr>
          <p:cNvPr id="21" name="Straight Arrow Connector 20"/>
          <p:cNvCxnSpPr/>
          <p:nvPr/>
        </p:nvCxnSpPr>
        <p:spPr>
          <a:xfrm rot="16200000" flipH="1">
            <a:off x="4964670" y="3837050"/>
            <a:ext cx="1565156" cy="1276344"/>
          </a:xfrm>
          <a:prstGeom prst="straightConnector1">
            <a:avLst/>
          </a:prstGeom>
          <a:ln>
            <a:solidFill>
              <a:srgbClr val="000000"/>
            </a:solidFill>
            <a:headEnd type="arrow" w="med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3392128" y="4886339"/>
            <a:ext cx="2993292" cy="676261"/>
          </a:xfrm>
          <a:prstGeom prst="straightConnector1">
            <a:avLst/>
          </a:prstGeom>
          <a:ln>
            <a:solidFill>
              <a:srgbClr val="000000"/>
            </a:solidFill>
            <a:headEnd type="arrow" w="med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502489" y="5377934"/>
            <a:ext cx="9284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Frontier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143000" y="5334000"/>
            <a:ext cx="4123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Note: This node’s cost dropped at this step</a:t>
            </a: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56496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Dijkstra’s</a:t>
            </a:r>
            <a:r>
              <a:rPr lang="en-US" dirty="0" smtClean="0"/>
              <a:t> Algorithm at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0</a:t>
            </a:r>
            <a:endParaRPr lang="en-US" b="1" dirty="0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1</a:t>
            </a:r>
            <a:endParaRPr lang="en-US" sz="3200" b="1" dirty="0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5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ym typeface="Symbol"/>
              </a:rPr>
              <a:t>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3</a:t>
            </a:r>
            <a:endParaRPr lang="en-US" b="1" dirty="0"/>
          </a:p>
        </p:txBody>
      </p:sp>
      <p:cxnSp>
        <p:nvCxnSpPr>
          <p:cNvPr id="22" name="Straight Connector 21"/>
          <p:cNvCxnSpPr>
            <a:stCxn id="6" idx="6"/>
            <a:endCxn id="7" idx="3"/>
          </p:cNvCxnSpPr>
          <p:nvPr/>
        </p:nvCxnSpPr>
        <p:spPr>
          <a:xfrm flipV="1">
            <a:off x="5109076" y="2732193"/>
            <a:ext cx="1358656" cy="774313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4" idx="6"/>
            <a:endCxn id="5" idx="3"/>
          </p:cNvCxnSpPr>
          <p:nvPr/>
        </p:nvCxnSpPr>
        <p:spPr>
          <a:xfrm flipV="1">
            <a:off x="1681992" y="2695841"/>
            <a:ext cx="1312697" cy="79808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8" idx="7"/>
            <a:endCxn id="6" idx="3"/>
          </p:cNvCxnSpPr>
          <p:nvPr/>
        </p:nvCxnSpPr>
        <p:spPr>
          <a:xfrm flipV="1">
            <a:off x="3309816" y="3705225"/>
            <a:ext cx="1319509" cy="919544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953298" y="2656248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1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870986" y="412556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187995" y="335717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877353" y="2424263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001547" y="4117667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3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504030" y="259612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2624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Dijkstra’s</a:t>
            </a:r>
            <a:r>
              <a:rPr lang="en-US" dirty="0" smtClean="0"/>
              <a:t> Algorithm at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0</a:t>
            </a:r>
            <a:endParaRPr lang="en-US" b="1" dirty="0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1</a:t>
            </a:r>
            <a:endParaRPr lang="en-US" sz="3200" b="1" dirty="0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5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ym typeface="Symbol"/>
              </a:rPr>
              <a:t>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3</a:t>
            </a:r>
            <a:endParaRPr lang="en-US" b="1" dirty="0"/>
          </a:p>
        </p:txBody>
      </p:sp>
      <p:cxnSp>
        <p:nvCxnSpPr>
          <p:cNvPr id="22" name="Straight Connector 21"/>
          <p:cNvCxnSpPr>
            <a:stCxn id="6" idx="6"/>
            <a:endCxn id="7" idx="3"/>
          </p:cNvCxnSpPr>
          <p:nvPr/>
        </p:nvCxnSpPr>
        <p:spPr>
          <a:xfrm flipV="1">
            <a:off x="5109076" y="2732193"/>
            <a:ext cx="1358656" cy="774313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4" idx="6"/>
            <a:endCxn id="5" idx="3"/>
          </p:cNvCxnSpPr>
          <p:nvPr/>
        </p:nvCxnSpPr>
        <p:spPr>
          <a:xfrm flipV="1">
            <a:off x="1681992" y="2695841"/>
            <a:ext cx="1312697" cy="79808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8" idx="7"/>
            <a:endCxn id="6" idx="3"/>
          </p:cNvCxnSpPr>
          <p:nvPr/>
        </p:nvCxnSpPr>
        <p:spPr>
          <a:xfrm flipV="1">
            <a:off x="3309816" y="3705225"/>
            <a:ext cx="1319509" cy="919544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953298" y="2656248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1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870986" y="412556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187995" y="335717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877353" y="2424263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001547" y="4117667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3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504030" y="259612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  <p:cxnSp>
        <p:nvCxnSpPr>
          <p:cNvPr id="21" name="Straight Arrow Connector 20"/>
          <p:cNvCxnSpPr>
            <a:endCxn id="8" idx="5"/>
          </p:cNvCxnSpPr>
          <p:nvPr/>
        </p:nvCxnSpPr>
        <p:spPr>
          <a:xfrm rot="16200000" flipV="1">
            <a:off x="3244299" y="5087725"/>
            <a:ext cx="692792" cy="56175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739338" y="5671066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Current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rot="16200000" flipH="1">
            <a:off x="4964670" y="3837050"/>
            <a:ext cx="1565156" cy="1276344"/>
          </a:xfrm>
          <a:prstGeom prst="straightConnector1">
            <a:avLst/>
          </a:prstGeom>
          <a:ln>
            <a:solidFill>
              <a:srgbClr val="000000"/>
            </a:solidFill>
            <a:headEnd type="arrow" w="med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502489" y="5377934"/>
            <a:ext cx="9284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Frontier</a:t>
            </a: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7764135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Dijkstra’s</a:t>
            </a:r>
            <a:r>
              <a:rPr lang="en-US" dirty="0" smtClean="0"/>
              <a:t> Algorithm at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0</a:t>
            </a:r>
            <a:endParaRPr lang="en-US" b="1" dirty="0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1</a:t>
            </a:r>
            <a:endParaRPr lang="en-US" sz="3200" b="1" dirty="0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5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ym typeface="Symbol"/>
              </a:rPr>
              <a:t>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3</a:t>
            </a:r>
            <a:endParaRPr lang="en-US" b="1" dirty="0"/>
          </a:p>
        </p:txBody>
      </p:sp>
      <p:cxnSp>
        <p:nvCxnSpPr>
          <p:cNvPr id="22" name="Straight Connector 21"/>
          <p:cNvCxnSpPr>
            <a:stCxn id="6" idx="6"/>
            <a:endCxn id="7" idx="3"/>
          </p:cNvCxnSpPr>
          <p:nvPr/>
        </p:nvCxnSpPr>
        <p:spPr>
          <a:xfrm flipV="1">
            <a:off x="5109076" y="2732193"/>
            <a:ext cx="1358656" cy="774313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4" idx="6"/>
            <a:endCxn id="5" idx="3"/>
          </p:cNvCxnSpPr>
          <p:nvPr/>
        </p:nvCxnSpPr>
        <p:spPr>
          <a:xfrm flipV="1">
            <a:off x="1681992" y="2695841"/>
            <a:ext cx="1312697" cy="79808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8" idx="7"/>
            <a:endCxn id="6" idx="3"/>
          </p:cNvCxnSpPr>
          <p:nvPr/>
        </p:nvCxnSpPr>
        <p:spPr>
          <a:xfrm flipV="1">
            <a:off x="3309816" y="3705225"/>
            <a:ext cx="1319509" cy="919544"/>
          </a:xfrm>
          <a:prstGeom prst="line">
            <a:avLst/>
          </a:prstGeom>
          <a:ln w="76200">
            <a:solidFill>
              <a:schemeClr val="accent4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953298" y="2656248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1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870986" y="412556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187995" y="335717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877353" y="2424263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001547" y="4117667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3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504030" y="259612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925531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Dijkstra’s</a:t>
            </a:r>
            <a:r>
              <a:rPr lang="en-US" dirty="0" smtClean="0"/>
              <a:t> Algorithm at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0</a:t>
            </a:r>
            <a:endParaRPr lang="en-US" b="1" dirty="0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1</a:t>
            </a:r>
            <a:endParaRPr lang="en-US" sz="3200" b="1" dirty="0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5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ym typeface="Symbol"/>
              </a:rPr>
              <a:t>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3</a:t>
            </a:r>
            <a:endParaRPr lang="en-US" b="1" dirty="0"/>
          </a:p>
        </p:txBody>
      </p:sp>
      <p:cxnSp>
        <p:nvCxnSpPr>
          <p:cNvPr id="22" name="Straight Connector 21"/>
          <p:cNvCxnSpPr>
            <a:stCxn id="6" idx="6"/>
            <a:endCxn id="7" idx="3"/>
          </p:cNvCxnSpPr>
          <p:nvPr/>
        </p:nvCxnSpPr>
        <p:spPr>
          <a:xfrm flipV="1">
            <a:off x="5109076" y="2732193"/>
            <a:ext cx="1358656" cy="774313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4" idx="6"/>
            <a:endCxn id="5" idx="3"/>
          </p:cNvCxnSpPr>
          <p:nvPr/>
        </p:nvCxnSpPr>
        <p:spPr>
          <a:xfrm flipV="1">
            <a:off x="1681992" y="2695841"/>
            <a:ext cx="1312697" cy="79808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8" idx="7"/>
            <a:endCxn id="6" idx="3"/>
          </p:cNvCxnSpPr>
          <p:nvPr/>
        </p:nvCxnSpPr>
        <p:spPr>
          <a:xfrm flipV="1">
            <a:off x="3309816" y="3705225"/>
            <a:ext cx="1319509" cy="91954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953298" y="2656248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1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870986" y="412556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187995" y="335717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877353" y="2424263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001547" y="4117667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3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504030" y="259612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3611277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Dijkstra’s</a:t>
            </a:r>
            <a:r>
              <a:rPr lang="en-US" dirty="0" smtClean="0"/>
              <a:t> Algorithm at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0</a:t>
            </a:r>
            <a:endParaRPr lang="en-US" b="1" dirty="0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1</a:t>
            </a:r>
            <a:endParaRPr lang="en-US" sz="3200" b="1" dirty="0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5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ym typeface="Symbol"/>
              </a:rPr>
              <a:t>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3</a:t>
            </a:r>
            <a:endParaRPr lang="en-US" b="1" dirty="0"/>
          </a:p>
        </p:txBody>
      </p:sp>
      <p:cxnSp>
        <p:nvCxnSpPr>
          <p:cNvPr id="22" name="Straight Connector 21"/>
          <p:cNvCxnSpPr>
            <a:stCxn id="6" idx="6"/>
            <a:endCxn id="7" idx="3"/>
          </p:cNvCxnSpPr>
          <p:nvPr/>
        </p:nvCxnSpPr>
        <p:spPr>
          <a:xfrm flipV="1">
            <a:off x="5109076" y="2732193"/>
            <a:ext cx="1358656" cy="774313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4" idx="6"/>
            <a:endCxn id="5" idx="3"/>
          </p:cNvCxnSpPr>
          <p:nvPr/>
        </p:nvCxnSpPr>
        <p:spPr>
          <a:xfrm flipV="1">
            <a:off x="1681992" y="2695841"/>
            <a:ext cx="1312697" cy="79808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8" idx="7"/>
            <a:endCxn id="6" idx="3"/>
          </p:cNvCxnSpPr>
          <p:nvPr/>
        </p:nvCxnSpPr>
        <p:spPr>
          <a:xfrm flipV="1">
            <a:off x="3309816" y="3705225"/>
            <a:ext cx="1319509" cy="91954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953298" y="2656248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1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870986" y="412556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187995" y="335717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877353" y="2424263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001547" y="4117667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3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504030" y="259612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8643426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Dijkstra’s</a:t>
            </a:r>
            <a:r>
              <a:rPr lang="en-US" dirty="0" smtClean="0"/>
              <a:t> Algorithm at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0</a:t>
            </a:r>
            <a:endParaRPr lang="en-US" b="1" dirty="0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1</a:t>
            </a:r>
            <a:endParaRPr lang="en-US" sz="3200" b="1" dirty="0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5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ym typeface="Symbol"/>
              </a:rPr>
              <a:t>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3</a:t>
            </a:r>
            <a:endParaRPr lang="en-US" b="1" dirty="0"/>
          </a:p>
        </p:txBody>
      </p:sp>
      <p:cxnSp>
        <p:nvCxnSpPr>
          <p:cNvPr id="22" name="Straight Connector 21"/>
          <p:cNvCxnSpPr>
            <a:stCxn id="6" idx="6"/>
            <a:endCxn id="7" idx="3"/>
          </p:cNvCxnSpPr>
          <p:nvPr/>
        </p:nvCxnSpPr>
        <p:spPr>
          <a:xfrm flipV="1">
            <a:off x="5109076" y="2732193"/>
            <a:ext cx="1358656" cy="774313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4" idx="6"/>
            <a:endCxn id="5" idx="3"/>
          </p:cNvCxnSpPr>
          <p:nvPr/>
        </p:nvCxnSpPr>
        <p:spPr>
          <a:xfrm flipV="1">
            <a:off x="1681992" y="2695841"/>
            <a:ext cx="1312697" cy="79808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8" idx="7"/>
            <a:endCxn id="6" idx="3"/>
          </p:cNvCxnSpPr>
          <p:nvPr/>
        </p:nvCxnSpPr>
        <p:spPr>
          <a:xfrm flipV="1">
            <a:off x="3309816" y="3705225"/>
            <a:ext cx="1319509" cy="91954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953298" y="2656248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1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870986" y="412556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187995" y="335717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877353" y="2424263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001547" y="4117667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3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504030" y="259612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  <p:cxnSp>
        <p:nvCxnSpPr>
          <p:cNvPr id="21" name="Straight Arrow Connector 20"/>
          <p:cNvCxnSpPr/>
          <p:nvPr/>
        </p:nvCxnSpPr>
        <p:spPr>
          <a:xfrm rot="16200000" flipV="1">
            <a:off x="5039883" y="3875518"/>
            <a:ext cx="692792" cy="56175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534922" y="4458859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Current</a:t>
            </a: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9404511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Dijkstra’s</a:t>
            </a:r>
            <a:r>
              <a:rPr lang="en-US" dirty="0" smtClean="0"/>
              <a:t> Algorithm at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0</a:t>
            </a:r>
            <a:endParaRPr lang="en-US" b="1" dirty="0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1</a:t>
            </a:r>
            <a:endParaRPr lang="en-US" sz="3200" b="1" dirty="0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5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ym typeface="Symbol"/>
              </a:rPr>
              <a:t>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3</a:t>
            </a:r>
            <a:endParaRPr lang="en-US" b="1" dirty="0"/>
          </a:p>
        </p:txBody>
      </p:sp>
      <p:cxnSp>
        <p:nvCxnSpPr>
          <p:cNvPr id="22" name="Straight Connector 21"/>
          <p:cNvCxnSpPr>
            <a:stCxn id="6" idx="6"/>
            <a:endCxn id="7" idx="3"/>
          </p:cNvCxnSpPr>
          <p:nvPr/>
        </p:nvCxnSpPr>
        <p:spPr>
          <a:xfrm flipV="1">
            <a:off x="5109076" y="2732193"/>
            <a:ext cx="1358656" cy="774313"/>
          </a:xfrm>
          <a:prstGeom prst="line">
            <a:avLst/>
          </a:prstGeom>
          <a:ln w="76200">
            <a:solidFill>
              <a:schemeClr val="accent4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4" idx="6"/>
            <a:endCxn id="5" idx="3"/>
          </p:cNvCxnSpPr>
          <p:nvPr/>
        </p:nvCxnSpPr>
        <p:spPr>
          <a:xfrm flipV="1">
            <a:off x="1681992" y="2695841"/>
            <a:ext cx="1312697" cy="79808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8" idx="7"/>
            <a:endCxn id="6" idx="3"/>
          </p:cNvCxnSpPr>
          <p:nvPr/>
        </p:nvCxnSpPr>
        <p:spPr>
          <a:xfrm flipV="1">
            <a:off x="3309816" y="3705225"/>
            <a:ext cx="1319509" cy="91954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953298" y="2656248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1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870986" y="412556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187995" y="335717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877353" y="2424263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001547" y="4117667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3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504030" y="259612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9260403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Dijkstra’s</a:t>
            </a:r>
            <a:r>
              <a:rPr lang="en-US" dirty="0" smtClean="0"/>
              <a:t> Algorithm at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0</a:t>
            </a:r>
            <a:endParaRPr lang="en-US" b="1" dirty="0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1</a:t>
            </a:r>
            <a:endParaRPr lang="en-US" sz="3200" b="1" dirty="0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5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7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3</a:t>
            </a:r>
            <a:endParaRPr lang="en-US" b="1" dirty="0"/>
          </a:p>
        </p:txBody>
      </p:sp>
      <p:cxnSp>
        <p:nvCxnSpPr>
          <p:cNvPr id="22" name="Straight Connector 21"/>
          <p:cNvCxnSpPr>
            <a:stCxn id="6" idx="6"/>
            <a:endCxn id="7" idx="3"/>
          </p:cNvCxnSpPr>
          <p:nvPr/>
        </p:nvCxnSpPr>
        <p:spPr>
          <a:xfrm flipV="1">
            <a:off x="5109076" y="2732193"/>
            <a:ext cx="1358656" cy="774313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4" idx="6"/>
            <a:endCxn id="5" idx="3"/>
          </p:cNvCxnSpPr>
          <p:nvPr/>
        </p:nvCxnSpPr>
        <p:spPr>
          <a:xfrm flipV="1">
            <a:off x="1681992" y="2695841"/>
            <a:ext cx="1312697" cy="79808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8" idx="7"/>
            <a:endCxn id="6" idx="3"/>
          </p:cNvCxnSpPr>
          <p:nvPr/>
        </p:nvCxnSpPr>
        <p:spPr>
          <a:xfrm flipV="1">
            <a:off x="3309816" y="3705225"/>
            <a:ext cx="1319509" cy="91954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953298" y="2656248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1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870986" y="412556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187995" y="335717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877353" y="2424263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001547" y="4117667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3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504030" y="259612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  <p:cxnSp>
        <p:nvCxnSpPr>
          <p:cNvPr id="21" name="Straight Arrow Connector 20"/>
          <p:cNvCxnSpPr>
            <a:stCxn id="7" idx="4"/>
          </p:cNvCxnSpPr>
          <p:nvPr/>
        </p:nvCxnSpPr>
        <p:spPr>
          <a:xfrm rot="5400000">
            <a:off x="5304289" y="3895636"/>
            <a:ext cx="2443295" cy="281032"/>
          </a:xfrm>
          <a:prstGeom prst="straightConnector1">
            <a:avLst/>
          </a:prstGeom>
          <a:ln>
            <a:solidFill>
              <a:srgbClr val="000000"/>
            </a:solidFill>
            <a:headEnd type="arrow" w="med" len="lg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019800" y="5377934"/>
            <a:ext cx="9284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Frontier</a:t>
            </a: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15628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I’ll do it myself!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Static routes</a:t>
            </a:r>
          </a:p>
          <a:p>
            <a:pPr lvl="1"/>
            <a:r>
              <a:rPr lang="en-US" dirty="0" smtClean="0"/>
              <a:t>Manual entry by network operator</a:t>
            </a:r>
          </a:p>
          <a:p>
            <a:pPr lvl="1"/>
            <a:r>
              <a:rPr lang="en-US" dirty="0" smtClean="0"/>
              <a:t>Boot-time configuration file</a:t>
            </a:r>
          </a:p>
          <a:p>
            <a:pPr lvl="1"/>
            <a:r>
              <a:rPr lang="en-US" dirty="0" smtClean="0"/>
              <a:t>Boot-time initialization (DHCP)</a:t>
            </a:r>
          </a:p>
          <a:p>
            <a:endParaRPr lang="en-US" dirty="0" smtClean="0"/>
          </a:p>
          <a:p>
            <a:r>
              <a:rPr lang="en-US" dirty="0" smtClean="0"/>
              <a:t>Default routes</a:t>
            </a:r>
          </a:p>
          <a:p>
            <a:pPr lvl="1"/>
            <a:r>
              <a:rPr lang="en-US" dirty="0" smtClean="0"/>
              <a:t>Pass the buck </a:t>
            </a:r>
            <a:br>
              <a:rPr lang="en-US" dirty="0" smtClean="0"/>
            </a:br>
            <a:r>
              <a:rPr lang="en-US" dirty="0" smtClean="0"/>
              <a:t>(move the problem)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1223890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Dijkstra’s</a:t>
            </a:r>
            <a:r>
              <a:rPr lang="en-US" dirty="0" smtClean="0"/>
              <a:t> Algorithm at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0</a:t>
            </a:r>
            <a:endParaRPr lang="en-US" b="1" dirty="0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1</a:t>
            </a:r>
            <a:endParaRPr lang="en-US" sz="3200" b="1" dirty="0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5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7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3</a:t>
            </a:r>
            <a:endParaRPr lang="en-US" b="1" dirty="0"/>
          </a:p>
        </p:txBody>
      </p:sp>
      <p:cxnSp>
        <p:nvCxnSpPr>
          <p:cNvPr id="22" name="Straight Connector 21"/>
          <p:cNvCxnSpPr>
            <a:stCxn id="6" idx="6"/>
            <a:endCxn id="7" idx="3"/>
          </p:cNvCxnSpPr>
          <p:nvPr/>
        </p:nvCxnSpPr>
        <p:spPr>
          <a:xfrm flipV="1">
            <a:off x="5109076" y="2732193"/>
            <a:ext cx="1358656" cy="774313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4" idx="6"/>
            <a:endCxn id="5" idx="3"/>
          </p:cNvCxnSpPr>
          <p:nvPr/>
        </p:nvCxnSpPr>
        <p:spPr>
          <a:xfrm flipV="1">
            <a:off x="1681992" y="2695841"/>
            <a:ext cx="1312697" cy="79808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8" idx="7"/>
            <a:endCxn id="6" idx="3"/>
          </p:cNvCxnSpPr>
          <p:nvPr/>
        </p:nvCxnSpPr>
        <p:spPr>
          <a:xfrm flipV="1">
            <a:off x="3309816" y="3705225"/>
            <a:ext cx="1319509" cy="91954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953298" y="2656248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1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870986" y="412556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187995" y="335717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877353" y="2424263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001547" y="4117667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3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504030" y="259612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466593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Dijkstra’s</a:t>
            </a:r>
            <a:r>
              <a:rPr lang="en-US" dirty="0" smtClean="0"/>
              <a:t> Algorithm at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0</a:t>
            </a:r>
            <a:endParaRPr lang="en-US" b="1" dirty="0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1</a:t>
            </a:r>
            <a:endParaRPr lang="en-US" sz="3200" b="1" dirty="0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5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7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3</a:t>
            </a:r>
            <a:endParaRPr lang="en-US" b="1" dirty="0"/>
          </a:p>
        </p:txBody>
      </p:sp>
      <p:cxnSp>
        <p:nvCxnSpPr>
          <p:cNvPr id="22" name="Straight Connector 21"/>
          <p:cNvCxnSpPr>
            <a:stCxn id="6" idx="6"/>
            <a:endCxn id="7" idx="3"/>
          </p:cNvCxnSpPr>
          <p:nvPr/>
        </p:nvCxnSpPr>
        <p:spPr>
          <a:xfrm flipV="1">
            <a:off x="5109076" y="2732193"/>
            <a:ext cx="1358656" cy="774313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4" idx="6"/>
            <a:endCxn id="5" idx="3"/>
          </p:cNvCxnSpPr>
          <p:nvPr/>
        </p:nvCxnSpPr>
        <p:spPr>
          <a:xfrm flipV="1">
            <a:off x="1681992" y="2695841"/>
            <a:ext cx="1312697" cy="79808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8" idx="7"/>
            <a:endCxn id="6" idx="3"/>
          </p:cNvCxnSpPr>
          <p:nvPr/>
        </p:nvCxnSpPr>
        <p:spPr>
          <a:xfrm flipV="1">
            <a:off x="3309816" y="3705225"/>
            <a:ext cx="1319509" cy="91954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953298" y="2656248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1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870986" y="412556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187995" y="335717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877353" y="2424263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001547" y="4117667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3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504030" y="259612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  <p:cxnSp>
        <p:nvCxnSpPr>
          <p:cNvPr id="21" name="Straight Arrow Connector 20"/>
          <p:cNvCxnSpPr/>
          <p:nvPr/>
        </p:nvCxnSpPr>
        <p:spPr>
          <a:xfrm rot="16200000" flipV="1">
            <a:off x="6768374" y="2961118"/>
            <a:ext cx="692792" cy="56175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263413" y="3544459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Current</a:t>
            </a: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5316504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Dijkstra’s</a:t>
            </a:r>
            <a:r>
              <a:rPr lang="en-US" dirty="0" smtClean="0"/>
              <a:t> Algorithm at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0</a:t>
            </a:r>
            <a:endParaRPr lang="en-US" b="1" dirty="0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1</a:t>
            </a:r>
            <a:endParaRPr lang="en-US" sz="3200" b="1" dirty="0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5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7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3</a:t>
            </a:r>
            <a:endParaRPr lang="en-US" b="1" dirty="0"/>
          </a:p>
        </p:txBody>
      </p:sp>
      <p:cxnSp>
        <p:nvCxnSpPr>
          <p:cNvPr id="22" name="Straight Connector 21"/>
          <p:cNvCxnSpPr>
            <a:stCxn id="6" idx="6"/>
            <a:endCxn id="7" idx="3"/>
          </p:cNvCxnSpPr>
          <p:nvPr/>
        </p:nvCxnSpPr>
        <p:spPr>
          <a:xfrm flipV="1">
            <a:off x="5109076" y="2732193"/>
            <a:ext cx="1358656" cy="774313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4" idx="6"/>
            <a:endCxn id="5" idx="3"/>
          </p:cNvCxnSpPr>
          <p:nvPr/>
        </p:nvCxnSpPr>
        <p:spPr>
          <a:xfrm flipV="1">
            <a:off x="1681992" y="2695841"/>
            <a:ext cx="1312697" cy="79808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8" idx="7"/>
            <a:endCxn id="6" idx="3"/>
          </p:cNvCxnSpPr>
          <p:nvPr/>
        </p:nvCxnSpPr>
        <p:spPr>
          <a:xfrm flipV="1">
            <a:off x="3309816" y="3705225"/>
            <a:ext cx="1319509" cy="91954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953298" y="2656248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1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870986" y="412556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187995" y="335717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877353" y="2424263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001547" y="4117667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3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504030" y="259612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3671734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paths are used?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0</a:t>
            </a:r>
            <a:endParaRPr lang="en-US" b="1" dirty="0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1</a:t>
            </a:r>
            <a:endParaRPr lang="en-US" sz="3200" b="1" dirty="0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5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7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3</a:t>
            </a:r>
            <a:endParaRPr lang="en-US" b="1" dirty="0"/>
          </a:p>
        </p:txBody>
      </p:sp>
      <p:cxnSp>
        <p:nvCxnSpPr>
          <p:cNvPr id="22" name="Straight Connector 21"/>
          <p:cNvCxnSpPr>
            <a:stCxn id="6" idx="6"/>
            <a:endCxn id="7" idx="3"/>
          </p:cNvCxnSpPr>
          <p:nvPr/>
        </p:nvCxnSpPr>
        <p:spPr>
          <a:xfrm flipV="1">
            <a:off x="5109076" y="2732193"/>
            <a:ext cx="1358656" cy="774313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4" idx="6"/>
            <a:endCxn id="5" idx="3"/>
          </p:cNvCxnSpPr>
          <p:nvPr/>
        </p:nvCxnSpPr>
        <p:spPr>
          <a:xfrm flipV="1">
            <a:off x="1681992" y="2695841"/>
            <a:ext cx="1312697" cy="798084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953298" y="2656248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1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187995" y="335717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877353" y="2424263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504030" y="259612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51832259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</a:t>
            </a:r>
            <a:r>
              <a:rPr lang="en-US" dirty="0" err="1" smtClean="0"/>
              <a:t>Dijkstra</a:t>
            </a:r>
            <a:r>
              <a:rPr lang="en-US" baseline="0" dirty="0" smtClean="0"/>
              <a:t> compute?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Shortest path</a:t>
            </a:r>
          </a:p>
          <a:p>
            <a:pPr lvl="1"/>
            <a:r>
              <a:rPr lang="en-US" dirty="0" smtClean="0"/>
              <a:t>Between two nodes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 shortest rooted tree</a:t>
            </a:r>
          </a:p>
          <a:p>
            <a:pPr lvl="1"/>
            <a:r>
              <a:rPr lang="en-US" dirty="0" smtClean="0"/>
              <a:t>Between the root (initial) node and all others</a:t>
            </a:r>
          </a:p>
          <a:p>
            <a:pPr lvl="1"/>
            <a:r>
              <a:rPr lang="en-US" dirty="0" smtClean="0"/>
              <a:t>I.e., N-1 routes between </a:t>
            </a:r>
            <a:r>
              <a:rPr lang="en-US" dirty="0" err="1" smtClean="0"/>
              <a:t>root:node</a:t>
            </a:r>
            <a:r>
              <a:rPr lang="en-US" dirty="0" smtClean="0"/>
              <a:t> pairs</a:t>
            </a:r>
          </a:p>
          <a:p>
            <a:pPr lvl="1"/>
            <a:r>
              <a:rPr lang="en-US" dirty="0" smtClean="0"/>
              <a:t>There might be other trees with same cost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02231827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Dijkstra</a:t>
            </a:r>
            <a:r>
              <a:rPr lang="en-US" dirty="0" smtClean="0"/>
              <a:t>: pros and cons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Pros</a:t>
            </a:r>
          </a:p>
          <a:p>
            <a:pPr lvl="1"/>
            <a:r>
              <a:rPr lang="en-US" dirty="0" smtClean="0"/>
              <a:t>Simple to implement</a:t>
            </a:r>
          </a:p>
          <a:p>
            <a:pPr lvl="2"/>
            <a:r>
              <a:rPr lang="en-US" dirty="0" smtClean="0"/>
              <a:t>Broadcast to everyone</a:t>
            </a:r>
          </a:p>
          <a:p>
            <a:pPr lvl="2"/>
            <a:r>
              <a:rPr lang="en-US" dirty="0" smtClean="0"/>
              <a:t>Everyone runs the same algorithm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Cons</a:t>
            </a:r>
          </a:p>
          <a:p>
            <a:pPr lvl="1"/>
            <a:r>
              <a:rPr lang="en-US" dirty="0" smtClean="0"/>
              <a:t>Requires broadcast flooding</a:t>
            </a:r>
          </a:p>
          <a:p>
            <a:pPr lvl="1"/>
            <a:r>
              <a:rPr lang="en-US" dirty="0" smtClean="0"/>
              <a:t>Not everyone might compute the same tree</a:t>
            </a:r>
          </a:p>
          <a:p>
            <a:pPr lvl="1"/>
            <a:r>
              <a:rPr lang="en-US" dirty="0" smtClean="0"/>
              <a:t>Everyone has to compute the full path everywhere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9631077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Distance vector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always flooding</a:t>
            </a:r>
          </a:p>
          <a:p>
            <a:r>
              <a:rPr lang="en-US" dirty="0" smtClean="0"/>
              <a:t>Bellman</a:t>
            </a:r>
            <a:r>
              <a:rPr lang="en-US" dirty="0" smtClean="0"/>
              <a:t>-Ford</a:t>
            </a:r>
            <a:r>
              <a:rPr lang="en-US" baseline="0" dirty="0" smtClean="0"/>
              <a:t> algorithm</a:t>
            </a:r>
          </a:p>
          <a:p>
            <a:pPr lvl="1"/>
            <a:r>
              <a:rPr lang="en-US" dirty="0" smtClean="0"/>
              <a:t>Shortest path</a:t>
            </a:r>
          </a:p>
          <a:p>
            <a:r>
              <a:rPr lang="en-US" baseline="0" dirty="0" smtClean="0"/>
              <a:t>Ford-Fulkerson</a:t>
            </a:r>
          </a:p>
          <a:p>
            <a:pPr lvl="1"/>
            <a:r>
              <a:rPr lang="en-US" dirty="0" smtClean="0"/>
              <a:t>Max-flow</a:t>
            </a:r>
            <a:endParaRPr lang="en-US" baseline="0" dirty="0" smtClean="0"/>
          </a:p>
          <a:p>
            <a:r>
              <a:rPr lang="en-US" dirty="0" smtClean="0"/>
              <a:t>DUAL</a:t>
            </a:r>
          </a:p>
          <a:p>
            <a:pPr lvl="1"/>
            <a:r>
              <a:rPr lang="en-US" baseline="0" dirty="0" smtClean="0"/>
              <a:t>Current</a:t>
            </a:r>
            <a:r>
              <a:rPr lang="en-US" dirty="0" smtClean="0"/>
              <a:t> popular </a:t>
            </a:r>
            <a:r>
              <a:rPr lang="en-US" dirty="0" smtClean="0"/>
              <a:t>variant</a:t>
            </a:r>
          </a:p>
          <a:p>
            <a:r>
              <a:rPr lang="en-US" dirty="0" smtClean="0"/>
              <a:t>We won’t look at Ford-Fulkerson or DUAL in detail</a:t>
            </a:r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6036090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</a:t>
            </a:r>
            <a:r>
              <a:rPr lang="en-US" baseline="0" dirty="0" smtClean="0"/>
              <a:t> distance vector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Routing by sending only useful info</a:t>
            </a:r>
            <a:endParaRPr lang="en-US" baseline="0" dirty="0" smtClean="0"/>
          </a:p>
          <a:p>
            <a:pPr lvl="1"/>
            <a:r>
              <a:rPr lang="en-US" dirty="0" smtClean="0"/>
              <a:t>Tell neighbors who you can reach and cost</a:t>
            </a:r>
          </a:p>
          <a:p>
            <a:pPr lvl="1"/>
            <a:r>
              <a:rPr lang="en-US" dirty="0" smtClean="0"/>
              <a:t>Everyone updates their table by transitive closure rules</a:t>
            </a:r>
          </a:p>
          <a:p>
            <a:endParaRPr lang="en-US" dirty="0" smtClean="0"/>
          </a:p>
          <a:p>
            <a:r>
              <a:rPr lang="en-US" dirty="0" smtClean="0"/>
              <a:t>Effect</a:t>
            </a:r>
          </a:p>
          <a:p>
            <a:pPr lvl="1"/>
            <a:r>
              <a:rPr lang="en-US" dirty="0" smtClean="0"/>
              <a:t>Walking the nodes while calculating </a:t>
            </a:r>
            <a:r>
              <a:rPr lang="en-US" dirty="0" err="1" smtClean="0"/>
              <a:t>Dijkstra</a:t>
            </a:r>
            <a:endParaRPr lang="en-US" dirty="0" smtClean="0"/>
          </a:p>
          <a:p>
            <a:pPr lvl="1"/>
            <a:r>
              <a:rPr lang="en-US" dirty="0" smtClean="0"/>
              <a:t>Still floods – just not everything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1240257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Bellman-Ford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A</a:t>
            </a:r>
            <a:endParaRPr lang="en-US" b="1" dirty="0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B</a:t>
            </a:r>
            <a:endParaRPr lang="en-US" sz="3200" b="1" dirty="0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D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ym typeface="Symbol"/>
              </a:rPr>
              <a:t>E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C</a:t>
            </a:r>
            <a:endParaRPr lang="en-US" b="1" dirty="0"/>
          </a:p>
        </p:txBody>
      </p:sp>
      <p:cxnSp>
        <p:nvCxnSpPr>
          <p:cNvPr id="9" name="Straight Connector 8"/>
          <p:cNvCxnSpPr>
            <a:stCxn id="6" idx="6"/>
            <a:endCxn id="7" idx="3"/>
          </p:cNvCxnSpPr>
          <p:nvPr/>
        </p:nvCxnSpPr>
        <p:spPr>
          <a:xfrm flipV="1">
            <a:off x="5109076" y="2732193"/>
            <a:ext cx="1358656" cy="774313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4" idx="6"/>
            <a:endCxn id="5" idx="3"/>
          </p:cNvCxnSpPr>
          <p:nvPr/>
        </p:nvCxnSpPr>
        <p:spPr>
          <a:xfrm flipV="1">
            <a:off x="1681992" y="2695841"/>
            <a:ext cx="1312697" cy="798084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7"/>
            <a:endCxn id="6" idx="3"/>
          </p:cNvCxnSpPr>
          <p:nvPr/>
        </p:nvCxnSpPr>
        <p:spPr>
          <a:xfrm flipV="1">
            <a:off x="3309816" y="3705225"/>
            <a:ext cx="1319509" cy="919544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953298" y="2656248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1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870986" y="412556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187995" y="335717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877353" y="2424263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001547" y="4117667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3</a:t>
            </a:r>
            <a:endParaRPr lang="en-US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5504030" y="259612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5499630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Example of Bellman-Ford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A</a:t>
            </a:r>
            <a:endParaRPr lang="en-US" b="1" dirty="0"/>
          </a:p>
        </p:txBody>
      </p:sp>
      <p:sp>
        <p:nvSpPr>
          <p:cNvPr id="5" name="Oval 4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B</a:t>
            </a:r>
            <a:endParaRPr lang="en-US" sz="3200" b="1" dirty="0"/>
          </a:p>
        </p:txBody>
      </p:sp>
      <p:sp>
        <p:nvSpPr>
          <p:cNvPr id="6" name="Oval 5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D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ym typeface="Symbol"/>
              </a:rPr>
              <a:t>E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C</a:t>
            </a:r>
            <a:endParaRPr lang="en-US" b="1" dirty="0"/>
          </a:p>
        </p:txBody>
      </p:sp>
      <p:cxnSp>
        <p:nvCxnSpPr>
          <p:cNvPr id="9" name="Straight Connector 8"/>
          <p:cNvCxnSpPr>
            <a:stCxn id="6" idx="6"/>
            <a:endCxn id="7" idx="3"/>
          </p:cNvCxnSpPr>
          <p:nvPr/>
        </p:nvCxnSpPr>
        <p:spPr>
          <a:xfrm flipV="1">
            <a:off x="5109076" y="2732193"/>
            <a:ext cx="1358656" cy="774313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5" idx="4"/>
            <a:endCxn id="8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4" idx="6"/>
            <a:endCxn id="5" idx="3"/>
          </p:cNvCxnSpPr>
          <p:nvPr/>
        </p:nvCxnSpPr>
        <p:spPr>
          <a:xfrm flipV="1">
            <a:off x="1681992" y="2695841"/>
            <a:ext cx="1312697" cy="798084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5" idx="5"/>
            <a:endCxn id="6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7"/>
            <a:endCxn id="6" idx="3"/>
          </p:cNvCxnSpPr>
          <p:nvPr/>
        </p:nvCxnSpPr>
        <p:spPr>
          <a:xfrm flipV="1">
            <a:off x="3309816" y="3705225"/>
            <a:ext cx="1319509" cy="919544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4" idx="5"/>
            <a:endCxn id="8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953298" y="2656248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1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870986" y="412556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187995" y="335717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877353" y="2424263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001547" y="4117667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3</a:t>
            </a:r>
            <a:endParaRPr lang="en-US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5504030" y="259612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10711319"/>
              </p:ext>
            </p:extLst>
          </p:nvPr>
        </p:nvGraphicFramePr>
        <p:xfrm>
          <a:off x="7098368" y="1714285"/>
          <a:ext cx="842792" cy="1680275"/>
        </p:xfrm>
        <a:graphic>
          <a:graphicData uri="http://schemas.openxmlformats.org/drawingml/2006/table">
            <a:tbl>
              <a:tblPr firstRow="1" firstCol="1">
                <a:tableStyleId>{073A0DAA-6AF3-43AB-8588-CEC1D06C72B9}</a:tableStyleId>
              </a:tblPr>
              <a:tblGrid>
                <a:gridCol w="421396"/>
                <a:gridCol w="421396"/>
              </a:tblGrid>
              <a:tr h="251518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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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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57921048"/>
              </p:ext>
            </p:extLst>
          </p:nvPr>
        </p:nvGraphicFramePr>
        <p:xfrm>
          <a:off x="5109076" y="3692644"/>
          <a:ext cx="842792" cy="1680275"/>
        </p:xfrm>
        <a:graphic>
          <a:graphicData uri="http://schemas.openxmlformats.org/drawingml/2006/table">
            <a:tbl>
              <a:tblPr firstRow="1" firstCol="1">
                <a:tableStyleId>{073A0DAA-6AF3-43AB-8588-CEC1D06C72B9}</a:tableStyleId>
              </a:tblPr>
              <a:tblGrid>
                <a:gridCol w="421396"/>
                <a:gridCol w="421396"/>
              </a:tblGrid>
              <a:tr h="251518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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29813526"/>
              </p:ext>
            </p:extLst>
          </p:nvPr>
        </p:nvGraphicFramePr>
        <p:xfrm>
          <a:off x="3566767" y="4796674"/>
          <a:ext cx="842792" cy="1680275"/>
        </p:xfrm>
        <a:graphic>
          <a:graphicData uri="http://schemas.openxmlformats.org/drawingml/2006/table">
            <a:tbl>
              <a:tblPr firstRow="1" firstCol="1">
                <a:tableStyleId>{073A0DAA-6AF3-43AB-8588-CEC1D06C72B9}</a:tableStyleId>
              </a:tblPr>
              <a:tblGrid>
                <a:gridCol w="421396"/>
                <a:gridCol w="421396"/>
              </a:tblGrid>
              <a:tr h="251518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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37701234"/>
              </p:ext>
            </p:extLst>
          </p:nvPr>
        </p:nvGraphicFramePr>
        <p:xfrm>
          <a:off x="1900408" y="1066800"/>
          <a:ext cx="842792" cy="1680275"/>
        </p:xfrm>
        <a:graphic>
          <a:graphicData uri="http://schemas.openxmlformats.org/drawingml/2006/table">
            <a:tbl>
              <a:tblPr firstRow="1" firstCol="1">
                <a:tableStyleId>{073A0DAA-6AF3-43AB-8588-CEC1D06C72B9}</a:tableStyleId>
              </a:tblPr>
              <a:tblGrid>
                <a:gridCol w="421396"/>
                <a:gridCol w="421396"/>
              </a:tblGrid>
              <a:tr h="251518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4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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71368663"/>
              </p:ext>
            </p:extLst>
          </p:nvPr>
        </p:nvGraphicFramePr>
        <p:xfrm>
          <a:off x="277137" y="3539139"/>
          <a:ext cx="842792" cy="1680275"/>
        </p:xfrm>
        <a:graphic>
          <a:graphicData uri="http://schemas.openxmlformats.org/drawingml/2006/table">
            <a:tbl>
              <a:tblPr firstRow="1" firstCol="1">
                <a:tableStyleId>{073A0DAA-6AF3-43AB-8588-CEC1D06C72B9}</a:tableStyleId>
              </a:tblPr>
              <a:tblGrid>
                <a:gridCol w="421396"/>
                <a:gridCol w="421396"/>
              </a:tblGrid>
              <a:tr h="251518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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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13606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Limits</a:t>
            </a:r>
            <a:r>
              <a:rPr lang="en-US" baseline="0" dirty="0" smtClean="0"/>
              <a:t> of going solo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/>
            <a:r>
              <a:rPr lang="en-US" dirty="0" smtClean="0"/>
              <a:t>Requires external reconfiguration</a:t>
            </a:r>
          </a:p>
          <a:p>
            <a:pPr lvl="1" indent="-342900"/>
            <a:r>
              <a:rPr lang="en-US" dirty="0" smtClean="0"/>
              <a:t>When a node joins, leaves</a:t>
            </a:r>
          </a:p>
          <a:p>
            <a:pPr lvl="1" indent="-342900"/>
            <a:r>
              <a:rPr lang="en-US" dirty="0" smtClean="0"/>
              <a:t>When a link is added or removed (dies)</a:t>
            </a:r>
          </a:p>
          <a:p>
            <a:r>
              <a:rPr lang="en-US" dirty="0" smtClean="0"/>
              <a:t>Bootstrapping is difficult</a:t>
            </a:r>
          </a:p>
          <a:p>
            <a:pPr lvl="1"/>
            <a:r>
              <a:rPr lang="en-US" dirty="0" smtClean="0"/>
              <a:t>Need to deploy incrementally</a:t>
            </a:r>
          </a:p>
          <a:p>
            <a:pPr lvl="1"/>
            <a:r>
              <a:rPr lang="en-US" dirty="0" smtClean="0"/>
              <a:t>Can’t reach nodes that need configuration until some routing works</a:t>
            </a:r>
          </a:p>
          <a:p>
            <a:r>
              <a:rPr lang="en-US" dirty="0" smtClean="0"/>
              <a:t>Must assume others do it right</a:t>
            </a:r>
          </a:p>
          <a:p>
            <a:pPr lvl="1"/>
            <a:r>
              <a:rPr lang="en-US" dirty="0" smtClean="0"/>
              <a:t>If you relay more than one hop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8435013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Example of Bellman-Ford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119929" y="3212893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A</a:t>
            </a:r>
            <a:endParaRPr lang="en-US" b="1" dirty="0"/>
          </a:p>
        </p:txBody>
      </p:sp>
      <p:sp>
        <p:nvSpPr>
          <p:cNvPr id="6" name="Oval 5"/>
          <p:cNvSpPr/>
          <p:nvPr/>
        </p:nvSpPr>
        <p:spPr>
          <a:xfrm>
            <a:off x="2912377" y="2216090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B</a:t>
            </a:r>
            <a:endParaRPr lang="en-US" sz="3200" b="1" dirty="0"/>
          </a:p>
        </p:txBody>
      </p:sp>
      <p:sp>
        <p:nvSpPr>
          <p:cNvPr id="7" name="Oval 6"/>
          <p:cNvSpPr/>
          <p:nvPr/>
        </p:nvSpPr>
        <p:spPr>
          <a:xfrm>
            <a:off x="4547013" y="3225474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D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385420" y="2252442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ym typeface="Symbol"/>
              </a:rPr>
              <a:t>E</a:t>
            </a:r>
            <a:endParaRPr lang="en-US" sz="2800" dirty="0"/>
          </a:p>
        </p:txBody>
      </p:sp>
      <p:sp>
        <p:nvSpPr>
          <p:cNvPr id="9" name="Oval 8"/>
          <p:cNvSpPr/>
          <p:nvPr/>
        </p:nvSpPr>
        <p:spPr>
          <a:xfrm>
            <a:off x="2830065" y="4542457"/>
            <a:ext cx="562063" cy="5620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ym typeface="Symbol"/>
              </a:rPr>
              <a:t>C</a:t>
            </a:r>
            <a:endParaRPr lang="en-US" b="1" dirty="0"/>
          </a:p>
        </p:txBody>
      </p:sp>
      <p:cxnSp>
        <p:nvCxnSpPr>
          <p:cNvPr id="10" name="Straight Connector 9"/>
          <p:cNvCxnSpPr>
            <a:stCxn id="7" idx="6"/>
            <a:endCxn id="8" idx="3"/>
          </p:cNvCxnSpPr>
          <p:nvPr/>
        </p:nvCxnSpPr>
        <p:spPr>
          <a:xfrm flipV="1">
            <a:off x="5109076" y="2732193"/>
            <a:ext cx="1358656" cy="774313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6" idx="4"/>
            <a:endCxn id="9" idx="0"/>
          </p:cNvCxnSpPr>
          <p:nvPr/>
        </p:nvCxnSpPr>
        <p:spPr>
          <a:xfrm flipH="1">
            <a:off x="3111097" y="2778153"/>
            <a:ext cx="82312" cy="1764304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5" idx="6"/>
            <a:endCxn id="6" idx="3"/>
          </p:cNvCxnSpPr>
          <p:nvPr/>
        </p:nvCxnSpPr>
        <p:spPr>
          <a:xfrm flipV="1">
            <a:off x="1681992" y="2695841"/>
            <a:ext cx="1312697" cy="798084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6" idx="5"/>
            <a:endCxn id="7" idx="1"/>
          </p:cNvCxnSpPr>
          <p:nvPr/>
        </p:nvCxnSpPr>
        <p:spPr>
          <a:xfrm>
            <a:off x="3392128" y="2695841"/>
            <a:ext cx="1237197" cy="611945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9" idx="7"/>
            <a:endCxn id="7" idx="3"/>
          </p:cNvCxnSpPr>
          <p:nvPr/>
        </p:nvCxnSpPr>
        <p:spPr>
          <a:xfrm flipV="1">
            <a:off x="3309816" y="3705225"/>
            <a:ext cx="1319509" cy="919544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5"/>
            <a:endCxn id="9" idx="1"/>
          </p:cNvCxnSpPr>
          <p:nvPr/>
        </p:nvCxnSpPr>
        <p:spPr>
          <a:xfrm>
            <a:off x="1599680" y="3692644"/>
            <a:ext cx="1312697" cy="932125"/>
          </a:xfrm>
          <a:prstGeom prst="line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953298" y="2656248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1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1870986" y="412556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187995" y="335717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3877353" y="2424263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</a:t>
            </a:r>
            <a:endParaRPr lang="en-US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4001547" y="4117667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3</a:t>
            </a:r>
            <a:endParaRPr 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5504030" y="259612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</a:t>
            </a:r>
            <a:endParaRPr lang="en-US" b="1" dirty="0"/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29813526"/>
              </p:ext>
            </p:extLst>
          </p:nvPr>
        </p:nvGraphicFramePr>
        <p:xfrm>
          <a:off x="3566767" y="4796674"/>
          <a:ext cx="842792" cy="1680275"/>
        </p:xfrm>
        <a:graphic>
          <a:graphicData uri="http://schemas.openxmlformats.org/drawingml/2006/table">
            <a:tbl>
              <a:tblPr firstRow="1" firstCol="1">
                <a:tableStyleId>{073A0DAA-6AF3-43AB-8588-CEC1D06C72B9}</a:tableStyleId>
              </a:tblPr>
              <a:tblGrid>
                <a:gridCol w="421396"/>
                <a:gridCol w="421396"/>
              </a:tblGrid>
              <a:tr h="251518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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37701234"/>
              </p:ext>
            </p:extLst>
          </p:nvPr>
        </p:nvGraphicFramePr>
        <p:xfrm>
          <a:off x="1900408" y="1066800"/>
          <a:ext cx="842792" cy="1680275"/>
        </p:xfrm>
        <a:graphic>
          <a:graphicData uri="http://schemas.openxmlformats.org/drawingml/2006/table">
            <a:tbl>
              <a:tblPr firstRow="1" firstCol="1">
                <a:tableStyleId>{073A0DAA-6AF3-43AB-8588-CEC1D06C72B9}</a:tableStyleId>
              </a:tblPr>
              <a:tblGrid>
                <a:gridCol w="421396"/>
                <a:gridCol w="421396"/>
              </a:tblGrid>
              <a:tr h="251518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4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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71368663"/>
              </p:ext>
            </p:extLst>
          </p:nvPr>
        </p:nvGraphicFramePr>
        <p:xfrm>
          <a:off x="277137" y="3539139"/>
          <a:ext cx="842792" cy="1680275"/>
        </p:xfrm>
        <a:graphic>
          <a:graphicData uri="http://schemas.openxmlformats.org/drawingml/2006/table">
            <a:tbl>
              <a:tblPr firstRow="1" firstCol="1">
                <a:tableStyleId>{073A0DAA-6AF3-43AB-8588-CEC1D06C72B9}</a:tableStyleId>
              </a:tblPr>
              <a:tblGrid>
                <a:gridCol w="421396"/>
                <a:gridCol w="421396"/>
              </a:tblGrid>
              <a:tr h="251518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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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48148E-6 L -0.15833 0.06666 " pathEditMode="relative" ptsTypes="AA">
                                      <p:cBhvr>
                                        <p:cTn id="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2.22222E-6 -1.48148E-6 L -0.2585 -0.02222 " pathEditMode="relative" ptsTypes="AA">
                                      <p:cBhvr>
                                        <p:cTn id="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look at 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looks at</a:t>
            </a:r>
            <a:r>
              <a:rPr lang="en-US" dirty="0" smtClean="0"/>
              <a:t> the tables </a:t>
            </a:r>
            <a:r>
              <a:rPr lang="en-US" dirty="0" smtClean="0"/>
              <a:t>it has received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579411465"/>
              </p:ext>
            </p:extLst>
          </p:nvPr>
        </p:nvGraphicFramePr>
        <p:xfrm>
          <a:off x="7844008" y="1346732"/>
          <a:ext cx="842792" cy="1680275"/>
        </p:xfrm>
        <a:graphic>
          <a:graphicData uri="http://schemas.openxmlformats.org/drawingml/2006/table">
            <a:tbl>
              <a:tblPr firstRow="1" firstCol="1">
                <a:tableStyleId>{073A0DAA-6AF3-43AB-8588-CEC1D06C72B9}</a:tableStyleId>
              </a:tblPr>
              <a:tblGrid>
                <a:gridCol w="421396"/>
                <a:gridCol w="421396"/>
              </a:tblGrid>
              <a:tr h="251518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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530832644"/>
              </p:ext>
            </p:extLst>
          </p:nvPr>
        </p:nvGraphicFramePr>
        <p:xfrm>
          <a:off x="6871368" y="1346732"/>
          <a:ext cx="842792" cy="1680275"/>
        </p:xfrm>
        <a:graphic>
          <a:graphicData uri="http://schemas.openxmlformats.org/drawingml/2006/table">
            <a:tbl>
              <a:tblPr firstRow="1" firstCol="1">
                <a:tableStyleId>{073A0DAA-6AF3-43AB-8588-CEC1D06C72B9}</a:tableStyleId>
              </a:tblPr>
              <a:tblGrid>
                <a:gridCol w="421396"/>
                <a:gridCol w="421396"/>
              </a:tblGrid>
              <a:tr h="251518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4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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862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look at 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looks at tables it has received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Updates them with the cost to get to there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79702036"/>
              </p:ext>
            </p:extLst>
          </p:nvPr>
        </p:nvGraphicFramePr>
        <p:xfrm>
          <a:off x="7844008" y="1346732"/>
          <a:ext cx="842792" cy="1680275"/>
        </p:xfrm>
        <a:graphic>
          <a:graphicData uri="http://schemas.openxmlformats.org/drawingml/2006/table">
            <a:tbl>
              <a:tblPr firstRow="1" firstCol="1">
                <a:tableStyleId>{073A0DAA-6AF3-43AB-8588-CEC1D06C72B9}</a:tableStyleId>
              </a:tblPr>
              <a:tblGrid>
                <a:gridCol w="421396"/>
                <a:gridCol w="421396"/>
              </a:tblGrid>
              <a:tr h="251518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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578729664"/>
              </p:ext>
            </p:extLst>
          </p:nvPr>
        </p:nvGraphicFramePr>
        <p:xfrm>
          <a:off x="6871368" y="1346732"/>
          <a:ext cx="842792" cy="1680275"/>
        </p:xfrm>
        <a:graphic>
          <a:graphicData uri="http://schemas.openxmlformats.org/drawingml/2006/table">
            <a:tbl>
              <a:tblPr firstRow="1" firstCol="1">
                <a:tableStyleId>{073A0DAA-6AF3-43AB-8588-CEC1D06C72B9}</a:tableStyleId>
              </a:tblPr>
              <a:tblGrid>
                <a:gridCol w="421396"/>
                <a:gridCol w="421396"/>
              </a:tblGrid>
              <a:tr h="251518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4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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95879578"/>
              </p:ext>
            </p:extLst>
          </p:nvPr>
        </p:nvGraphicFramePr>
        <p:xfrm>
          <a:off x="2308160" y="3829285"/>
          <a:ext cx="842792" cy="1680275"/>
        </p:xfrm>
        <a:graphic>
          <a:graphicData uri="http://schemas.openxmlformats.org/drawingml/2006/table">
            <a:tbl>
              <a:tblPr firstRow="1" firstCol="1">
                <a:tableStyleId>{073A0DAA-6AF3-43AB-8588-CEC1D06C72B9}</a:tableStyleId>
              </a:tblPr>
              <a:tblGrid>
                <a:gridCol w="421396"/>
                <a:gridCol w="421396"/>
              </a:tblGrid>
              <a:tr h="251518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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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0142540"/>
              </p:ext>
            </p:extLst>
          </p:nvPr>
        </p:nvGraphicFramePr>
        <p:xfrm>
          <a:off x="5604900" y="3829285"/>
          <a:ext cx="842792" cy="1680275"/>
        </p:xfrm>
        <a:graphic>
          <a:graphicData uri="http://schemas.openxmlformats.org/drawingml/2006/table">
            <a:tbl>
              <a:tblPr firstRow="1" firstCol="1">
                <a:tableStyleId>{073A0DAA-6AF3-43AB-8588-CEC1D06C72B9}</a:tableStyleId>
              </a:tblPr>
              <a:tblGrid>
                <a:gridCol w="421396"/>
                <a:gridCol w="421396"/>
              </a:tblGrid>
              <a:tr h="251518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C+4</a:t>
                      </a:r>
                      <a:endParaRPr lang="en-US" sz="1400" dirty="0"/>
                    </a:p>
                  </a:txBody>
                  <a:tcPr marL="66686" marR="66686" marT="33343" marB="33343" anchor="ctr">
                    <a:solidFill>
                      <a:srgbClr val="0070C0"/>
                    </a:solidFill>
                  </a:tcPr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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01709207"/>
              </p:ext>
            </p:extLst>
          </p:nvPr>
        </p:nvGraphicFramePr>
        <p:xfrm>
          <a:off x="4632260" y="3829285"/>
          <a:ext cx="842792" cy="1680275"/>
        </p:xfrm>
        <a:graphic>
          <a:graphicData uri="http://schemas.openxmlformats.org/drawingml/2006/table">
            <a:tbl>
              <a:tblPr firstRow="1" firstCol="1">
                <a:tableStyleId>{073A0DAA-6AF3-43AB-8588-CEC1D06C72B9}</a:tableStyleId>
              </a:tblPr>
              <a:tblGrid>
                <a:gridCol w="421396"/>
                <a:gridCol w="421396"/>
              </a:tblGrid>
              <a:tr h="251518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B+1</a:t>
                      </a:r>
                      <a:endParaRPr lang="en-US" sz="1400" dirty="0"/>
                    </a:p>
                  </a:txBody>
                  <a:tcPr marL="66686" marR="66686" marT="33343" marB="33343" anchor="ctr">
                    <a:solidFill>
                      <a:srgbClr val="0070C0"/>
                    </a:solidFill>
                  </a:tcPr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4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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</a:tbl>
          </a:graphicData>
        </a:graphic>
      </p:graphicFrame>
      <p:sp>
        <p:nvSpPr>
          <p:cNvPr id="9" name="Right Arrow 8"/>
          <p:cNvSpPr/>
          <p:nvPr/>
        </p:nvSpPr>
        <p:spPr>
          <a:xfrm>
            <a:off x="3437792" y="4528039"/>
            <a:ext cx="844062" cy="39565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29701585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look at 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looks at tables it has received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Updates them with the cost to get to there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8295738"/>
              </p:ext>
            </p:extLst>
          </p:nvPr>
        </p:nvGraphicFramePr>
        <p:xfrm>
          <a:off x="7844008" y="1346732"/>
          <a:ext cx="842792" cy="1680275"/>
        </p:xfrm>
        <a:graphic>
          <a:graphicData uri="http://schemas.openxmlformats.org/drawingml/2006/table">
            <a:tbl>
              <a:tblPr firstRow="1" firstCol="1">
                <a:tableStyleId>{073A0DAA-6AF3-43AB-8588-CEC1D06C72B9}</a:tableStyleId>
              </a:tblPr>
              <a:tblGrid>
                <a:gridCol w="421396"/>
                <a:gridCol w="421396"/>
              </a:tblGrid>
              <a:tr h="251518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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08958991"/>
              </p:ext>
            </p:extLst>
          </p:nvPr>
        </p:nvGraphicFramePr>
        <p:xfrm>
          <a:off x="6871368" y="1346732"/>
          <a:ext cx="842792" cy="1680275"/>
        </p:xfrm>
        <a:graphic>
          <a:graphicData uri="http://schemas.openxmlformats.org/drawingml/2006/table">
            <a:tbl>
              <a:tblPr firstRow="1" firstCol="1">
                <a:tableStyleId>{073A0DAA-6AF3-43AB-8588-CEC1D06C72B9}</a:tableStyleId>
              </a:tblPr>
              <a:tblGrid>
                <a:gridCol w="421396"/>
                <a:gridCol w="421396"/>
              </a:tblGrid>
              <a:tr h="251518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4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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725761734"/>
              </p:ext>
            </p:extLst>
          </p:nvPr>
        </p:nvGraphicFramePr>
        <p:xfrm>
          <a:off x="2308160" y="3829285"/>
          <a:ext cx="842792" cy="1680275"/>
        </p:xfrm>
        <a:graphic>
          <a:graphicData uri="http://schemas.openxmlformats.org/drawingml/2006/table">
            <a:tbl>
              <a:tblPr firstRow="1" firstCol="1">
                <a:tableStyleId>{073A0DAA-6AF3-43AB-8588-CEC1D06C72B9}</a:tableStyleId>
              </a:tblPr>
              <a:tblGrid>
                <a:gridCol w="421396"/>
                <a:gridCol w="421396"/>
              </a:tblGrid>
              <a:tr h="251518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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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65804489"/>
              </p:ext>
            </p:extLst>
          </p:nvPr>
        </p:nvGraphicFramePr>
        <p:xfrm>
          <a:off x="5604900" y="3829285"/>
          <a:ext cx="842792" cy="1680275"/>
        </p:xfrm>
        <a:graphic>
          <a:graphicData uri="http://schemas.openxmlformats.org/drawingml/2006/table">
            <a:tbl>
              <a:tblPr firstRow="1" firstCol="1">
                <a:tableStyleId>{073A0DAA-6AF3-43AB-8588-CEC1D06C72B9}</a:tableStyleId>
              </a:tblPr>
              <a:tblGrid>
                <a:gridCol w="421396"/>
                <a:gridCol w="421396"/>
              </a:tblGrid>
              <a:tr h="251518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C+4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 marL="66686" marR="66686" marT="33343" marB="33343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 marL="66686" marR="66686" marT="33343" marB="33343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 marL="66686" marR="66686" marT="33343" marB="33343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7</a:t>
                      </a:r>
                      <a:endParaRPr lang="en-US" sz="1400" dirty="0"/>
                    </a:p>
                  </a:txBody>
                  <a:tcPr marL="66686" marR="66686" marT="33343" marB="33343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</a:t>
                      </a:r>
                      <a:endParaRPr lang="en-US" sz="1400" dirty="0"/>
                    </a:p>
                  </a:txBody>
                  <a:tcPr marL="66686" marR="66686" marT="33343" marB="33343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07857051"/>
              </p:ext>
            </p:extLst>
          </p:nvPr>
        </p:nvGraphicFramePr>
        <p:xfrm>
          <a:off x="4632260" y="3829285"/>
          <a:ext cx="842792" cy="1680275"/>
        </p:xfrm>
        <a:graphic>
          <a:graphicData uri="http://schemas.openxmlformats.org/drawingml/2006/table">
            <a:tbl>
              <a:tblPr firstRow="1" firstCol="1">
                <a:tableStyleId>{073A0DAA-6AF3-43AB-8588-CEC1D06C72B9}</a:tableStyleId>
              </a:tblPr>
              <a:tblGrid>
                <a:gridCol w="421396"/>
                <a:gridCol w="421396"/>
              </a:tblGrid>
              <a:tr h="251518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B+1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 marL="66686" marR="66686" marT="33343" marB="33343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 marL="66686" marR="66686" marT="33343" marB="33343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 marL="66686" marR="66686" marT="33343" marB="33343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5</a:t>
                      </a:r>
                      <a:endParaRPr lang="en-US" sz="1400" dirty="0"/>
                    </a:p>
                  </a:txBody>
                  <a:tcPr marL="66686" marR="66686" marT="33343" marB="33343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</a:t>
                      </a:r>
                      <a:endParaRPr lang="en-US" sz="1400" dirty="0"/>
                    </a:p>
                  </a:txBody>
                  <a:tcPr marL="66686" marR="66686" marT="33343" marB="33343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Right Arrow 8"/>
          <p:cNvSpPr/>
          <p:nvPr/>
        </p:nvSpPr>
        <p:spPr>
          <a:xfrm>
            <a:off x="3437792" y="4528039"/>
            <a:ext cx="844062" cy="39565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88399585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look at 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looks at tables it has received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Updates its own table with the row min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030513060"/>
              </p:ext>
            </p:extLst>
          </p:nvPr>
        </p:nvGraphicFramePr>
        <p:xfrm>
          <a:off x="7844008" y="1346732"/>
          <a:ext cx="842792" cy="1680275"/>
        </p:xfrm>
        <a:graphic>
          <a:graphicData uri="http://schemas.openxmlformats.org/drawingml/2006/table">
            <a:tbl>
              <a:tblPr firstRow="1" firstCol="1">
                <a:tableStyleId>{073A0DAA-6AF3-43AB-8588-CEC1D06C72B9}</a:tableStyleId>
              </a:tblPr>
              <a:tblGrid>
                <a:gridCol w="421396"/>
                <a:gridCol w="421396"/>
              </a:tblGrid>
              <a:tr h="251518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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76369998"/>
              </p:ext>
            </p:extLst>
          </p:nvPr>
        </p:nvGraphicFramePr>
        <p:xfrm>
          <a:off x="6871368" y="1346732"/>
          <a:ext cx="842792" cy="1680275"/>
        </p:xfrm>
        <a:graphic>
          <a:graphicData uri="http://schemas.openxmlformats.org/drawingml/2006/table">
            <a:tbl>
              <a:tblPr firstRow="1" firstCol="1">
                <a:tableStyleId>{073A0DAA-6AF3-43AB-8588-CEC1D06C72B9}</a:tableStyleId>
              </a:tblPr>
              <a:tblGrid>
                <a:gridCol w="421396"/>
                <a:gridCol w="421396"/>
              </a:tblGrid>
              <a:tr h="251518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4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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87561656"/>
              </p:ext>
            </p:extLst>
          </p:nvPr>
        </p:nvGraphicFramePr>
        <p:xfrm>
          <a:off x="2308160" y="3829285"/>
          <a:ext cx="842792" cy="1680275"/>
        </p:xfrm>
        <a:graphic>
          <a:graphicData uri="http://schemas.openxmlformats.org/drawingml/2006/table">
            <a:tbl>
              <a:tblPr firstRow="1" firstCol="1">
                <a:tableStyleId>{073A0DAA-6AF3-43AB-8588-CEC1D06C72B9}</a:tableStyleId>
              </a:tblPr>
              <a:tblGrid>
                <a:gridCol w="421396"/>
                <a:gridCol w="421396"/>
              </a:tblGrid>
              <a:tr h="251518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 marL="66686" marR="66686" marT="33343" marB="33343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5</a:t>
                      </a:r>
                      <a:endParaRPr lang="en-US" sz="1400" dirty="0"/>
                    </a:p>
                  </a:txBody>
                  <a:tcPr marL="66686" marR="66686" marT="33343" marB="33343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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74889511"/>
              </p:ext>
            </p:extLst>
          </p:nvPr>
        </p:nvGraphicFramePr>
        <p:xfrm>
          <a:off x="5604900" y="3829285"/>
          <a:ext cx="842792" cy="1680275"/>
        </p:xfrm>
        <a:graphic>
          <a:graphicData uri="http://schemas.openxmlformats.org/drawingml/2006/table">
            <a:tbl>
              <a:tblPr firstRow="1" firstCol="1">
                <a:tableStyleId>{073A0DAA-6AF3-43AB-8588-CEC1D06C72B9}</a:tableStyleId>
              </a:tblPr>
              <a:tblGrid>
                <a:gridCol w="421396"/>
                <a:gridCol w="421396"/>
              </a:tblGrid>
              <a:tr h="251518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C+4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7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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56694452"/>
              </p:ext>
            </p:extLst>
          </p:nvPr>
        </p:nvGraphicFramePr>
        <p:xfrm>
          <a:off x="4632260" y="3829285"/>
          <a:ext cx="842792" cy="1680275"/>
        </p:xfrm>
        <a:graphic>
          <a:graphicData uri="http://schemas.openxmlformats.org/drawingml/2006/table">
            <a:tbl>
              <a:tblPr firstRow="1" firstCol="1">
                <a:tableStyleId>{073A0DAA-6AF3-43AB-8588-CEC1D06C72B9}</a:tableStyleId>
              </a:tblPr>
              <a:tblGrid>
                <a:gridCol w="421396"/>
                <a:gridCol w="421396"/>
              </a:tblGrid>
              <a:tr h="251518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B+1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5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  <a:tr h="2515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Symbol"/>
                        </a:rPr>
                        <a:t></a:t>
                      </a:r>
                      <a:endParaRPr lang="en-US" sz="1400" dirty="0"/>
                    </a:p>
                  </a:txBody>
                  <a:tcPr marL="66686" marR="66686" marT="33343" marB="33343" anchor="ctr"/>
                </a:tc>
              </a:tr>
            </a:tbl>
          </a:graphicData>
        </a:graphic>
      </p:graphicFrame>
      <p:sp>
        <p:nvSpPr>
          <p:cNvPr id="9" name="Right Arrow 8"/>
          <p:cNvSpPr/>
          <p:nvPr/>
        </p:nvSpPr>
        <p:spPr>
          <a:xfrm rot="10800000">
            <a:off x="3437792" y="4528039"/>
            <a:ext cx="844062" cy="39565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2940098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Bellman-Ford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Converges over time</a:t>
            </a:r>
          </a:p>
          <a:p>
            <a:pPr lvl="1"/>
            <a:r>
              <a:rPr lang="en-US" dirty="0" smtClean="0"/>
              <a:t>Keep exchanging tables</a:t>
            </a:r>
            <a:r>
              <a:rPr lang="en-US" baseline="0" dirty="0" smtClean="0"/>
              <a:t> and updating them</a:t>
            </a:r>
          </a:p>
          <a:p>
            <a:pPr lvl="0"/>
            <a:endParaRPr lang="en-US" dirty="0" smtClean="0"/>
          </a:p>
          <a:p>
            <a:pPr lvl="0"/>
            <a:r>
              <a:rPr lang="en-US" baseline="0" dirty="0" smtClean="0"/>
              <a:t>Each step</a:t>
            </a:r>
          </a:p>
          <a:p>
            <a:pPr lvl="1"/>
            <a:r>
              <a:rPr lang="en-US" dirty="0" smtClean="0"/>
              <a:t>Faster – O(N)</a:t>
            </a:r>
            <a:r>
              <a:rPr lang="en-US" baseline="0" dirty="0" smtClean="0"/>
              <a:t>, not O(E)</a:t>
            </a:r>
          </a:p>
          <a:p>
            <a:pPr lvl="1"/>
            <a:r>
              <a:rPr lang="en-US" dirty="0" smtClean="0"/>
              <a:t>Less state – O(N), not O(E)</a:t>
            </a:r>
          </a:p>
          <a:p>
            <a:pPr lvl="1"/>
            <a:r>
              <a:rPr lang="en-US" dirty="0" smtClean="0"/>
              <a:t>Works while it’s running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443156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Bellman-Ford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Pros</a:t>
            </a:r>
          </a:p>
          <a:p>
            <a:pPr lvl="1"/>
            <a:r>
              <a:rPr lang="en-US" dirty="0" smtClean="0"/>
              <a:t>Fewer</a:t>
            </a:r>
            <a:r>
              <a:rPr lang="en-US" baseline="0" dirty="0" smtClean="0"/>
              <a:t> and smaller messages</a:t>
            </a:r>
          </a:p>
          <a:p>
            <a:pPr lvl="1"/>
            <a:r>
              <a:rPr lang="en-US" dirty="0" smtClean="0"/>
              <a:t>Send only changes, stops flood when changes stop</a:t>
            </a:r>
            <a:endParaRPr lang="en-US" baseline="0" dirty="0" smtClean="0"/>
          </a:p>
          <a:p>
            <a:pPr lvl="1"/>
            <a:r>
              <a:rPr lang="en-US" dirty="0" smtClean="0"/>
              <a:t>Keeps less state per node</a:t>
            </a:r>
          </a:p>
          <a:p>
            <a:pPr lvl="1"/>
            <a:r>
              <a:rPr lang="en-US" baseline="0" dirty="0" smtClean="0"/>
              <a:t>Fast</a:t>
            </a:r>
            <a:r>
              <a:rPr lang="en-US" dirty="0" smtClean="0"/>
              <a:t> convergence when link improves/comes up</a:t>
            </a:r>
            <a:endParaRPr lang="en-US" baseline="0" dirty="0" smtClean="0"/>
          </a:p>
          <a:p>
            <a:pPr lvl="1"/>
            <a:endParaRPr lang="en-US" baseline="0" dirty="0" smtClean="0"/>
          </a:p>
          <a:p>
            <a:r>
              <a:rPr lang="en-US" dirty="0" smtClean="0"/>
              <a:t>Cons</a:t>
            </a:r>
          </a:p>
          <a:p>
            <a:pPr lvl="1"/>
            <a:r>
              <a:rPr lang="en-US" dirty="0" smtClean="0"/>
              <a:t>Decentralized (benign errors or malicious attacks)</a:t>
            </a:r>
          </a:p>
          <a:p>
            <a:pPr lvl="1"/>
            <a:r>
              <a:rPr lang="en-US" dirty="0" smtClean="0"/>
              <a:t>Slow convergence on link failure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01060183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 state vs. distance</a:t>
            </a:r>
            <a:r>
              <a:rPr lang="en-US" baseline="0" dirty="0" smtClean="0"/>
              <a:t> vector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Link state</a:t>
            </a:r>
          </a:p>
          <a:p>
            <a:pPr lvl="1"/>
            <a:r>
              <a:rPr lang="en-US" dirty="0" smtClean="0"/>
              <a:t>Sees the entire graph</a:t>
            </a:r>
          </a:p>
          <a:p>
            <a:pPr lvl="1"/>
            <a:r>
              <a:rPr lang="en-US" dirty="0" smtClean="0"/>
              <a:t>Reacts fast to changes</a:t>
            </a:r>
          </a:p>
          <a:p>
            <a:pPr lvl="1"/>
            <a:r>
              <a:rPr lang="en-US" i="1" u="sng" dirty="0" smtClean="0"/>
              <a:t>Provides complete path</a:t>
            </a:r>
          </a:p>
          <a:p>
            <a:r>
              <a:rPr lang="en-US" dirty="0" smtClean="0"/>
              <a:t>But…</a:t>
            </a:r>
          </a:p>
          <a:p>
            <a:pPr lvl="1"/>
            <a:r>
              <a:rPr lang="en-US" dirty="0"/>
              <a:t>Always floods</a:t>
            </a:r>
          </a:p>
          <a:p>
            <a:pPr lvl="1"/>
            <a:r>
              <a:rPr lang="en-US" dirty="0"/>
              <a:t>Large local table</a:t>
            </a:r>
          </a:p>
          <a:p>
            <a:pPr lvl="1"/>
            <a:r>
              <a:rPr lang="en-US" dirty="0"/>
              <a:t>O(N^2) computation</a:t>
            </a:r>
          </a:p>
          <a:p>
            <a:pPr lvl="1"/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Distance vector</a:t>
            </a:r>
          </a:p>
          <a:p>
            <a:pPr lvl="1"/>
            <a:r>
              <a:rPr lang="en-US" dirty="0" smtClean="0"/>
              <a:t>Floods only where changes affect route</a:t>
            </a:r>
          </a:p>
          <a:p>
            <a:pPr lvl="1"/>
            <a:r>
              <a:rPr lang="en-US" dirty="0" smtClean="0"/>
              <a:t>Smaller table</a:t>
            </a:r>
          </a:p>
          <a:p>
            <a:pPr lvl="1"/>
            <a:r>
              <a:rPr lang="en-US" dirty="0" smtClean="0"/>
              <a:t>O(N) computation</a:t>
            </a:r>
          </a:p>
          <a:p>
            <a:pPr lvl="1"/>
            <a:r>
              <a:rPr lang="en-US" dirty="0" smtClean="0"/>
              <a:t>Reacts faster to some changes</a:t>
            </a:r>
          </a:p>
          <a:p>
            <a:pPr lvl="1"/>
            <a:r>
              <a:rPr lang="en-US" i="1" u="sng" dirty="0" smtClean="0"/>
              <a:t>Provides next-hop </a:t>
            </a:r>
          </a:p>
          <a:p>
            <a:r>
              <a:rPr lang="en-US" dirty="0" smtClean="0"/>
              <a:t>But…</a:t>
            </a:r>
          </a:p>
          <a:p>
            <a:pPr lvl="1"/>
            <a:r>
              <a:rPr lang="en-US" dirty="0" smtClean="0"/>
              <a:t>No global view, so no global optimization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4386742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Hierarchical routing</a:t>
            </a:r>
          </a:p>
          <a:p>
            <a:pPr lvl="1"/>
            <a:r>
              <a:rPr lang="en-US" dirty="0" smtClean="0"/>
              <a:t>Use structure in the name</a:t>
            </a:r>
          </a:p>
          <a:p>
            <a:pPr lvl="1"/>
            <a:r>
              <a:rPr lang="en-US" dirty="0" smtClean="0"/>
              <a:t>See the DNS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Geographic routing</a:t>
            </a:r>
          </a:p>
          <a:p>
            <a:pPr lvl="1"/>
            <a:r>
              <a:rPr lang="en-US" dirty="0" smtClean="0"/>
              <a:t>See phone calls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35570616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 up when you don’t know</a:t>
            </a:r>
          </a:p>
          <a:p>
            <a:pPr lvl="1"/>
            <a:r>
              <a:rPr lang="en-US" dirty="0" smtClean="0"/>
              <a:t>Go towards the root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Go down based on what you know</a:t>
            </a:r>
          </a:p>
          <a:p>
            <a:pPr lvl="1"/>
            <a:r>
              <a:rPr lang="en-US" dirty="0" smtClean="0"/>
              <a:t>If target is a leaf on a subtree, go to that subtree</a:t>
            </a:r>
          </a:p>
          <a:p>
            <a:pPr marL="457200" lvl="1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This describes a lot of Internet routing</a:t>
            </a:r>
          </a:p>
          <a:p>
            <a:pPr marL="0" indent="0" algn="ctr">
              <a:buNone/>
            </a:pPr>
            <a:r>
              <a:rPr lang="en-US" dirty="0" smtClean="0"/>
              <a:t>(except that the root is a graph)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7286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Automated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Adaptive</a:t>
            </a:r>
          </a:p>
          <a:p>
            <a:pPr lvl="1"/>
            <a:r>
              <a:rPr lang="en-US" dirty="0" smtClean="0"/>
              <a:t>No need to intervene externally</a:t>
            </a:r>
          </a:p>
          <a:p>
            <a:endParaRPr lang="en-US" dirty="0" smtClean="0"/>
          </a:p>
          <a:p>
            <a:r>
              <a:rPr lang="en-US" dirty="0" smtClean="0"/>
              <a:t>Bootstraps itself</a:t>
            </a:r>
          </a:p>
          <a:p>
            <a:pPr lvl="1"/>
            <a:r>
              <a:rPr lang="en-US" dirty="0" smtClean="0"/>
              <a:t>Each node can initiate discovery and relay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121380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Geographic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Requires</a:t>
            </a:r>
          </a:p>
          <a:p>
            <a:pPr lvl="1"/>
            <a:r>
              <a:rPr lang="en-US" dirty="0" smtClean="0"/>
              <a:t>Spatial geometry (line, ring, plane, etc.)</a:t>
            </a:r>
          </a:p>
          <a:p>
            <a:pPr lvl="1"/>
            <a:r>
              <a:rPr lang="en-US" dirty="0" smtClean="0"/>
              <a:t>Node locations</a:t>
            </a:r>
          </a:p>
          <a:p>
            <a:pPr lvl="1"/>
            <a:endParaRPr lang="en-US" dirty="0"/>
          </a:p>
          <a:p>
            <a:r>
              <a:rPr lang="en-US" dirty="0" smtClean="0"/>
              <a:t>Use geometry to get you there</a:t>
            </a:r>
          </a:p>
          <a:p>
            <a:pPr lvl="1"/>
            <a:r>
              <a:rPr lang="en-US" dirty="0" smtClean="0"/>
              <a:t>Works great when it works</a:t>
            </a:r>
          </a:p>
          <a:p>
            <a:pPr lvl="1"/>
            <a:r>
              <a:rPr lang="en-US" dirty="0" smtClean="0"/>
              <a:t>Hard to get it to work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7857456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Landmark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geographic and hierarchical routing</a:t>
            </a:r>
          </a:p>
          <a:p>
            <a:endParaRPr lang="en-US" dirty="0"/>
          </a:p>
          <a:p>
            <a:r>
              <a:rPr lang="en-US" dirty="0" smtClean="0"/>
              <a:t>Subset of nodes/locations called “landmarks”</a:t>
            </a:r>
            <a:endParaRPr lang="en-US" dirty="0" smtClean="0"/>
          </a:p>
          <a:p>
            <a:pPr lvl="1"/>
            <a:r>
              <a:rPr lang="en-US" dirty="0" smtClean="0"/>
              <a:t>You must know how to get to landmarks</a:t>
            </a:r>
          </a:p>
          <a:p>
            <a:pPr lvl="1"/>
            <a:r>
              <a:rPr lang="en-US" dirty="0" smtClean="0"/>
              <a:t>Go </a:t>
            </a:r>
            <a:r>
              <a:rPr lang="en-US" dirty="0" smtClean="0"/>
              <a:t>towards the landmark</a:t>
            </a:r>
            <a:r>
              <a:rPr lang="en-US" dirty="0" smtClean="0"/>
              <a:t> closest to your </a:t>
            </a:r>
            <a:r>
              <a:rPr lang="en-US" dirty="0" smtClean="0"/>
              <a:t>target</a:t>
            </a:r>
          </a:p>
          <a:p>
            <a:pPr lvl="1"/>
            <a:r>
              <a:rPr lang="en-US" dirty="0" smtClean="0"/>
              <a:t>Once close enough, some other routing will help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8667658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uses 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Link state (</a:t>
            </a:r>
            <a:r>
              <a:rPr lang="en-US" dirty="0" err="1"/>
              <a:t>Dijkstra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OSPF (runs over IP)</a:t>
            </a:r>
          </a:p>
          <a:p>
            <a:pPr lvl="1"/>
            <a:r>
              <a:rPr lang="en-US" dirty="0"/>
              <a:t>IS-IS (runs over its own protocol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  <a:p>
            <a:pPr lvl="0"/>
            <a:r>
              <a:rPr lang="en-US" dirty="0" smtClean="0"/>
              <a:t>Distance</a:t>
            </a:r>
            <a:r>
              <a:rPr lang="en-US" baseline="0" dirty="0" smtClean="0"/>
              <a:t> vector </a:t>
            </a:r>
            <a:r>
              <a:rPr lang="en-US" dirty="0"/>
              <a:t>(Bellman-Ford, etc.)</a:t>
            </a:r>
          </a:p>
          <a:p>
            <a:pPr lvl="1"/>
            <a:r>
              <a:rPr lang="en-US" dirty="0" smtClean="0"/>
              <a:t>RIP (runs over UDP)</a:t>
            </a:r>
          </a:p>
          <a:p>
            <a:pPr lvl="1"/>
            <a:r>
              <a:rPr lang="en-US" dirty="0" smtClean="0"/>
              <a:t>BGP (runs over TCP) but with complete path!</a:t>
            </a:r>
          </a:p>
          <a:p>
            <a:pPr lvl="1"/>
            <a:r>
              <a:rPr lang="en-US" dirty="0" smtClean="0"/>
              <a:t>EIGRP (runs over its own protocol)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88851295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Split horizon</a:t>
            </a:r>
          </a:p>
          <a:p>
            <a:endParaRPr lang="en-US" dirty="0" smtClean="0"/>
          </a:p>
          <a:p>
            <a:r>
              <a:rPr lang="en-US" dirty="0" smtClean="0"/>
              <a:t>Loop</a:t>
            </a:r>
            <a:r>
              <a:rPr lang="en-US" baseline="0" dirty="0" smtClean="0"/>
              <a:t> avoidance</a:t>
            </a:r>
          </a:p>
          <a:p>
            <a:endParaRPr lang="en-US" baseline="0" dirty="0" smtClean="0"/>
          </a:p>
          <a:p>
            <a:r>
              <a:rPr lang="en-US" baseline="0" dirty="0" smtClean="0"/>
              <a:t>Cost metrics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759123130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Split</a:t>
            </a:r>
            <a:r>
              <a:rPr lang="en-US" baseline="0" dirty="0" smtClean="0"/>
              <a:t> horizon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DV algorithms converge slowly</a:t>
            </a:r>
          </a:p>
          <a:p>
            <a:pPr lvl="1"/>
            <a:r>
              <a:rPr lang="en-US" dirty="0" smtClean="0"/>
              <a:t>But link</a:t>
            </a:r>
            <a:r>
              <a:rPr lang="en-US" baseline="0" dirty="0" smtClean="0"/>
              <a:t> failure = </a:t>
            </a:r>
            <a:r>
              <a:rPr lang="en-US" sz="3892" baseline="0" dirty="0" smtClean="0"/>
              <a:t>∞</a:t>
            </a:r>
            <a:endParaRPr lang="en-US" baseline="0" dirty="0" smtClean="0"/>
          </a:p>
          <a:p>
            <a:pPr lvl="1"/>
            <a:r>
              <a:rPr lang="en-US" dirty="0" smtClean="0"/>
              <a:t>How long does it take to count to </a:t>
            </a:r>
            <a:r>
              <a:rPr lang="en-US" sz="3892" dirty="0" smtClean="0"/>
              <a:t>∞</a:t>
            </a:r>
            <a:r>
              <a:rPr lang="en-US" dirty="0" smtClean="0"/>
              <a:t>?</a:t>
            </a:r>
          </a:p>
          <a:p>
            <a:pPr lvl="1"/>
            <a:endParaRPr lang="en-US" dirty="0"/>
          </a:p>
          <a:p>
            <a:r>
              <a:rPr lang="en-US" dirty="0" smtClean="0"/>
              <a:t>Problem</a:t>
            </a:r>
          </a:p>
          <a:p>
            <a:pPr lvl="1"/>
            <a:r>
              <a:rPr lang="en-US" dirty="0" smtClean="0"/>
              <a:t>DV doesn’t keep track of path, only cost</a:t>
            </a:r>
          </a:p>
          <a:p>
            <a:r>
              <a:rPr lang="en-US" dirty="0" smtClean="0"/>
              <a:t>Solutions</a:t>
            </a:r>
          </a:p>
          <a:p>
            <a:pPr lvl="1"/>
            <a:r>
              <a:rPr lang="en-US" dirty="0" smtClean="0"/>
              <a:t>Don’t send back info you just got (split horizon)</a:t>
            </a:r>
          </a:p>
          <a:p>
            <a:pPr lvl="1"/>
            <a:r>
              <a:rPr lang="en-US" dirty="0" smtClean="0"/>
              <a:t>Send back the info as bad (poison reverse)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AutoShape 2" descr="data:image/jpeg;base64,/9j/4AAQSkZJRgABAQAAAQABAAD/2wCEAAkGBxISEhQUEhQUFRQVFxwVGBYXGBcZGBgVFRQXFxUVFhocHCoiGh0lHBcUITEhJSkrLi4uGCAzODMsNygtLy0BCgoKBQUFDgUFDisZExkrKysrKysrKysrKysrKysrKysrKysrKysrKysrKysrKysrKysrKysrKysrKysrKysrK//AABEIAIsA6AMBIgACEQEDEQH/xAAcAAEAAgMBAQEAAAAAAAAAAAAABwgBBAYFAwL/xABFEAABAwICBwQGBgkCBwEAAAABAAIDBBEFIQYHEjFBUWETcYGRIiMyQlJiFHKCobHBCDNTY3OSstHwQ6IlRIPC0uHxJP/EABQBAQAAAAAAAAAAAAAAAAAAAAD/xAAUEQEAAAAAAAAAAAAAAAAAAAAA/9oADAMBAAIRAxEAPwCcEREBERARYutatxKGEAzSxxg/G9rfK5QbSLnnac4YDY1lPf64W9Q6QUk1hFUQvJ4NkYT5Xug9NFi6zdAREQEREBERAREQERYugyi+VRUsjG09zWN5uIaPMrzzpNRXt9Lpr/xo/wDyQeqi+FLWRyi8b2PHNjmuHmCvtdBlERAREQEREBERAXOaZaaUuGxh1Q703X2Im5vfbkOA3ZnJaesjTePC4NrJ08lxFHzI3udyaLi/Pcqt4zis1TM+aZ5fI85uPLgAOA6IO10s1u4hV3bE76LGfdiJ27dZMifCy4Cedz3FzyXOOZc4kknmScyvndAgXTaXr4fotXTgGGlqJGnc5sT9k/atb71vTaA4o0XNFP4MLvwugxo9p3iNGR2NS/ZHuPJeyw4bLt3hZTHoZrrp5yI61rad/CQG8Tu+4vH43CgCsopIXbMsb43D3Xtc13k5a+0UF3opA4Aggg5gg3BHMHiv2qt6udZVRhpEb7zUpOcZObObozw+ruKspg2Lw1cLZqd4fG/c4cCN7SOB6IPQREQEREBYKOUV6zNa7KPap6PZkqMw9+9kR5fM/pwQdnpbppR4czaqJBtHNsTc5HdzeHebBQhpRroragltMBSx9DtyEdXEWHcAo4xGtkmkdJK9z5HG7nONyT/nBa20UGxW18sztqaR8jvie4uPmSte6NGa7HAtWeJ1Y2mU7o2nc6b1YPcDme+yDlKWrfE4Oie6Nw3OY4tcPEG6kHRfXFiFNYTWqo+Uhs/wkA/EFb7NRNfs3M1OD8N3fjZc/j2q3E6UFzoO0YMy6F23YDm32vIILC6H6cUmJMvTvs8C7on2EjfDiOoyXSgqk9BWyQyNlieWSMN2ubkQeisrqt1jsxJnZTWZVsFyBkJGjfIwc+beCCREWAsoCIiAtbEaxkMT5ZDssjaXuPJrRcrZKiX9ILSMw0sdK0+lUkuf/CjtcdLuIH2SghXTbSSTEKt9Q/IHKNnwRj2W9/E9SV4VlkrutVWg5xOe8lxTQ2MhGW2SbtiB62NzwHeEDV9q3qcTO2T2NOMjKRfaI3tjbf0j13C/FT7oxoDQUIHYwhzx/qyWfISONyMvCy6OmpmxtayMBrGiwa0WAA4AL7IAREQatdQxzN2Zo2SN5PaHDyKi7TLUpTzAyUBEEm/szcxO6Dizwy6KW1ghBS/HMGnpJTDURmN7eB4jgWncQvc1fabzYXNtNu+F5HaxXycB7zeThwPHcellNMtEabEoTFO3MD0JB7cbjxaeXMbiquaX6Kz4dUGGccLseAdl7d2038xwQW1wfFIaqJk0Dw6N4u0i3iDyIPBb6q5qp0/OGz7ElzSykdoN/Zu3CVv5jiB0VoIZWvAc0gtcA4EZggi4IPJB+0usEqINcmsn6OHUVI71xBE0gP6oH3G/MePLxyDU1t60Njao6Fw2sxLMD7PDs4+Z5lQUVglZa26DAaur0H0GqsTfaIbETfbmeDsNz3D43dB4r3tV+rF+IET1G1HSA8MnTEe608G83eSsfQ0McMbY4mNYxgs1rRYAIOZ0O1d0WHAGNgkl4zSAF9/l4MHQLrgsogIiIIq1r6sWVTHVVI0MqWguewD0ZmgX3cH9ePHhav8Ah1dJTyslicWSRkPaeII/wiyuoVWXXhoy2jru0jFoqoGQADIPBAkA82n7SCetBNJmYjSMnbYOPoyMHuSD2h3cR0K6FVu1DaR/R6407j6uqGyL7hKy5YeWY2h5KyAQZREQFWDXpiZmxWRl8oGNiHfbad/UrPqm+mlT2lfVvJvtVEtvqiQhv3AeSDyYYy4hrQSSQABvJJsAFb7QbRxlBRQwN9oNvIecjvbPnl4Ku+pfCBU4pDtC7YQZj3s9j/cQfBWnCDKIiAiIgIiIMWXPabaKQ4lTOhlFnDOOS2cb7ZOHTmOK6JEFMMcwaWjnfBO3ZkYbEbwRwc08WkZ3Uuai9OyCMPqHC3/LuJ48YSeXLxHJdhra0FGI0/axC1VACWfvGbzG7yyPPvVZg5zHXF2uab3Fw4Oad/MEHysgsnrb1hDD2dhAQaqRpt+6acts9TnYeKrVJKSSSbk5knMknMkniV9sRrpZ5HSyvc+R52nOO8nqtZAaFJeqfVs6vf29QC2lYd24zOHut+XmV52rDQJ2Jz7T7tpYz6x4Fto7xGw8+fId6tBRUrImNjjaGMYA1rRuAG4BB+qeFrGtawBrWjZDRkABuAC+oCIgIiICIiAov/SCwoSYc2X3oJWkH5ZPQcO65afsqUFyGttl8Jq+jL+TggqrQ1ToZGSMNnxua9p5OadofeAro4fVNlijlb7MjGvHc4Bw/FUoVs9VVV2mE0ZO8R7H8pLUHWIiICpRip9dL/Ef/UVddU402ozDX1cZFrTyWHyueXN/2kIJI/Rtpr1FZJ8MTG/zvJ/7FP6gf9GmYCSubxc2Jw7mukB/qCngICIiAiIgIiICItLF8VipYXzTuDI2C7nH7gOZO4BBp6V6RwUFM+ed2Qya24DnvtcMb1P3b1UjSHFXVdRLUODWuleXlrBZovwH9+K9nWFppLilR2jgWxMu2KPfstNrk/MbC/gOC5UBBhdNoHonLiVQIo/RY2zpJLXDG339ScwAubDVIep/TYYdUGKYj6POQHn4HjJsl+XAoLG4JhMVJCyCBuzGwWA4nmSeJJzJXoLDXA7sxzWUBERAREQEREBcTrkqQzCKo/EGs8XPAXbFQ7+kbi+xTU9MD6Ushkd9SIWF+9zh/KUEAuCtBqMd/wAHg+tL90zlV8lWs1PU3Z4RSi3tNc/+d5d+aDtEREAqs2vvCexxMyW9GoY2S/zN9B34BWZKjTXpo19Koe2YLyUpLxxJjdlI37mn7KCMtQeKCHEuzJsJ43M+02zwPuKswFSjD618ErJYzZ8bg9p6tNwrg6NY5HW00dREQWvbcj4XD2mHkQbhB6yIiAiIgIi8jSXSOmoITNUyBjeA3ued+yxvE5INvFcSiponzTPayNgu5x3f/enFVg1k6ey4pKAAWU8ZPZx8+HaSZ+0Ru5XXx1gae1GKSjb9XAw+rhBNs/ef8TuvDguPJQLrYw6iknkZFEwvkedlrW5kk/5v4L50tO+R7WRtc97iGta0EucTuAA3lWa1VaumYdH2swDqt49I7xG39mz8zxsg8qk1NQNw50D3A1b7P7bg2QD0WN+TOx53vkoBxGikglfDM0skjcWuad4I/L8Qrq2UX65dX/01n0qmb/8Apib6TAP1zBnb64ztzzHKweNqU1h7QFBVOAcMoHkn0h+ydfeRwPFTSCqRMkIIIJBBBBBzBG4juVidU2sxtW0U1W4NqWgBjzkJhw7ni2Y470EqosBZQEREBERBhxyVT9auk4xCvkkYbxR+qiPAtbvcO8knyUra69PxTROoqd155W2lcD+qjI3Zbnuv4BV6KD908ZcQ1ouXHZAG8l2QA8Vc/BMPFPTwwjdFG1mXytAJ87qtupHR76ViLZHC8dNaZ3LbvaMHxufsqz4QZREQF+JWBwIIBByIO4gjMFftEFUtaehTsNqrMBNPLd8TjwHvRk823HgQvrqy1gPwuUteC+mkI7RnFp/aR9eY4qyOlGj0FfTugnbdrtzh7THcHtPAhVa030LqcMm2JhtRu/VygWa8cujvlugtTgeOU9ZGJKeVkjcr7JF2n4Xje09CvSuqXYZik1O/tIJXxP8AiYSDbrbI+K7Gj1x4tGLdqx/V8bSfMWQWhuvnNO1jS57mtaMy5xAAHMk7lWOq1y4s8W7WNn1Y23++65PGdI6qrN6meWXo5x2QeYbuHkgnnTLXNS04LKO1TLmA4G0TTzJ9/uCgbSTSGorpTLUyGR3D4Wg8GN3NC8u6wAgWWxQ0Ms0jY4mOfI82a1ouSV62iWidViEvZ07Lge3Ico2Dm535cVZPQLV/T4Yz0PWTuHpzOGZ+Vo91vTjxQeZqv1bMw5omn2ZKtwzO9sQIzYzrzdxUhoiAiIghHXHqyLtutomXObp4WjfxMsY58x481B8RIIINiMweR4WtuV3iod1oaoxOXVNA0NlNy+DINefij+F3TcenEPH0B1zGMNhxG72jJs7R6Q6SD3h1Gam3CsVgqYxJTyslYfeY4OHceR6FUyqIHxuLHtcx7TYtcC1wPEEEZFfSgxKWB21DI+N3xRuLSc72JBzHegusl1VWk1s4vGLfSdv67GOP4LFVrXxeQW+klv1GsafwQWhxCvigYZJpGRsG9z3BrR4lQ5p9rpa28OG+k45GocMh/DbxPzHIcioYxLFp6h21PLJKfncXW7r7vBaRQfSaZzy5znFznEkkm5JJuSTxKxBG5xAaCSTYAZkk5AADeSbL8hinrUzq3dCW1tY20lrwxOGbL/6jwdzuQ4IO11X6JDDaNrHD10lpJTl7dsmX5NGXmuxCwAsoCIiAiIgWWnimFw1Mbop42yRu3tcLjw5HqFuIggfS3Ua8Xfh8u23f2UpAcOjX7iO8eKirFtHKulcW1FPNEebmHZPc61nDqCVcyyw5gIsQCORzCCkCy1v+BXOmwCkf7VPAf+mz+y+kODUzPZghb3Rt/sgqVgmhtfVkCCmmcD75aWsHO73Wb4XupW0S1GNaQ/EJdr9zEbDue+17d1u9TZZZQamHYdFBGI4WNjY3c1osP/fetsBEQEREBERAWCLrKIOW0y0DosSb65mzIBZszLB47zazh0KhLSfUzX05Lqe1VHv9DKQD6h3+BPcrLJZBSitw2aEls0UkbhwexzD5OC1rK7k9Ox4s9rXDk4Aj715dRorQv9ulgPfG3+yCm4auj0e0Fr61wEFPJs8ZJAWRjrtEZ9wuVaqk0epIv1dNC3ujb/ZenZBGugOqamoXCaoIqKgZi4tHGebGnMnqeWVlJICyiAiIgIiICIiAiIgIiICIiAiIgIiICIiAiIgIiICIiAiIgIiICIiAiIgIiIP/2Q=="/>
          <p:cNvSpPr>
            <a:spLocks noChangeAspect="1" noChangeArrowheads="1"/>
          </p:cNvSpPr>
          <p:nvPr/>
        </p:nvSpPr>
        <p:spPr bwMode="auto">
          <a:xfrm>
            <a:off x="155575" y="-792163"/>
            <a:ext cx="2762250" cy="1657351"/>
          </a:xfrm>
          <a:prstGeom prst="rect">
            <a:avLst/>
          </a:prstGeom>
          <a:noFill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ISEhQUEhQUFRQVFxwVGBYXGBcZGBgVFRQXFxUVFhocHCoiGh0lHBcUITEhJSkrLi4uGCAzODMsNygtLy0BCgoKBQUFDgUFDisZExkrKysrKysrKysrKysrKysrKysrKysrKysrKysrKysrKysrKysrKysrKysrKysrKysrK//AABEIAIsA6AMBIgACEQEDEQH/xAAcAAEAAgMBAQEAAAAAAAAAAAAABwgBBAYFAwL/xABFEAABAwICBwQGBgkCBwEAAAABAAIDBBEFIQYHEjFBUWETcYGRIiMyQlJiFHKCobHBCDNTY3OSstHwQ6IlRIPC0uHxJP/EABQBAQAAAAAAAAAAAAAAAAAAAAD/xAAUEQEAAAAAAAAAAAAAAAAAAAAA/9oADAMBAAIRAxEAPwCcEREBERARYutatxKGEAzSxxg/G9rfK5QbSLnnac4YDY1lPf64W9Q6QUk1hFUQvJ4NkYT5Xug9NFi6zdAREQEREBERAREQERYugyi+VRUsjG09zWN5uIaPMrzzpNRXt9Lpr/xo/wDyQeqi+FLWRyi8b2PHNjmuHmCvtdBlERAREQEREBERAXOaZaaUuGxh1Q703X2Im5vfbkOA3ZnJaesjTePC4NrJ08lxFHzI3udyaLi/Pcqt4zis1TM+aZ5fI85uPLgAOA6IO10s1u4hV3bE76LGfdiJ27dZMifCy4Cedz3FzyXOOZc4kknmScyvndAgXTaXr4fotXTgGGlqJGnc5sT9k/atb71vTaA4o0XNFP4MLvwugxo9p3iNGR2NS/ZHuPJeyw4bLt3hZTHoZrrp5yI61rad/CQG8Tu+4vH43CgCsopIXbMsb43D3Xtc13k5a+0UF3opA4Aggg5gg3BHMHiv2qt6udZVRhpEb7zUpOcZObObozw+ruKspg2Lw1cLZqd4fG/c4cCN7SOB6IPQREQEREBYKOUV6zNa7KPap6PZkqMw9+9kR5fM/pwQdnpbppR4czaqJBtHNsTc5HdzeHebBQhpRroragltMBSx9DtyEdXEWHcAo4xGtkmkdJK9z5HG7nONyT/nBa20UGxW18sztqaR8jvie4uPmSte6NGa7HAtWeJ1Y2mU7o2nc6b1YPcDme+yDlKWrfE4Oie6Nw3OY4tcPEG6kHRfXFiFNYTWqo+Uhs/wkA/EFb7NRNfs3M1OD8N3fjZc/j2q3E6UFzoO0YMy6F23YDm32vIILC6H6cUmJMvTvs8C7on2EjfDiOoyXSgqk9BWyQyNlieWSMN2ubkQeisrqt1jsxJnZTWZVsFyBkJGjfIwc+beCCREWAsoCIiAtbEaxkMT5ZDssjaXuPJrRcrZKiX9ILSMw0sdK0+lUkuf/CjtcdLuIH2SghXTbSSTEKt9Q/IHKNnwRj2W9/E9SV4VlkrutVWg5xOe8lxTQ2MhGW2SbtiB62NzwHeEDV9q3qcTO2T2NOMjKRfaI3tjbf0j13C/FT7oxoDQUIHYwhzx/qyWfISONyMvCy6OmpmxtayMBrGiwa0WAA4AL7IAREQatdQxzN2Zo2SN5PaHDyKi7TLUpTzAyUBEEm/szcxO6Dizwy6KW1ghBS/HMGnpJTDURmN7eB4jgWncQvc1fabzYXNtNu+F5HaxXycB7zeThwPHcellNMtEabEoTFO3MD0JB7cbjxaeXMbiquaX6Kz4dUGGccLseAdl7d2038xwQW1wfFIaqJk0Dw6N4u0i3iDyIPBb6q5qp0/OGz7ElzSykdoN/Zu3CVv5jiB0VoIZWvAc0gtcA4EZggi4IPJB+0usEqINcmsn6OHUVI71xBE0gP6oH3G/MePLxyDU1t60Njao6Fw2sxLMD7PDs4+Z5lQUVglZa26DAaur0H0GqsTfaIbETfbmeDsNz3D43dB4r3tV+rF+IET1G1HSA8MnTEe608G83eSsfQ0McMbY4mNYxgs1rRYAIOZ0O1d0WHAGNgkl4zSAF9/l4MHQLrgsogIiIIq1r6sWVTHVVI0MqWguewD0ZmgX3cH9ePHhav8Ah1dJTyslicWSRkPaeII/wiyuoVWXXhoy2jru0jFoqoGQADIPBAkA82n7SCetBNJmYjSMnbYOPoyMHuSD2h3cR0K6FVu1DaR/R6407j6uqGyL7hKy5YeWY2h5KyAQZREQFWDXpiZmxWRl8oGNiHfbad/UrPqm+mlT2lfVvJvtVEtvqiQhv3AeSDyYYy4hrQSSQABvJJsAFb7QbRxlBRQwN9oNvIecjvbPnl4Ku+pfCBU4pDtC7YQZj3s9j/cQfBWnCDKIiAiIgIiIMWXPabaKQ4lTOhlFnDOOS2cb7ZOHTmOK6JEFMMcwaWjnfBO3ZkYbEbwRwc08WkZ3Uuai9OyCMPqHC3/LuJ48YSeXLxHJdhra0FGI0/axC1VACWfvGbzG7yyPPvVZg5zHXF2uab3Fw4Oad/MEHysgsnrb1hDD2dhAQaqRpt+6acts9TnYeKrVJKSSSbk5knMknMkniV9sRrpZ5HSyvc+R52nOO8nqtZAaFJeqfVs6vf29QC2lYd24zOHut+XmV52rDQJ2Jz7T7tpYz6x4Fto7xGw8+fId6tBRUrImNjjaGMYA1rRuAG4BB+qeFrGtawBrWjZDRkABuAC+oCIgIiICIiAov/SCwoSYc2X3oJWkH5ZPQcO65afsqUFyGttl8Jq+jL+TggqrQ1ToZGSMNnxua9p5OadofeAro4fVNlijlb7MjGvHc4Bw/FUoVs9VVV2mE0ZO8R7H8pLUHWIiICpRip9dL/Ef/UVddU402ozDX1cZFrTyWHyueXN/2kIJI/Rtpr1FZJ8MTG/zvJ/7FP6gf9GmYCSubxc2Jw7mukB/qCngICIiAiIgIiICItLF8VipYXzTuDI2C7nH7gOZO4BBp6V6RwUFM+ed2Qya24DnvtcMb1P3b1UjSHFXVdRLUODWuleXlrBZovwH9+K9nWFppLilR2jgWxMu2KPfstNrk/MbC/gOC5UBBhdNoHonLiVQIo/RY2zpJLXDG339ScwAubDVIep/TYYdUGKYj6POQHn4HjJsl+XAoLG4JhMVJCyCBuzGwWA4nmSeJJzJXoLDXA7sxzWUBERAREQEREBcTrkqQzCKo/EGs8XPAXbFQ7+kbi+xTU9MD6Ushkd9SIWF+9zh/KUEAuCtBqMd/wAHg+tL90zlV8lWs1PU3Z4RSi3tNc/+d5d+aDtEREAqs2vvCexxMyW9GoY2S/zN9B34BWZKjTXpo19Koe2YLyUpLxxJjdlI37mn7KCMtQeKCHEuzJsJ43M+02zwPuKswFSjD618ErJYzZ8bg9p6tNwrg6NY5HW00dREQWvbcj4XD2mHkQbhB6yIiAiIgIi8jSXSOmoITNUyBjeA3ued+yxvE5INvFcSiponzTPayNgu5x3f/enFVg1k6ey4pKAAWU8ZPZx8+HaSZ+0Ru5XXx1gae1GKSjb9XAw+rhBNs/ef8TuvDguPJQLrYw6iknkZFEwvkedlrW5kk/5v4L50tO+R7WRtc97iGta0EucTuAA3lWa1VaumYdH2swDqt49I7xG39mz8zxsg8qk1NQNw50D3A1b7P7bg2QD0WN+TOx53vkoBxGikglfDM0skjcWuad4I/L8Qrq2UX65dX/01n0qmb/8Apib6TAP1zBnb64ztzzHKweNqU1h7QFBVOAcMoHkn0h+ydfeRwPFTSCqRMkIIIJBBBBBzBG4juVidU2sxtW0U1W4NqWgBjzkJhw7ni2Y470EqosBZQEREBERBhxyVT9auk4xCvkkYbxR+qiPAtbvcO8knyUra69PxTROoqd155W2lcD+qjI3Zbnuv4BV6KD908ZcQ1ouXHZAG8l2QA8Vc/BMPFPTwwjdFG1mXytAJ87qtupHR76ViLZHC8dNaZ3LbvaMHxufsqz4QZREQF+JWBwIIBByIO4gjMFftEFUtaehTsNqrMBNPLd8TjwHvRk823HgQvrqy1gPwuUteC+mkI7RnFp/aR9eY4qyOlGj0FfTugnbdrtzh7THcHtPAhVa030LqcMm2JhtRu/VygWa8cujvlugtTgeOU9ZGJKeVkjcr7JF2n4Xje09CvSuqXYZik1O/tIJXxP8AiYSDbrbI+K7Gj1x4tGLdqx/V8bSfMWQWhuvnNO1jS57mtaMy5xAAHMk7lWOq1y4s8W7WNn1Y23++65PGdI6qrN6meWXo5x2QeYbuHkgnnTLXNS04LKO1TLmA4G0TTzJ9/uCgbSTSGorpTLUyGR3D4Wg8GN3NC8u6wAgWWxQ0Ms0jY4mOfI82a1ouSV62iWidViEvZ07Lge3Ico2Dm535cVZPQLV/T4Yz0PWTuHpzOGZ+Vo91vTjxQeZqv1bMw5omn2ZKtwzO9sQIzYzrzdxUhoiAiIghHXHqyLtutomXObp4WjfxMsY58x481B8RIIINiMweR4WtuV3iod1oaoxOXVNA0NlNy+DINefij+F3TcenEPH0B1zGMNhxG72jJs7R6Q6SD3h1Gam3CsVgqYxJTyslYfeY4OHceR6FUyqIHxuLHtcx7TYtcC1wPEEEZFfSgxKWB21DI+N3xRuLSc72JBzHegusl1VWk1s4vGLfSdv67GOP4LFVrXxeQW+klv1GsafwQWhxCvigYZJpGRsG9z3BrR4lQ5p9rpa28OG+k45GocMh/DbxPzHIcioYxLFp6h21PLJKfncXW7r7vBaRQfSaZzy5znFznEkkm5JJuSTxKxBG5xAaCSTYAZkk5AADeSbL8hinrUzq3dCW1tY20lrwxOGbL/6jwdzuQ4IO11X6JDDaNrHD10lpJTl7dsmX5NGXmuxCwAsoCIiAiIgWWnimFw1Mbop42yRu3tcLjw5HqFuIggfS3Ua8Xfh8u23f2UpAcOjX7iO8eKirFtHKulcW1FPNEebmHZPc61nDqCVcyyw5gIsQCORzCCkCy1v+BXOmwCkf7VPAf+mz+y+kODUzPZghb3Rt/sgqVgmhtfVkCCmmcD75aWsHO73Wb4XupW0S1GNaQ/EJdr9zEbDue+17d1u9TZZZQamHYdFBGI4WNjY3c1osP/fetsBEQEREBERAWCLrKIOW0y0DosSb65mzIBZszLB47zazh0KhLSfUzX05Lqe1VHv9DKQD6h3+BPcrLJZBSitw2aEls0UkbhwexzD5OC1rK7k9Ox4s9rXDk4Aj715dRorQv9ulgPfG3+yCm4auj0e0Fr61wEFPJs8ZJAWRjrtEZ9wuVaqk0epIv1dNC3ujb/ZenZBGugOqamoXCaoIqKgZi4tHGebGnMnqeWVlJICyiAiIgIiICIiAiIgIiICIiAiIgIiICIiAiIgIiICIiAiIgIiICIiAiIgIiIP/2Q=="/>
          <p:cNvSpPr>
            <a:spLocks noChangeAspect="1" noChangeArrowheads="1"/>
          </p:cNvSpPr>
          <p:nvPr/>
        </p:nvSpPr>
        <p:spPr bwMode="auto">
          <a:xfrm>
            <a:off x="307975" y="-639763"/>
            <a:ext cx="2762250" cy="1657351"/>
          </a:xfrm>
          <a:prstGeom prst="rect">
            <a:avLst/>
          </a:prstGeom>
          <a:noFill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13126750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Loop avoidance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Prevention</a:t>
            </a:r>
          </a:p>
          <a:p>
            <a:pPr lvl="1"/>
            <a:r>
              <a:rPr lang="en-US" dirty="0" smtClean="0"/>
              <a:t>Ensure loops are never created</a:t>
            </a:r>
          </a:p>
          <a:p>
            <a:endParaRPr lang="en-US" dirty="0"/>
          </a:p>
          <a:p>
            <a:r>
              <a:rPr lang="en-US" dirty="0" smtClean="0"/>
              <a:t>Correction</a:t>
            </a:r>
          </a:p>
          <a:p>
            <a:pPr lvl="1"/>
            <a:r>
              <a:rPr lang="en-US" dirty="0" smtClean="0"/>
              <a:t>Check for loops and remove them</a:t>
            </a:r>
          </a:p>
          <a:p>
            <a:endParaRPr lang="en-US" dirty="0"/>
          </a:p>
          <a:p>
            <a:r>
              <a:rPr lang="en-US" dirty="0" smtClean="0"/>
              <a:t>Accommodation</a:t>
            </a:r>
          </a:p>
          <a:p>
            <a:pPr lvl="1"/>
            <a:r>
              <a:rPr lang="en-US" dirty="0" smtClean="0"/>
              <a:t>Add a </a:t>
            </a:r>
            <a:r>
              <a:rPr lang="en-US" dirty="0" err="1" smtClean="0"/>
              <a:t>hopcount</a:t>
            </a:r>
            <a:r>
              <a:rPr lang="en-US" dirty="0" smtClean="0"/>
              <a:t> so messages can loop a little without causing a big problem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58697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</a:t>
            </a:r>
            <a:r>
              <a:rPr lang="en-US" baseline="0" dirty="0" smtClean="0"/>
              <a:t>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Lowest propagation</a:t>
            </a:r>
            <a:r>
              <a:rPr lang="en-US" baseline="0" dirty="0" smtClean="0"/>
              <a:t> delay?</a:t>
            </a:r>
            <a:endParaRPr lang="en-US" baseline="0" dirty="0" smtClean="0"/>
          </a:p>
          <a:p>
            <a:pPr lvl="1"/>
            <a:r>
              <a:rPr lang="en-US" dirty="0" smtClean="0"/>
              <a:t>Not </a:t>
            </a:r>
            <a:r>
              <a:rPr lang="en-US" dirty="0" smtClean="0"/>
              <a:t>the shortest message delivery time</a:t>
            </a:r>
          </a:p>
          <a:p>
            <a:r>
              <a:rPr lang="en-US" dirty="0" smtClean="0"/>
              <a:t>Highest available capacity?</a:t>
            </a:r>
          </a:p>
          <a:p>
            <a:pPr lvl="1"/>
            <a:r>
              <a:rPr lang="en-US" dirty="0" smtClean="0"/>
              <a:t>Not the shortest delivery time either</a:t>
            </a:r>
          </a:p>
          <a:p>
            <a:r>
              <a:rPr lang="en-US" dirty="0" smtClean="0"/>
              <a:t>Lowest price?</a:t>
            </a:r>
          </a:p>
          <a:p>
            <a:pPr lvl="1"/>
            <a:r>
              <a:rPr lang="en-US" dirty="0" smtClean="0"/>
              <a:t>I.e., minimize an external cost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8089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compose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Various equations</a:t>
            </a:r>
          </a:p>
          <a:p>
            <a:pPr lvl="1"/>
            <a:r>
              <a:rPr lang="en-US" dirty="0" smtClean="0"/>
              <a:t>Sum</a:t>
            </a:r>
            <a:endParaRPr lang="en-US" dirty="0"/>
          </a:p>
          <a:p>
            <a:pPr lvl="1"/>
            <a:r>
              <a:rPr lang="en-US" dirty="0" smtClean="0"/>
              <a:t>Weighted sum</a:t>
            </a:r>
          </a:p>
          <a:p>
            <a:pPr lvl="1"/>
            <a:r>
              <a:rPr lang="en-US" dirty="0" smtClean="0"/>
              <a:t>Min or max</a:t>
            </a:r>
          </a:p>
          <a:p>
            <a:r>
              <a:rPr lang="en-US" dirty="0" smtClean="0"/>
              <a:t>Rules for composition?</a:t>
            </a:r>
          </a:p>
          <a:p>
            <a:pPr lvl="1"/>
            <a:r>
              <a:rPr lang="en-US" dirty="0" smtClean="0"/>
              <a:t>Depend on routing algorithm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1074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Metrics for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Algorithm performance</a:t>
            </a:r>
          </a:p>
          <a:p>
            <a:endParaRPr lang="en-US" dirty="0" smtClean="0"/>
          </a:p>
          <a:p>
            <a:r>
              <a:rPr lang="en-US" dirty="0" smtClean="0"/>
              <a:t>Backups</a:t>
            </a:r>
            <a:r>
              <a:rPr lang="en-US" baseline="0" dirty="0" smtClean="0"/>
              <a:t> and then some</a:t>
            </a:r>
          </a:p>
          <a:p>
            <a:endParaRPr lang="en-US" baseline="0" dirty="0" smtClean="0"/>
          </a:p>
          <a:p>
            <a:r>
              <a:rPr lang="en-US" baseline="0" dirty="0" smtClean="0"/>
              <a:t>Other details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82090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Time</a:t>
            </a:r>
          </a:p>
          <a:p>
            <a:pPr lvl="1"/>
            <a:r>
              <a:rPr lang="en-US" dirty="0" smtClean="0"/>
              <a:t>To initial table (can start relaying)</a:t>
            </a:r>
          </a:p>
          <a:p>
            <a:pPr lvl="1"/>
            <a:r>
              <a:rPr lang="en-US" dirty="0" smtClean="0"/>
              <a:t>To convergence</a:t>
            </a:r>
          </a:p>
          <a:p>
            <a:pPr lvl="1"/>
            <a:r>
              <a:rPr lang="en-US" dirty="0" smtClean="0"/>
              <a:t>To add new routes</a:t>
            </a:r>
          </a:p>
          <a:p>
            <a:pPr lvl="1"/>
            <a:r>
              <a:rPr lang="en-US" dirty="0" smtClean="0"/>
              <a:t>To delete dead routes</a:t>
            </a:r>
          </a:p>
          <a:p>
            <a:r>
              <a:rPr lang="en-US" dirty="0" smtClean="0"/>
              <a:t>Bandwidth</a:t>
            </a:r>
          </a:p>
          <a:p>
            <a:pPr lvl="1"/>
            <a:r>
              <a:rPr lang="en-US" dirty="0" smtClean="0"/>
              <a:t>Number of messages</a:t>
            </a:r>
          </a:p>
          <a:p>
            <a:pPr lvl="1"/>
            <a:r>
              <a:rPr lang="en-US" dirty="0" smtClean="0"/>
              <a:t>Size of messages</a:t>
            </a:r>
          </a:p>
          <a:p>
            <a:r>
              <a:rPr lang="en-US" dirty="0" smtClean="0"/>
              <a:t>Fairness / equality</a:t>
            </a:r>
          </a:p>
          <a:p>
            <a:pPr lvl="1"/>
            <a:r>
              <a:rPr lang="en-US" dirty="0" smtClean="0"/>
              <a:t>Will everyone have the same result?</a:t>
            </a:r>
          </a:p>
          <a:p>
            <a:r>
              <a:rPr lang="en-US" dirty="0" smtClean="0"/>
              <a:t>Local costs</a:t>
            </a:r>
          </a:p>
          <a:p>
            <a:pPr lvl="1"/>
            <a:r>
              <a:rPr lang="en-US" dirty="0" smtClean="0"/>
              <a:t>Computation</a:t>
            </a:r>
          </a:p>
          <a:p>
            <a:pPr lvl="1"/>
            <a:r>
              <a:rPr lang="en-US" dirty="0" smtClean="0"/>
              <a:t>Storage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7495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Collecting our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Assume we have our “stack” DAG</a:t>
            </a:r>
          </a:p>
          <a:p>
            <a:pPr lvl="1"/>
            <a:r>
              <a:rPr lang="en-US" dirty="0"/>
              <a:t>I.e., maps between protocol name spaces</a:t>
            </a:r>
          </a:p>
          <a:p>
            <a:pPr lvl="1"/>
            <a:r>
              <a:rPr lang="en-US" dirty="0"/>
              <a:t>I.e., layers we can “stack</a:t>
            </a:r>
            <a:r>
              <a:rPr lang="en-US" dirty="0" smtClean="0"/>
              <a:t>”</a:t>
            </a:r>
          </a:p>
          <a:p>
            <a:pPr lvl="1"/>
            <a:endParaRPr lang="en-US" dirty="0"/>
          </a:p>
          <a:p>
            <a:r>
              <a:rPr lang="en-US" dirty="0" smtClean="0"/>
              <a:t>What other information do we need?</a:t>
            </a:r>
          </a:p>
          <a:p>
            <a:pPr lvl="1"/>
            <a:r>
              <a:rPr lang="en-US" dirty="0" smtClean="0"/>
              <a:t>Who’s connected to whom</a:t>
            </a:r>
          </a:p>
          <a:p>
            <a:pPr lvl="1"/>
            <a:r>
              <a:rPr lang="en-US" dirty="0" smtClean="0"/>
              <a:t>Who we can reach through whom</a:t>
            </a:r>
          </a:p>
          <a:p>
            <a:pPr lvl="1"/>
            <a:r>
              <a:rPr lang="en-US" dirty="0" smtClean="0"/>
              <a:t>A way to differentiate paths</a:t>
            </a:r>
          </a:p>
          <a:p>
            <a:pPr lvl="2"/>
            <a:r>
              <a:rPr lang="en-US" dirty="0" smtClean="0"/>
              <a:t>Weight, cost, delay, etc.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96203937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Solutions to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simple topologies</a:t>
            </a:r>
          </a:p>
          <a:p>
            <a:pPr lvl="1"/>
            <a:r>
              <a:rPr lang="en-US" dirty="0" smtClean="0"/>
              <a:t>Original Ethernet</a:t>
            </a:r>
          </a:p>
          <a:p>
            <a:pPr lvl="1"/>
            <a:r>
              <a:rPr lang="en-US" dirty="0" smtClean="0"/>
              <a:t>Token rings</a:t>
            </a:r>
          </a:p>
          <a:p>
            <a:pPr lvl="1"/>
            <a:r>
              <a:rPr lang="en-US" dirty="0" smtClean="0"/>
              <a:t>Wireless LAN</a:t>
            </a:r>
          </a:p>
          <a:p>
            <a:r>
              <a:rPr lang="en-US" dirty="0" smtClean="0"/>
              <a:t>Compartmentalize</a:t>
            </a:r>
          </a:p>
          <a:p>
            <a:pPr lvl="1"/>
            <a:r>
              <a:rPr lang="en-US" dirty="0" smtClean="0"/>
              <a:t>Break graph into regions</a:t>
            </a:r>
          </a:p>
          <a:p>
            <a:pPr lvl="2"/>
            <a:r>
              <a:rPr lang="en-US" dirty="0" smtClean="0"/>
              <a:t>Route within the regions</a:t>
            </a:r>
          </a:p>
          <a:p>
            <a:pPr lvl="2"/>
            <a:r>
              <a:rPr lang="en-US" dirty="0" smtClean="0"/>
              <a:t>Route between the regions separately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6624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/>
              <a:t>Compartmentalization</a:t>
            </a:r>
            <a:r>
              <a:rPr lang="en-US" dirty="0" smtClean="0"/>
              <a:t> </a:t>
            </a:r>
            <a:r>
              <a:rPr lang="en-US" dirty="0" smtClean="0"/>
              <a:t>and </a:t>
            </a:r>
            <a:br>
              <a:rPr lang="en-US" dirty="0" smtClean="0"/>
            </a:br>
            <a:r>
              <a:rPr lang="en-US" dirty="0" smtClean="0"/>
              <a:t>Internet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does the Internet </a:t>
            </a:r>
            <a:r>
              <a:rPr lang="en-US" dirty="0" smtClean="0"/>
              <a:t>route?</a:t>
            </a:r>
          </a:p>
          <a:p>
            <a:r>
              <a:rPr lang="en-US" dirty="0" smtClean="0"/>
              <a:t>It b</a:t>
            </a:r>
            <a:r>
              <a:rPr lang="en-US" dirty="0" smtClean="0"/>
              <a:t>reaks the </a:t>
            </a:r>
            <a:r>
              <a:rPr lang="en-US" dirty="0" smtClean="0"/>
              <a:t>graph up</a:t>
            </a:r>
          </a:p>
          <a:p>
            <a:pPr lvl="1"/>
            <a:r>
              <a:rPr lang="en-US" dirty="0" smtClean="0"/>
              <a:t>Subgraphs connected at ingress/egress</a:t>
            </a:r>
          </a:p>
          <a:p>
            <a:pPr lvl="1"/>
            <a:r>
              <a:rPr lang="en-US" dirty="0" smtClean="0"/>
              <a:t>Name each subgraph (“Autonomous system”)</a:t>
            </a:r>
          </a:p>
          <a:p>
            <a:r>
              <a:rPr lang="en-US" dirty="0" smtClean="0"/>
              <a:t>Route within the subgraph</a:t>
            </a:r>
          </a:p>
          <a:p>
            <a:pPr lvl="1"/>
            <a:r>
              <a:rPr lang="en-US" dirty="0" smtClean="0"/>
              <a:t>Typically OSPF (link state)</a:t>
            </a:r>
          </a:p>
          <a:p>
            <a:r>
              <a:rPr lang="en-US" dirty="0" smtClean="0"/>
              <a:t>Route between the subgraphs</a:t>
            </a:r>
          </a:p>
          <a:p>
            <a:pPr lvl="1"/>
            <a:r>
              <a:rPr lang="en-US" dirty="0" smtClean="0"/>
              <a:t>Typically BGP (distance </a:t>
            </a:r>
            <a:r>
              <a:rPr lang="en-US" dirty="0" smtClean="0"/>
              <a:t>vector, sort of)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1131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BGP and autonomous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BGP doesn’t route between nodes</a:t>
            </a:r>
          </a:p>
          <a:p>
            <a:r>
              <a:rPr lang="en-US" dirty="0" smtClean="0"/>
              <a:t>It routes at a higher level</a:t>
            </a:r>
          </a:p>
          <a:p>
            <a:pPr lvl="1"/>
            <a:r>
              <a:rPr lang="en-US" dirty="0" smtClean="0"/>
              <a:t>The autonomous system level</a:t>
            </a:r>
          </a:p>
          <a:p>
            <a:r>
              <a:rPr lang="en-US" dirty="0" smtClean="0"/>
              <a:t>What is an autonomous system (AS)?</a:t>
            </a:r>
          </a:p>
          <a:p>
            <a:pPr lvl="1"/>
            <a:r>
              <a:rPr lang="en-US" dirty="0" smtClean="0"/>
              <a:t>A connected subnet controlled by one party</a:t>
            </a:r>
          </a:p>
          <a:p>
            <a:pPr lvl="1"/>
            <a:r>
              <a:rPr lang="en-US" dirty="0" smtClean="0"/>
              <a:t>E.g., Verizon or AT&amp;T</a:t>
            </a:r>
          </a:p>
          <a:p>
            <a:r>
              <a:rPr lang="en-US" dirty="0" smtClean="0"/>
              <a:t>An AS contains multiple routers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/>
          <p:nvPr/>
        </p:nvCxnSpPr>
        <p:spPr>
          <a:xfrm rot="5400000">
            <a:off x="5985282" y="3082518"/>
            <a:ext cx="1752601" cy="159563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4814927" y="1981199"/>
            <a:ext cx="1509673" cy="1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4814927" y="2285999"/>
            <a:ext cx="1509673" cy="990601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967327" y="3200400"/>
            <a:ext cx="1281073" cy="762000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6200000" flipH="1">
            <a:off x="2424073" y="2452728"/>
            <a:ext cx="1219200" cy="733346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Graphically,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Cloud 4"/>
          <p:cNvSpPr/>
          <p:nvPr/>
        </p:nvSpPr>
        <p:spPr>
          <a:xfrm>
            <a:off x="1295400" y="1905000"/>
            <a:ext cx="1600200" cy="762000"/>
          </a:xfrm>
          <a:prstGeom prst="cloud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AS 47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6" name="Cloud 5"/>
          <p:cNvSpPr/>
          <p:nvPr/>
        </p:nvSpPr>
        <p:spPr>
          <a:xfrm>
            <a:off x="3581400" y="1600200"/>
            <a:ext cx="1600200" cy="762000"/>
          </a:xfrm>
          <a:prstGeom prst="cloud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AS 91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7" name="Cloud 6"/>
          <p:cNvSpPr/>
          <p:nvPr/>
        </p:nvSpPr>
        <p:spPr>
          <a:xfrm>
            <a:off x="3331509" y="3124200"/>
            <a:ext cx="1600200" cy="762000"/>
          </a:xfrm>
          <a:prstGeom prst="cloud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AS 7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8" name="Cloud 7"/>
          <p:cNvSpPr/>
          <p:nvPr/>
        </p:nvSpPr>
        <p:spPr>
          <a:xfrm>
            <a:off x="6096000" y="1600200"/>
            <a:ext cx="1600200" cy="762000"/>
          </a:xfrm>
          <a:prstGeom prst="cloud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AS 158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9" name="Cloud 8"/>
          <p:cNvSpPr/>
          <p:nvPr/>
        </p:nvSpPr>
        <p:spPr>
          <a:xfrm>
            <a:off x="5867400" y="3886200"/>
            <a:ext cx="1600200" cy="762000"/>
          </a:xfrm>
          <a:prstGeom prst="cloud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AS 55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11" name="Straight Connector 10"/>
          <p:cNvCxnSpPr>
            <a:stCxn id="5" idx="0"/>
            <a:endCxn id="6" idx="2"/>
          </p:cNvCxnSpPr>
          <p:nvPr/>
        </p:nvCxnSpPr>
        <p:spPr>
          <a:xfrm flipV="1">
            <a:off x="2894267" y="1981200"/>
            <a:ext cx="692097" cy="304800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loud 21"/>
          <p:cNvSpPr/>
          <p:nvPr/>
        </p:nvSpPr>
        <p:spPr>
          <a:xfrm>
            <a:off x="1683564" y="2057400"/>
            <a:ext cx="5334000" cy="3124200"/>
          </a:xfrm>
          <a:prstGeom prst="cloud">
            <a:avLst/>
          </a:prstGeom>
          <a:solidFill>
            <a:srgbClr val="FFFFFF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AS 7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2276355" y="3200400"/>
            <a:ext cx="417259" cy="322496"/>
          </a:xfrm>
          <a:prstGeom prst="line">
            <a:avLst/>
          </a:pr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852773" y="3429000"/>
            <a:ext cx="423582" cy="381000"/>
          </a:xfrm>
          <a:prstGeom prst="ellipse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621728" y="2743200"/>
            <a:ext cx="1290436" cy="762000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2631582" y="4152900"/>
            <a:ext cx="423582" cy="381000"/>
          </a:xfrm>
          <a:prstGeom prst="ellipse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3</a:t>
            </a:r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6262727" y="1447800"/>
            <a:ext cx="1509673" cy="990601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6026964" y="4267202"/>
            <a:ext cx="1212036" cy="914398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endCxn id="31" idx="2"/>
          </p:cNvCxnSpPr>
          <p:nvPr/>
        </p:nvCxnSpPr>
        <p:spPr>
          <a:xfrm>
            <a:off x="3025909" y="4343400"/>
            <a:ext cx="679637" cy="190500"/>
          </a:xfrm>
          <a:prstGeom prst="line">
            <a:avLst/>
          </a:pr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endCxn id="27" idx="1"/>
          </p:cNvCxnSpPr>
          <p:nvPr/>
        </p:nvCxnSpPr>
        <p:spPr>
          <a:xfrm>
            <a:off x="2214323" y="3751497"/>
            <a:ext cx="479291" cy="457199"/>
          </a:xfrm>
          <a:prstGeom prst="line">
            <a:avLst/>
          </a:pr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991690" y="3181350"/>
            <a:ext cx="679637" cy="190500"/>
          </a:xfrm>
          <a:prstGeom prst="line">
            <a:avLst/>
          </a:pr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2631582" y="2971800"/>
            <a:ext cx="423582" cy="381000"/>
          </a:xfrm>
          <a:prstGeom prst="ellipse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 flipV="1">
            <a:off x="3789309" y="2895600"/>
            <a:ext cx="1025618" cy="457200"/>
          </a:xfrm>
          <a:prstGeom prst="line">
            <a:avLst/>
          </a:pr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3810000" y="3429000"/>
            <a:ext cx="1004927" cy="381000"/>
          </a:xfrm>
          <a:prstGeom prst="line">
            <a:avLst/>
          </a:pr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3452973" y="3200400"/>
            <a:ext cx="423582" cy="381000"/>
          </a:xfrm>
          <a:prstGeom prst="ellipse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4</a:t>
            </a:r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 flipV="1">
            <a:off x="4090828" y="3886200"/>
            <a:ext cx="724099" cy="647700"/>
          </a:xfrm>
          <a:prstGeom prst="line">
            <a:avLst/>
          </a:pr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4967327" y="3848100"/>
            <a:ext cx="900073" cy="304800"/>
          </a:xfrm>
          <a:prstGeom prst="line">
            <a:avLst/>
          </a:pr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4967327" y="2628900"/>
            <a:ext cx="1119028" cy="1104900"/>
          </a:xfrm>
          <a:prstGeom prst="line">
            <a:avLst/>
          </a:pr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4976972" y="2628900"/>
            <a:ext cx="1119028" cy="133351"/>
          </a:xfrm>
          <a:prstGeom prst="line">
            <a:avLst/>
          </a:pr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>
            <a:off x="5221042" y="3277941"/>
            <a:ext cx="1562099" cy="187818"/>
          </a:xfrm>
          <a:prstGeom prst="line">
            <a:avLst/>
          </a:pr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4672173" y="2628900"/>
            <a:ext cx="423582" cy="381000"/>
          </a:xfrm>
          <a:prstGeom prst="ellipse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4672173" y="3619500"/>
            <a:ext cx="423582" cy="381000"/>
          </a:xfrm>
          <a:prstGeom prst="ellipse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7</a:t>
            </a:r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5908182" y="2362200"/>
            <a:ext cx="423582" cy="381000"/>
          </a:xfrm>
          <a:prstGeom prst="ellipse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8</a:t>
            </a:r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5662773" y="3962400"/>
            <a:ext cx="423582" cy="381000"/>
          </a:xfrm>
          <a:prstGeom prst="ellipse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9</a:t>
            </a:r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3705546" y="4343400"/>
            <a:ext cx="423582" cy="381000"/>
          </a:xfrm>
          <a:prstGeom prst="ellipse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5</a:t>
            </a:r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69592" y="5344180"/>
            <a:ext cx="35025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/>
                <a:cs typeface="Times New Roman"/>
              </a:rPr>
              <a:t>BGP routes at AS level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023346" y="5421868"/>
            <a:ext cx="1994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AS47, AS7, AS55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1168400" y="5801380"/>
            <a:ext cx="56691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/>
                <a:cs typeface="Times New Roman"/>
              </a:rPr>
              <a:t>Each AS routes internally as it pleases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017564" y="5955268"/>
            <a:ext cx="1000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1,2,4,7,9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7" grpId="0" animBg="1"/>
      <p:bldP spid="26" grpId="0" animBg="1"/>
      <p:bldP spid="28" grpId="0" animBg="1"/>
      <p:bldP spid="32" grpId="0" animBg="1"/>
      <p:bldP spid="33" grpId="0" animBg="1"/>
      <p:bldP spid="29" grpId="0" animBg="1"/>
      <p:bldP spid="30" grpId="0" animBg="1"/>
      <p:bldP spid="31" grpId="0" animBg="1"/>
      <p:bldP spid="61" grpId="0"/>
      <p:bldP spid="62" grpId="0"/>
      <p:bldP spid="63" grpId="0"/>
      <p:bldP spid="63" grpId="1"/>
      <p:bldP spid="64" grpId="0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BGP and policy-based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BGP essentially routes at a business-relevant level</a:t>
            </a:r>
          </a:p>
          <a:p>
            <a:r>
              <a:rPr lang="en-US" dirty="0" smtClean="0"/>
              <a:t>BGP routing decisions are thus made by policy</a:t>
            </a:r>
          </a:p>
          <a:p>
            <a:r>
              <a:rPr lang="en-US" dirty="0" smtClean="0"/>
              <a:t>Each AS learns of routing options</a:t>
            </a:r>
          </a:p>
          <a:p>
            <a:r>
              <a:rPr lang="en-US" dirty="0" smtClean="0"/>
              <a:t>The AS uses local policy to choose an option</a:t>
            </a:r>
          </a:p>
          <a:p>
            <a:r>
              <a:rPr lang="en-US" dirty="0" smtClean="0"/>
              <a:t>Not necessarily shortest or computationally cheapest</a:t>
            </a:r>
          </a:p>
          <a:p>
            <a:pPr lvl="1"/>
            <a:r>
              <a:rPr lang="en-US" dirty="0" smtClean="0"/>
              <a:t>Perhaps the business partner who gave you the best deal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BGP paths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that handles traffic to an IP prefix advertises that fact to neighboring </a:t>
            </a:r>
            <a:r>
              <a:rPr lang="en-US" dirty="0" err="1" smtClean="0"/>
              <a:t>ASes</a:t>
            </a:r>
            <a:endParaRPr lang="en-US" dirty="0" smtClean="0"/>
          </a:p>
          <a:p>
            <a:pPr lvl="1"/>
            <a:r>
              <a:rPr lang="en-US" dirty="0" smtClean="0"/>
              <a:t>E.g., “I can deliver </a:t>
            </a:r>
            <a:r>
              <a:rPr lang="en-US" dirty="0" smtClean="0"/>
              <a:t>to 15.33.124.0/</a:t>
            </a:r>
            <a:r>
              <a:rPr lang="en-US" dirty="0" smtClean="0"/>
              <a:t>24”</a:t>
            </a:r>
          </a:p>
          <a:p>
            <a:r>
              <a:rPr lang="en-US" dirty="0" smtClean="0"/>
              <a:t>Each neighbor AS remembers that advertisement</a:t>
            </a:r>
          </a:p>
          <a:p>
            <a:r>
              <a:rPr lang="en-US" dirty="0" smtClean="0"/>
              <a:t>If those neighbors choose, they advertise a route to their neighbors</a:t>
            </a:r>
          </a:p>
          <a:p>
            <a:pPr lvl="1"/>
            <a:r>
              <a:rPr lang="en-US" dirty="0" smtClean="0"/>
              <a:t>Adding themselves to the path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example,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5985282" y="3615918"/>
            <a:ext cx="1752601" cy="159563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4814927" y="2514599"/>
            <a:ext cx="1509673" cy="1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814927" y="2819399"/>
            <a:ext cx="1509673" cy="990601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953000" y="4038600"/>
            <a:ext cx="1281073" cy="762000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6200000" flipH="1">
            <a:off x="2424073" y="2986128"/>
            <a:ext cx="1219200" cy="733346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loud 9"/>
          <p:cNvSpPr/>
          <p:nvPr/>
        </p:nvSpPr>
        <p:spPr>
          <a:xfrm>
            <a:off x="1295400" y="2438400"/>
            <a:ext cx="1600200" cy="762000"/>
          </a:xfrm>
          <a:prstGeom prst="cloud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AS 47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1" name="Cloud 10"/>
          <p:cNvSpPr/>
          <p:nvPr/>
        </p:nvSpPr>
        <p:spPr>
          <a:xfrm>
            <a:off x="3581400" y="2133600"/>
            <a:ext cx="1600200" cy="762000"/>
          </a:xfrm>
          <a:prstGeom prst="cloud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AS 91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2" name="Cloud 11"/>
          <p:cNvSpPr/>
          <p:nvPr/>
        </p:nvSpPr>
        <p:spPr>
          <a:xfrm>
            <a:off x="3331509" y="3657600"/>
            <a:ext cx="1600200" cy="762000"/>
          </a:xfrm>
          <a:prstGeom prst="cloud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AS 7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3" name="Cloud 12"/>
          <p:cNvSpPr/>
          <p:nvPr/>
        </p:nvSpPr>
        <p:spPr>
          <a:xfrm>
            <a:off x="6096000" y="2133600"/>
            <a:ext cx="1600200" cy="762000"/>
          </a:xfrm>
          <a:prstGeom prst="cloud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AS 158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4" name="Cloud 13"/>
          <p:cNvSpPr/>
          <p:nvPr/>
        </p:nvSpPr>
        <p:spPr>
          <a:xfrm>
            <a:off x="5867400" y="4419600"/>
            <a:ext cx="1600200" cy="762000"/>
          </a:xfrm>
          <a:prstGeom prst="cloud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AS 55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15" name="Straight Connector 14"/>
          <p:cNvCxnSpPr>
            <a:stCxn id="10" idx="0"/>
            <a:endCxn id="11" idx="2"/>
          </p:cNvCxnSpPr>
          <p:nvPr/>
        </p:nvCxnSpPr>
        <p:spPr>
          <a:xfrm flipV="1">
            <a:off x="2894267" y="2514600"/>
            <a:ext cx="692097" cy="304800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85813" y="1600200"/>
            <a:ext cx="2123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15.33.124.0/24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85800" y="2057400"/>
            <a:ext cx="2955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15.33.124.0/24, AS47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52400" y="3516868"/>
            <a:ext cx="2955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15.33.124.0/24, AS47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2988494" y="1752600"/>
            <a:ext cx="364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15.33.124.0/24, AS47,AS91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76" name="Cloud Callout 75"/>
          <p:cNvSpPr/>
          <p:nvPr/>
        </p:nvSpPr>
        <p:spPr>
          <a:xfrm>
            <a:off x="4038600" y="5334000"/>
            <a:ext cx="2057400" cy="990600"/>
          </a:xfrm>
          <a:prstGeom prst="cloudCallout">
            <a:avLst>
              <a:gd name="adj1" fmla="val -41821"/>
              <a:gd name="adj2" fmla="val -129808"/>
            </a:avLst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I don’t want to carry this traffic</a:t>
            </a:r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77" name="Oval 76"/>
          <p:cNvSpPr/>
          <p:nvPr/>
        </p:nvSpPr>
        <p:spPr>
          <a:xfrm>
            <a:off x="457200" y="2426732"/>
            <a:ext cx="457200" cy="849868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385813" y="3272135"/>
            <a:ext cx="1595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ourier New"/>
                <a:cs typeface="Courier New"/>
              </a:rPr>
              <a:t>15.33.124.0/24</a:t>
            </a:r>
          </a:p>
          <a:p>
            <a:endParaRPr lang="en-US" sz="1200" dirty="0"/>
          </a:p>
        </p:txBody>
      </p:sp>
      <p:cxnSp>
        <p:nvCxnSpPr>
          <p:cNvPr id="80" name="Straight Connector 79"/>
          <p:cNvCxnSpPr>
            <a:stCxn id="77" idx="6"/>
            <a:endCxn id="10" idx="2"/>
          </p:cNvCxnSpPr>
          <p:nvPr/>
        </p:nvCxnSpPr>
        <p:spPr>
          <a:xfrm flipV="1">
            <a:off x="914400" y="2819400"/>
            <a:ext cx="385964" cy="3226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5E-6 -1.48148E-6 L 0.25 -0.12222 " pathEditMode="relative" ptsTypes="AA">
                                      <p:cBhvr>
                                        <p:cTn id="13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5E-6 -3.33333E-6 L 0.18351 0.12709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" y="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4.72222E-6 -4.81481E-6 L 0.25 -4.81481E-6 " pathEditMode="relative" ptsTypes="AA">
                                      <p:cBhvr>
                                        <p:cTn id="27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xit" presetSubtype="0" fill="hold" grpId="3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39" grpId="2"/>
      <p:bldP spid="40" grpId="0"/>
      <p:bldP spid="40" grpId="2"/>
      <p:bldP spid="40" grpId="3"/>
      <p:bldP spid="74" grpId="0"/>
      <p:bldP spid="74" grpId="1"/>
      <p:bldP spid="76" grpId="0" animBg="1"/>
    </p:bldLst>
  </p:timing>
</p:sld>
</file>

<file path=ppt/slides/slide9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BGP 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dirty="0" smtClean="0"/>
              <a:t>No centralized decisions</a:t>
            </a:r>
          </a:p>
          <a:p>
            <a:pPr lvl="1"/>
            <a:r>
              <a:rPr lang="en-US" dirty="0" smtClean="0"/>
              <a:t>Either by authority or single algorithm</a:t>
            </a:r>
          </a:p>
          <a:p>
            <a:pPr lvl="1"/>
            <a:r>
              <a:rPr lang="en-US" dirty="0" err="1" smtClean="0"/>
              <a:t>ASes</a:t>
            </a:r>
            <a:r>
              <a:rPr lang="en-US" dirty="0" smtClean="0"/>
              <a:t> don’t even know all possible choices</a:t>
            </a:r>
          </a:p>
          <a:p>
            <a:r>
              <a:rPr lang="en-US" dirty="0" smtClean="0"/>
              <a:t>Decisions changeable dynamically</a:t>
            </a:r>
          </a:p>
          <a:p>
            <a:pPr lvl="1"/>
            <a:r>
              <a:rPr lang="en-US" dirty="0" smtClean="0"/>
              <a:t>At the AS level</a:t>
            </a:r>
          </a:p>
          <a:p>
            <a:r>
              <a:rPr lang="en-US" dirty="0" smtClean="0"/>
              <a:t>Constraints on routing based not just on physical connectivity</a:t>
            </a:r>
          </a:p>
          <a:p>
            <a:pPr lvl="1"/>
            <a:r>
              <a:rPr lang="en-US" dirty="0" smtClean="0"/>
              <a:t>Also on business arrangements</a:t>
            </a:r>
          </a:p>
          <a:p>
            <a:r>
              <a:rPr lang="en-US" dirty="0" smtClean="0"/>
              <a:t>Only a partial description of the routes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Backups</a:t>
            </a:r>
            <a:r>
              <a:rPr lang="en-US" baseline="0" dirty="0" smtClean="0"/>
              <a:t> and then some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route might not be enough</a:t>
            </a:r>
          </a:p>
          <a:p>
            <a:pPr lvl="1"/>
            <a:r>
              <a:rPr lang="en-US" dirty="0" smtClean="0"/>
              <a:t>“Hot</a:t>
            </a:r>
            <a:r>
              <a:rPr lang="en-US" baseline="0" dirty="0" smtClean="0"/>
              <a:t> spare” – equivalent backup link ready for immediate use</a:t>
            </a:r>
          </a:p>
          <a:p>
            <a:pPr lvl="1"/>
            <a:endParaRPr lang="en-US" baseline="0" dirty="0" smtClean="0"/>
          </a:p>
          <a:p>
            <a:pPr lvl="1"/>
            <a:r>
              <a:rPr lang="en-US" baseline="0" dirty="0" smtClean="0"/>
              <a:t>Multipath –</a:t>
            </a:r>
            <a:r>
              <a:rPr lang="en-US" dirty="0" smtClean="0"/>
              <a:t> </a:t>
            </a:r>
            <a:r>
              <a:rPr lang="en-US" baseline="0" dirty="0" smtClean="0"/>
              <a:t>for increased capacity</a:t>
            </a:r>
          </a:p>
          <a:p>
            <a:pPr lvl="1"/>
            <a:endParaRPr lang="en-US" dirty="0"/>
          </a:p>
          <a:p>
            <a:pPr lvl="1"/>
            <a:r>
              <a:rPr lang="en-US" baseline="0" dirty="0" smtClean="0"/>
              <a:t>Alternate path – to route around a dead link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143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Many ways to route</a:t>
            </a:r>
          </a:p>
          <a:p>
            <a:pPr lvl="1"/>
            <a:r>
              <a:rPr lang="en-US" dirty="0" smtClean="0"/>
              <a:t>All variations of transitive closure</a:t>
            </a:r>
          </a:p>
          <a:p>
            <a:pPr lvl="1"/>
            <a:r>
              <a:rPr lang="en-US" dirty="0" smtClean="0"/>
              <a:t>Vary in performance, convergence time, etc.</a:t>
            </a:r>
          </a:p>
          <a:p>
            <a:pPr lvl="1"/>
            <a:endParaRPr lang="en-US" dirty="0"/>
          </a:p>
          <a:p>
            <a:r>
              <a:rPr lang="en-US" dirty="0" smtClean="0"/>
              <a:t>Primary alternatives</a:t>
            </a:r>
          </a:p>
          <a:p>
            <a:pPr lvl="1"/>
            <a:r>
              <a:rPr lang="en-US" dirty="0" smtClean="0"/>
              <a:t>Link state (i.e., central computation)</a:t>
            </a:r>
          </a:p>
          <a:p>
            <a:pPr lvl="1"/>
            <a:r>
              <a:rPr lang="en-US" dirty="0" smtClean="0"/>
              <a:t>Distance vector (i.e., distributed computation)</a:t>
            </a:r>
          </a:p>
          <a:p>
            <a:pPr lvl="1"/>
            <a:endParaRPr lang="en-US" dirty="0"/>
          </a:p>
          <a:p>
            <a:r>
              <a:rPr lang="en-US" dirty="0" smtClean="0"/>
              <a:t>The hardest parts</a:t>
            </a:r>
          </a:p>
          <a:p>
            <a:pPr lvl="1"/>
            <a:r>
              <a:rPr lang="en-US" dirty="0" smtClean="0"/>
              <a:t>Are the details – how to assign cost, how to compose cost, etc.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6069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62467</TotalTime>
  <Words>3118</Words>
  <Application>Microsoft Macintosh PowerPoint</Application>
  <PresentationFormat>On-screen Show (4:3)</PresentationFormat>
  <Paragraphs>1120</Paragraphs>
  <Slides>99</Slides>
  <Notes>22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99</vt:i4>
      </vt:variant>
    </vt:vector>
  </HeadingPairs>
  <TitlesOfParts>
    <vt:vector size="100" baseType="lpstr">
      <vt:lpstr>Default Theme</vt:lpstr>
      <vt:lpstr>Network Routing CS 118 Computer Network Fundamentals  Peter Reiher </vt:lpstr>
      <vt:lpstr>Routing Outline</vt:lpstr>
      <vt:lpstr>Background</vt:lpstr>
      <vt:lpstr>What we’re doing</vt:lpstr>
      <vt:lpstr>Relaying and routing</vt:lpstr>
      <vt:lpstr>I’ll do it myself!</vt:lpstr>
      <vt:lpstr>Limits of going solo</vt:lpstr>
      <vt:lpstr>Automated routing</vt:lpstr>
      <vt:lpstr>Collecting our thoughts</vt:lpstr>
      <vt:lpstr>Terminology</vt:lpstr>
      <vt:lpstr>More terminology</vt:lpstr>
      <vt:lpstr>How do we collect that info?</vt:lpstr>
      <vt:lpstr>What do we flood?</vt:lpstr>
      <vt:lpstr>When do we flood</vt:lpstr>
      <vt:lpstr>Goal</vt:lpstr>
      <vt:lpstr>Optimization</vt:lpstr>
      <vt:lpstr>Information requirements</vt:lpstr>
      <vt:lpstr>Key algorithms</vt:lpstr>
      <vt:lpstr>Basic flooding</vt:lpstr>
      <vt:lpstr>Goals of flooding for routing</vt:lpstr>
      <vt:lpstr>Limiting the flood</vt:lpstr>
      <vt:lpstr>Hopcount in messages</vt:lpstr>
      <vt:lpstr>Checkbox at nodes</vt:lpstr>
      <vt:lpstr>Controlled flooding</vt:lpstr>
      <vt:lpstr>A picture of Echo</vt:lpstr>
      <vt:lpstr>A picture of Echo</vt:lpstr>
      <vt:lpstr>A picture of Echo</vt:lpstr>
      <vt:lpstr>A picture of Echo</vt:lpstr>
      <vt:lpstr>A picture of Echo</vt:lpstr>
      <vt:lpstr>A picture of Echo</vt:lpstr>
      <vt:lpstr>A picture of Echo</vt:lpstr>
      <vt:lpstr>A picture of Echo</vt:lpstr>
      <vt:lpstr>A picture of Echo</vt:lpstr>
      <vt:lpstr>A picture of Echo</vt:lpstr>
      <vt:lpstr>A picture of Echo</vt:lpstr>
      <vt:lpstr>A picture of Echo</vt:lpstr>
      <vt:lpstr>A picture of Echo</vt:lpstr>
      <vt:lpstr>A picture of Echo</vt:lpstr>
      <vt:lpstr>Properties of the echo algorithm</vt:lpstr>
      <vt:lpstr>What did all that get us?</vt:lpstr>
      <vt:lpstr>Two phase flooding</vt:lpstr>
      <vt:lpstr>What map do we flood?</vt:lpstr>
      <vt:lpstr>Link state</vt:lpstr>
      <vt:lpstr>Dijkstra’s algorithm</vt:lpstr>
      <vt:lpstr>Dijkstra’s Algorithm at work</vt:lpstr>
      <vt:lpstr>Dijkstra’s Algorithm at work</vt:lpstr>
      <vt:lpstr>Dijkstra’s Algorithm at work</vt:lpstr>
      <vt:lpstr>Dijkstra’s Algorithm at work</vt:lpstr>
      <vt:lpstr>Dijkstra’s Algorithm at work</vt:lpstr>
      <vt:lpstr>Dijkstra’s Algorithm at work</vt:lpstr>
      <vt:lpstr>Dijkstra’s Algorithm at work</vt:lpstr>
      <vt:lpstr>Dijkstra’s Algorithm at work</vt:lpstr>
      <vt:lpstr>Dijkstra’s Algorithm at work</vt:lpstr>
      <vt:lpstr>Dijkstra’s Algorithm at work</vt:lpstr>
      <vt:lpstr>Dijkstra’s Algorithm at work</vt:lpstr>
      <vt:lpstr>Dijkstra’s Algorithm at work</vt:lpstr>
      <vt:lpstr>Dijkstra’s Algorithm at work</vt:lpstr>
      <vt:lpstr>Dijkstra’s Algorithm at work</vt:lpstr>
      <vt:lpstr>Dijkstra’s Algorithm at work</vt:lpstr>
      <vt:lpstr>Dijkstra’s Algorithm at work</vt:lpstr>
      <vt:lpstr>Dijkstra’s Algorithm at work</vt:lpstr>
      <vt:lpstr>Dijkstra’s Algorithm at work</vt:lpstr>
      <vt:lpstr>Which paths are used?</vt:lpstr>
      <vt:lpstr>What does Dijkstra compute?</vt:lpstr>
      <vt:lpstr>Dijkstra: pros and cons</vt:lpstr>
      <vt:lpstr>Distance vector</vt:lpstr>
      <vt:lpstr>Basic distance vector algorithm</vt:lpstr>
      <vt:lpstr>Example of Bellman-Ford</vt:lpstr>
      <vt:lpstr>Example of Bellman-Ford</vt:lpstr>
      <vt:lpstr>Example of Bellman-Ford</vt:lpstr>
      <vt:lpstr>A look at A</vt:lpstr>
      <vt:lpstr>A look at A</vt:lpstr>
      <vt:lpstr>A look at A</vt:lpstr>
      <vt:lpstr>A look at A</vt:lpstr>
      <vt:lpstr>Bellman-Ford</vt:lpstr>
      <vt:lpstr>Bellman-Ford</vt:lpstr>
      <vt:lpstr>Link state vs. distance vector</vt:lpstr>
      <vt:lpstr>Other algorithms</vt:lpstr>
      <vt:lpstr>Hierarchical</vt:lpstr>
      <vt:lpstr>Geographic</vt:lpstr>
      <vt:lpstr>Landmark</vt:lpstr>
      <vt:lpstr>Who uses what?</vt:lpstr>
      <vt:lpstr>Issues</vt:lpstr>
      <vt:lpstr>Split horizon</vt:lpstr>
      <vt:lpstr>Loop avoidance</vt:lpstr>
      <vt:lpstr>Cost metrics</vt:lpstr>
      <vt:lpstr>How to compose cost</vt:lpstr>
      <vt:lpstr>Metrics for success</vt:lpstr>
      <vt:lpstr>Algorithm performance</vt:lpstr>
      <vt:lpstr>Solutions to performance</vt:lpstr>
      <vt:lpstr>Compartmentalization and  Internet routing</vt:lpstr>
      <vt:lpstr>BGP and autonomous systems</vt:lpstr>
      <vt:lpstr>Graphically, </vt:lpstr>
      <vt:lpstr>BGP and policy-based routing</vt:lpstr>
      <vt:lpstr>Building BGP paths</vt:lpstr>
      <vt:lpstr>For example,</vt:lpstr>
      <vt:lpstr>Some BGP implications</vt:lpstr>
      <vt:lpstr>Backups and then some</vt:lpstr>
      <vt:lpstr>Summary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150</cp:revision>
  <cp:lastPrinted>2016-01-29T21:47:16Z</cp:lastPrinted>
  <dcterms:created xsi:type="dcterms:W3CDTF">2016-02-19T13:18:59Z</dcterms:created>
  <dcterms:modified xsi:type="dcterms:W3CDTF">2016-02-22T21:20:21Z</dcterms:modified>
</cp:coreProperties>
</file>