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7" r:id="rId2"/>
    <p:sldId id="258" r:id="rId3"/>
    <p:sldId id="259" r:id="rId4"/>
    <p:sldId id="329" r:id="rId5"/>
    <p:sldId id="260" r:id="rId6"/>
    <p:sldId id="261" r:id="rId7"/>
    <p:sldId id="262" r:id="rId8"/>
    <p:sldId id="263" r:id="rId9"/>
    <p:sldId id="322" r:id="rId10"/>
    <p:sldId id="264" r:id="rId11"/>
    <p:sldId id="323" r:id="rId12"/>
    <p:sldId id="265" r:id="rId13"/>
    <p:sldId id="324" r:id="rId14"/>
    <p:sldId id="266" r:id="rId15"/>
    <p:sldId id="267" r:id="rId16"/>
    <p:sldId id="268" r:id="rId17"/>
    <p:sldId id="325" r:id="rId18"/>
    <p:sldId id="269" r:id="rId19"/>
    <p:sldId id="326" r:id="rId20"/>
    <p:sldId id="270" r:id="rId21"/>
    <p:sldId id="271" r:id="rId22"/>
    <p:sldId id="327" r:id="rId23"/>
    <p:sldId id="272" r:id="rId24"/>
    <p:sldId id="273" r:id="rId25"/>
    <p:sldId id="274" r:id="rId26"/>
    <p:sldId id="275" r:id="rId27"/>
    <p:sldId id="276" r:id="rId28"/>
    <p:sldId id="277" r:id="rId29"/>
    <p:sldId id="328" r:id="rId30"/>
    <p:sldId id="278" r:id="rId31"/>
    <p:sldId id="279" r:id="rId32"/>
    <p:sldId id="330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14" r:id="rId59"/>
    <p:sldId id="315" r:id="rId60"/>
    <p:sldId id="316" r:id="rId61"/>
    <p:sldId id="317" r:id="rId62"/>
    <p:sldId id="318" r:id="rId63"/>
    <p:sldId id="319" r:id="rId64"/>
    <p:sldId id="321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E830C"/>
    <a:srgbClr val="E58955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2/15/16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2/15/16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13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mages.google.com/imgres?imgurl=www.library.njit.edu/archlib/apps/reservations/laptop.gif&amp;imgrefurl=http://www.library.njit.edu/archlib/apps/reservations/index.cfm&amp;h=183&amp;w=197&amp;prev=/images?q=laptop&amp;svnum=10&amp;hl=en&amp;lr=&amp;ie=UTF-8&amp;oe=UTF-8&amp;safe=off&amp;sa=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Using the Network Layering DAG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FSMs</a:t>
            </a:r>
            <a:r>
              <a:rPr lang="en-US" baseline="0" dirty="0" smtClean="0"/>
              <a:t> and their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Represents the protocol</a:t>
            </a:r>
          </a:p>
          <a:p>
            <a:pPr lvl="1"/>
            <a:r>
              <a:rPr lang="en-US" dirty="0" smtClean="0"/>
              <a:t>State</a:t>
            </a:r>
            <a:endParaRPr lang="en-US" baseline="0" dirty="0" smtClean="0"/>
          </a:p>
          <a:p>
            <a:pPr lvl="2"/>
            <a:r>
              <a:rPr lang="en-US" dirty="0" smtClean="0"/>
              <a:t>Representing a running FSM</a:t>
            </a:r>
            <a:endParaRPr lang="en-US" baseline="0" dirty="0" smtClean="0"/>
          </a:p>
          <a:p>
            <a:pPr lvl="1"/>
            <a:r>
              <a:rPr lang="en-US" baseline="0" dirty="0" smtClean="0"/>
              <a:t>Waiting for</a:t>
            </a:r>
          </a:p>
          <a:p>
            <a:pPr lvl="2"/>
            <a:r>
              <a:rPr lang="en-US" dirty="0"/>
              <a:t>T</a:t>
            </a:r>
            <a:r>
              <a:rPr lang="en-US" baseline="0" dirty="0" smtClean="0"/>
              <a:t>ape-in (from FSM above,</a:t>
            </a:r>
            <a:r>
              <a:rPr lang="en-US" dirty="0" smtClean="0"/>
              <a:t> i.e., “upper layer”)</a:t>
            </a:r>
            <a:endParaRPr lang="en-US" baseline="0" dirty="0" smtClean="0"/>
          </a:p>
          <a:p>
            <a:pPr lvl="2"/>
            <a:r>
              <a:rPr lang="en-US" baseline="0" dirty="0" smtClean="0"/>
              <a:t>Messages (from FSM below, i.e., “lower</a:t>
            </a:r>
            <a:r>
              <a:rPr lang="en-US" dirty="0" smtClean="0"/>
              <a:t> layer”</a:t>
            </a:r>
            <a:r>
              <a:rPr lang="en-US" baseline="0" dirty="0" smtClean="0"/>
              <a:t>)</a:t>
            </a:r>
          </a:p>
          <a:p>
            <a:pPr lvl="2"/>
            <a:r>
              <a:rPr lang="en-US" dirty="0" smtClean="0"/>
              <a:t>Timer events</a:t>
            </a:r>
            <a:endParaRPr lang="en-US" baseline="0" dirty="0" smtClean="0"/>
          </a:p>
          <a:p>
            <a:pPr lvl="1"/>
            <a:r>
              <a:rPr lang="en-US" dirty="0" smtClean="0"/>
              <a:t>Emitting</a:t>
            </a:r>
          </a:p>
          <a:p>
            <a:pPr lvl="2"/>
            <a:r>
              <a:rPr lang="en-US" dirty="0" smtClean="0"/>
              <a:t>Tape-out (to FSM above, i.e., “upper layer”)</a:t>
            </a:r>
          </a:p>
          <a:p>
            <a:pPr lvl="2"/>
            <a:r>
              <a:rPr lang="en-US" dirty="0" smtClean="0"/>
              <a:t>Messages (to FSM below, i.e., “lower layer”)</a:t>
            </a:r>
          </a:p>
          <a:p>
            <a:pPr lvl="1"/>
            <a:r>
              <a:rPr lang="en-US" dirty="0" smtClean="0"/>
              <a:t>Rules</a:t>
            </a:r>
          </a:p>
          <a:p>
            <a:pPr lvl="2"/>
            <a:r>
              <a:rPr lang="en-US" dirty="0" smtClean="0"/>
              <a:t>Governing the relation of the above</a:t>
            </a:r>
          </a:p>
        </p:txBody>
      </p:sp>
      <p:sp>
        <p:nvSpPr>
          <p:cNvPr id="4" name="Oval 41"/>
          <p:cNvSpPr>
            <a:spLocks noChangeArrowheads="1"/>
          </p:cNvSpPr>
          <p:nvPr/>
        </p:nvSpPr>
        <p:spPr bwMode="auto">
          <a:xfrm>
            <a:off x="6527391" y="1524000"/>
            <a:ext cx="1397409" cy="1145970"/>
          </a:xfrm>
          <a:prstGeom prst="ellipse">
            <a:avLst/>
          </a:prstGeom>
          <a:solidFill>
            <a:srgbClr val="F79646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Hard state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TCP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conn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0505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9" name="Group 1"/>
          <p:cNvGrpSpPr>
            <a:grpSpLocks noChangeAspect="1"/>
          </p:cNvGrpSpPr>
          <p:nvPr/>
        </p:nvGrpSpPr>
        <p:grpSpPr bwMode="auto">
          <a:xfrm>
            <a:off x="4724400" y="1259220"/>
            <a:ext cx="4140835" cy="4378563"/>
            <a:chOff x="2211" y="1785"/>
            <a:chExt cx="8535" cy="9025"/>
          </a:xfrm>
        </p:grpSpPr>
        <p:sp>
          <p:nvSpPr>
            <p:cNvPr id="60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61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cfg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9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0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1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2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3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4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5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6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7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8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9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0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1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2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3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4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5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6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8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9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0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3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4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5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6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7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8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109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110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14" name="Oval 41"/>
          <p:cNvSpPr>
            <a:spLocks noChangeArrowheads="1"/>
          </p:cNvSpPr>
          <p:nvPr/>
        </p:nvSpPr>
        <p:spPr bwMode="auto">
          <a:xfrm>
            <a:off x="4622391" y="2206830"/>
            <a:ext cx="1397409" cy="1145970"/>
          </a:xfrm>
          <a:prstGeom prst="ellipse">
            <a:avLst/>
          </a:prstGeom>
          <a:solidFill>
            <a:srgbClr val="F79646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Hard state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TCP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conn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09600" y="1219200"/>
            <a:ext cx="3514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TCP finite state machine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568402" y="1828800"/>
            <a:ext cx="405398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layer above provided an IPv4 address (name) and a DNS name (</a:t>
            </a:r>
            <a:r>
              <a:rPr lang="en-US" sz="2400" dirty="0" err="1" smtClean="0">
                <a:latin typeface="Times New Roman"/>
                <a:cs typeface="Times New Roman"/>
              </a:rPr>
              <a:t>msg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94211" y="3187005"/>
            <a:ext cx="4053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It will emit messages to the lower layer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09600" y="4114800"/>
            <a:ext cx="405398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lower layer will eventually provide a response from the DNS server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09600" y="5265003"/>
            <a:ext cx="4053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Which the TCP layer will emit to the upper DNS layer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8" grpId="0"/>
      <p:bldP spid="119" grpId="0"/>
      <p:bldP spid="120" grpId="0"/>
      <p:bldP spid="121" grpId="0"/>
      <p:bldP spid="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relationships between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Running</a:t>
            </a:r>
            <a:r>
              <a:rPr lang="en-US" baseline="0" dirty="0" smtClean="0"/>
              <a:t> FSMs (protocols in progress)</a:t>
            </a:r>
          </a:p>
          <a:p>
            <a:pPr lvl="2"/>
            <a:r>
              <a:rPr lang="en-US" dirty="0" smtClean="0"/>
              <a:t>Including “users” (information source/sink)</a:t>
            </a:r>
          </a:p>
          <a:p>
            <a:pPr lvl="2"/>
            <a:r>
              <a:rPr lang="en-US" baseline="0" dirty="0" smtClean="0"/>
              <a:t>Including</a:t>
            </a:r>
            <a:r>
              <a:rPr lang="en-US" dirty="0" smtClean="0"/>
              <a:t> links (physical information conduits)</a:t>
            </a:r>
            <a:endParaRPr lang="en-US" baseline="0" dirty="0" smtClean="0"/>
          </a:p>
          <a:p>
            <a:pPr lvl="1"/>
            <a:endParaRPr lang="en-US" baseline="0" dirty="0" smtClean="0"/>
          </a:p>
          <a:p>
            <a:pPr lvl="1"/>
            <a:r>
              <a:rPr lang="en-US" baseline="0" dirty="0" smtClean="0"/>
              <a:t>Translation tables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8268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768446" y="1259220"/>
            <a:ext cx="4140836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cfg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AutoShape 35"/>
          <p:cNvSpPr>
            <a:spLocks noChangeShapeType="1"/>
          </p:cNvSpPr>
          <p:nvPr/>
        </p:nvSpPr>
        <p:spPr bwMode="auto">
          <a:xfrm rot="5400000">
            <a:off x="4956945" y="2205632"/>
            <a:ext cx="867584" cy="380999"/>
          </a:xfrm>
          <a:prstGeom prst="curvedConnector3">
            <a:avLst>
              <a:gd name="adj1" fmla="val 49880"/>
            </a:avLst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62" name="TextBox 61"/>
          <p:cNvSpPr txBox="1"/>
          <p:nvPr/>
        </p:nvSpPr>
        <p:spPr>
          <a:xfrm>
            <a:off x="609600" y="2815126"/>
            <a:ext cx="4482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Describes relationship between DNS 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Times New Roman"/>
                <a:cs typeface="Times New Roman"/>
              </a:rPr>
              <a:t>IPv4 table and TCP FSM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9601" y="3664803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That table outputs serve as inputs to TCP FSM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8.88889E-6 L -0.28334 -0.01112 " pathEditMode="relative" ptsTypes="AA">
                                      <p:cBhvr>
                                        <p:cTn id="1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2" grpId="0"/>
      <p:bldP spid="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(graph constraints)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Structure</a:t>
            </a:r>
          </a:p>
          <a:p>
            <a:endParaRPr lang="en-US" dirty="0" smtClean="0"/>
          </a:p>
          <a:p>
            <a:r>
              <a:rPr lang="en-US" dirty="0" smtClean="0"/>
              <a:t>Nodes</a:t>
            </a:r>
          </a:p>
          <a:p>
            <a:endParaRPr lang="en-US" dirty="0" smtClean="0"/>
          </a:p>
          <a:p>
            <a:r>
              <a:rPr lang="en-US" dirty="0" smtClean="0"/>
              <a:t>Links</a:t>
            </a:r>
          </a:p>
          <a:p>
            <a:endParaRPr lang="en-US" dirty="0" smtClean="0"/>
          </a:p>
          <a:p>
            <a:r>
              <a:rPr lang="en-US" dirty="0" smtClean="0"/>
              <a:t>Paths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3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Node</a:t>
            </a:r>
            <a:r>
              <a:rPr lang="en-US" baseline="0" dirty="0" smtClean="0"/>
              <a:t>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</a:t>
            </a:r>
            <a:r>
              <a:rPr lang="en-US" baseline="0" dirty="0" smtClean="0"/>
              <a:t> rules</a:t>
            </a:r>
            <a:endParaRPr lang="en-US" dirty="0" smtClean="0"/>
          </a:p>
          <a:p>
            <a:pPr lvl="1"/>
            <a:r>
              <a:rPr lang="en-US" i="1" u="sng" dirty="0" smtClean="0"/>
              <a:t>Root</a:t>
            </a:r>
            <a:r>
              <a:rPr lang="en-US" dirty="0" smtClean="0"/>
              <a:t> tables </a:t>
            </a:r>
          </a:p>
          <a:p>
            <a:pPr lvl="1"/>
            <a:r>
              <a:rPr lang="en-US" i="1" u="sng" dirty="0" smtClean="0"/>
              <a:t>Leaf</a:t>
            </a:r>
            <a:r>
              <a:rPr lang="en-US" i="0" u="none" baseline="0" dirty="0" smtClean="0"/>
              <a:t> t</a:t>
            </a:r>
            <a:r>
              <a:rPr lang="en-US" i="0" u="none" dirty="0" smtClean="0"/>
              <a:t>ables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Other tables </a:t>
            </a:r>
          </a:p>
          <a:p>
            <a:r>
              <a:rPr lang="en-US" dirty="0" smtClean="0"/>
              <a:t>FSM + state rules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9799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table</a:t>
            </a:r>
            <a:r>
              <a:rPr lang="en-US" baseline="0" dirty="0" smtClean="0"/>
              <a:t>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just below the “user FSM”</a:t>
            </a:r>
          </a:p>
          <a:p>
            <a:pPr lvl="1"/>
            <a:r>
              <a:rPr lang="en-US" dirty="0" smtClean="0"/>
              <a:t>User FSM represents input/output to the communication system</a:t>
            </a:r>
          </a:p>
          <a:p>
            <a:pPr lvl="1"/>
            <a:r>
              <a:rPr lang="en-US" dirty="0" smtClean="0"/>
              <a:t>User FSM isn’t really part of the system</a:t>
            </a:r>
          </a:p>
          <a:p>
            <a:pPr lvl="1"/>
            <a:r>
              <a:rPr lang="en-US" dirty="0" smtClean="0"/>
              <a:t>“User” is not necessarily a human user</a:t>
            </a:r>
          </a:p>
          <a:p>
            <a:r>
              <a:rPr lang="en-US" dirty="0" smtClean="0"/>
              <a:t>Translates user-provided names to the first protocol name</a:t>
            </a:r>
          </a:p>
          <a:p>
            <a:pPr lvl="1"/>
            <a:r>
              <a:rPr lang="en-US" dirty="0" smtClean="0"/>
              <a:t>User-provided names are local to the OS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1956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739579" y="1307008"/>
            <a:ext cx="4140835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</a:t>
              </a:r>
              <a:r>
                <a:rPr kumimoji="0" lang="en-US" alt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cfg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8" name="Rectangle 5"/>
          <p:cNvSpPr>
            <a:spLocks noChangeArrowheads="1"/>
          </p:cNvSpPr>
          <p:nvPr/>
        </p:nvSpPr>
        <p:spPr bwMode="auto">
          <a:xfrm>
            <a:off x="4899082" y="1662874"/>
            <a:ext cx="1120718" cy="789839"/>
          </a:xfrm>
          <a:prstGeom prst="rect">
            <a:avLst/>
          </a:prstGeom>
          <a:solidFill>
            <a:srgbClr val="B8E7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stream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 A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DNS-&gt;IPv4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5800" y="2882562"/>
            <a:ext cx="39076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The user or application provides a DNS name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64374" y="3846493"/>
            <a:ext cx="39076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This table translates the DNS name to an IPv4 name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9600" y="5092005"/>
            <a:ext cx="39076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 the use of the next protocol down (TCP, here)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5.55112E-17 L -0.31667 5.55112E-17 " pathEditMode="relative" ptsTypes="AA">
                                      <p:cBhvr>
                                        <p:cTn id="1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/>
      <p:bldP spid="60" grpId="0"/>
      <p:bldP spid="6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Leaf table</a:t>
            </a:r>
            <a:r>
              <a:rPr lang="en-US" baseline="0" dirty="0" smtClean="0"/>
              <a:t>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just above the “link FSM”</a:t>
            </a:r>
          </a:p>
          <a:p>
            <a:pPr lvl="1"/>
            <a:r>
              <a:rPr lang="en-US" dirty="0" smtClean="0"/>
              <a:t>Link FSM represents</a:t>
            </a:r>
            <a:r>
              <a:rPr lang="en-US" baseline="0" dirty="0" smtClean="0"/>
              <a:t> input/output to the physical link</a:t>
            </a:r>
          </a:p>
          <a:p>
            <a:pPr lvl="1"/>
            <a:r>
              <a:rPr lang="en-US" baseline="0" dirty="0" smtClean="0"/>
              <a:t>Link FSM is the only part that’s “real” (all else is emulated)</a:t>
            </a:r>
          </a:p>
          <a:p>
            <a:pPr lvl="0"/>
            <a:r>
              <a:rPr lang="en-US" baseline="0" dirty="0" smtClean="0"/>
              <a:t>Translates</a:t>
            </a:r>
          </a:p>
          <a:p>
            <a:pPr lvl="1"/>
            <a:r>
              <a:rPr lang="en-US" baseline="0" dirty="0" smtClean="0"/>
              <a:t>Protocol names to physical encodings</a:t>
            </a:r>
          </a:p>
          <a:p>
            <a:pPr lvl="1"/>
            <a:r>
              <a:rPr lang="en-US" baseline="0" dirty="0" smtClean="0"/>
              <a:t>Computation to communication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49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739579" y="1307008"/>
            <a:ext cx="4140835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</a:t>
              </a:r>
              <a:r>
                <a:rPr kumimoji="0" lang="en-US" alt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cfg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8" name="Rectangle 5"/>
          <p:cNvSpPr>
            <a:spLocks noChangeArrowheads="1"/>
          </p:cNvSpPr>
          <p:nvPr/>
        </p:nvSpPr>
        <p:spPr bwMode="auto">
          <a:xfrm>
            <a:off x="5405310" y="4345502"/>
            <a:ext cx="1320418" cy="723432"/>
          </a:xfrm>
          <a:prstGeom prst="rect">
            <a:avLst/>
          </a:prstGeom>
          <a:solidFill>
            <a:srgbClr val="B8E7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packet</a:t>
            </a: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ARP</a:t>
            </a: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IPv4-&gt;E-mac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5800" y="1380267"/>
            <a:ext cx="39076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This table translates the IPv4 address to an Ethernet MAC address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5800" y="3110805"/>
            <a:ext cx="39076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Which the leaf protocol can use to physically send a message across an Ethernet channel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DAG</a:t>
            </a:r>
          </a:p>
          <a:p>
            <a:pPr lvl="1"/>
            <a:r>
              <a:rPr lang="en-US" dirty="0" smtClean="0"/>
              <a:t>A closer look at tables</a:t>
            </a:r>
          </a:p>
          <a:p>
            <a:pPr lvl="1"/>
            <a:r>
              <a:rPr lang="en-US" dirty="0" smtClean="0"/>
              <a:t>A closer look at directed links</a:t>
            </a:r>
          </a:p>
          <a:p>
            <a:pPr lvl="1"/>
            <a:r>
              <a:rPr lang="en-US" dirty="0" smtClean="0"/>
              <a:t>A closer look at FSMs and their state</a:t>
            </a:r>
          </a:p>
          <a:p>
            <a:pPr lvl="1"/>
            <a:r>
              <a:rPr lang="en-US" dirty="0" smtClean="0"/>
              <a:t>Optimizations </a:t>
            </a:r>
            <a:r>
              <a:rPr lang="en-US" baseline="0" dirty="0" smtClean="0"/>
              <a:t>and equivalences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DAG walks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0392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</a:t>
            </a:r>
            <a:r>
              <a:rPr lang="en-US" baseline="0" dirty="0" smtClean="0"/>
              <a:t> table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other tables except root and leaf</a:t>
            </a:r>
          </a:p>
          <a:p>
            <a:pPr lvl="1"/>
            <a:r>
              <a:rPr lang="en-US" dirty="0" smtClean="0"/>
              <a:t>Represents message in/out to FSM above</a:t>
            </a:r>
          </a:p>
          <a:p>
            <a:pPr lvl="1"/>
            <a:r>
              <a:rPr lang="en-US" dirty="0" smtClean="0"/>
              <a:t>Represents tape-in/-out to FSM below</a:t>
            </a:r>
          </a:p>
          <a:p>
            <a:r>
              <a:rPr lang="en-US" dirty="0" smtClean="0"/>
              <a:t>Translates</a:t>
            </a:r>
          </a:p>
          <a:p>
            <a:pPr lvl="1"/>
            <a:r>
              <a:rPr lang="en-US" dirty="0" smtClean="0"/>
              <a:t>Names in FSM above to names in FSM below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1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+ state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FSM represents the protocol</a:t>
            </a:r>
          </a:p>
          <a:p>
            <a:pPr lvl="1"/>
            <a:r>
              <a:rPr lang="en-US" dirty="0" smtClean="0"/>
              <a:t>Operates</a:t>
            </a:r>
            <a:r>
              <a:rPr lang="en-US" baseline="0" dirty="0" smtClean="0"/>
              <a:t> in a single namespace</a:t>
            </a:r>
          </a:p>
          <a:p>
            <a:pPr lvl="1"/>
            <a:endParaRPr lang="en-US" dirty="0"/>
          </a:p>
          <a:p>
            <a:pPr lvl="0"/>
            <a:r>
              <a:rPr lang="en-US" baseline="0" dirty="0" smtClean="0"/>
              <a:t>Real FSMs (part of the system)</a:t>
            </a:r>
          </a:p>
          <a:p>
            <a:pPr lvl="1"/>
            <a:r>
              <a:rPr lang="en-US" baseline="0" dirty="0" smtClean="0"/>
              <a:t>Matches names in table above AND table below</a:t>
            </a:r>
          </a:p>
          <a:p>
            <a:pPr lvl="0"/>
            <a:r>
              <a:rPr lang="en-US" baseline="0" dirty="0" smtClean="0"/>
              <a:t>Virtual user FSM (top/root)</a:t>
            </a:r>
          </a:p>
          <a:p>
            <a:pPr lvl="1"/>
            <a:r>
              <a:rPr lang="en-US" i="1" u="sng" baseline="0" dirty="0" smtClean="0"/>
              <a:t>Represents</a:t>
            </a:r>
            <a:r>
              <a:rPr lang="en-US" baseline="0" dirty="0" smtClean="0"/>
              <a:t> system in/out</a:t>
            </a:r>
          </a:p>
          <a:p>
            <a:pPr lvl="0"/>
            <a:r>
              <a:rPr lang="en-US" baseline="0" dirty="0" smtClean="0"/>
              <a:t>Virtual link FSM (bottom/leaf)</a:t>
            </a:r>
          </a:p>
          <a:p>
            <a:pPr lvl="1"/>
            <a:r>
              <a:rPr lang="en-US" i="1" u="sng" baseline="0" dirty="0" smtClean="0"/>
              <a:t>Represents</a:t>
            </a:r>
            <a:r>
              <a:rPr lang="en-US" baseline="0" dirty="0" smtClean="0"/>
              <a:t> a physical link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4663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648200" y="1307008"/>
            <a:ext cx="4140835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</a:t>
              </a:r>
              <a:r>
                <a:rPr kumimoji="0" lang="en-US" alt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cfg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8" name="Oval 41"/>
          <p:cNvSpPr>
            <a:spLocks noChangeArrowheads="1"/>
          </p:cNvSpPr>
          <p:nvPr/>
        </p:nvSpPr>
        <p:spPr bwMode="auto">
          <a:xfrm>
            <a:off x="4479975" y="2311531"/>
            <a:ext cx="1536374" cy="875955"/>
          </a:xfrm>
          <a:prstGeom prst="ellipse">
            <a:avLst/>
          </a:prstGeom>
          <a:solidFill>
            <a:srgbClr val="F79646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Hard state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TCP conn.</a:t>
            </a:r>
            <a:endParaRPr kumimoji="0" lang="en-US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5800" y="2514600"/>
            <a:ext cx="20998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A real FSM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60" name="Oval 12"/>
          <p:cNvSpPr>
            <a:spLocks noChangeArrowheads="1"/>
          </p:cNvSpPr>
          <p:nvPr/>
        </p:nvSpPr>
        <p:spPr bwMode="auto">
          <a:xfrm>
            <a:off x="5867400" y="1307009"/>
            <a:ext cx="1095334" cy="445436"/>
          </a:xfrm>
          <a:prstGeom prst="ellipse">
            <a:avLst/>
          </a:prstGeom>
          <a:solidFill>
            <a:srgbClr val="F79646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85800" y="1143000"/>
            <a:ext cx="33423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A virtual user FSM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62" name="Oval 36"/>
          <p:cNvSpPr>
            <a:spLocks noChangeArrowheads="1"/>
          </p:cNvSpPr>
          <p:nvPr/>
        </p:nvSpPr>
        <p:spPr bwMode="auto">
          <a:xfrm>
            <a:off x="5300011" y="4786116"/>
            <a:ext cx="1208781" cy="565636"/>
          </a:xfrm>
          <a:prstGeom prst="ellipse">
            <a:avLst/>
          </a:prstGeom>
          <a:solidFill>
            <a:srgbClr val="F79646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5800" y="4901624"/>
            <a:ext cx="32970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A virtual link FSM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/>
      <p:bldP spid="59" grpId="1"/>
      <p:bldP spid="60" grpId="0" animBg="1"/>
      <p:bldP spid="60" grpId="1" animBg="1"/>
      <p:bldP spid="61" grpId="0"/>
      <p:bldP spid="61" grpId="2"/>
      <p:bldP spid="62" grpId="0" animBg="1"/>
      <p:bldP spid="6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</a:t>
            </a:r>
            <a:r>
              <a:rPr lang="en-US" baseline="0" dirty="0" smtClean="0"/>
              <a:t> node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Roots</a:t>
            </a:r>
          </a:p>
          <a:p>
            <a:pPr lvl="1"/>
            <a:r>
              <a:rPr lang="en-US" dirty="0" smtClean="0"/>
              <a:t>FSMs that represent user programs</a:t>
            </a:r>
          </a:p>
          <a:p>
            <a:pPr lvl="1"/>
            <a:r>
              <a:rPr lang="en-US" dirty="0" smtClean="0"/>
              <a:t>Link</a:t>
            </a:r>
            <a:r>
              <a:rPr lang="en-US" baseline="0" dirty="0" smtClean="0"/>
              <a:t> </a:t>
            </a:r>
            <a:r>
              <a:rPr lang="en-US" i="1" u="sng" baseline="0" dirty="0" smtClean="0"/>
              <a:t>to</a:t>
            </a:r>
            <a:r>
              <a:rPr lang="en-US" baseline="0" dirty="0" smtClean="0"/>
              <a:t> root tables</a:t>
            </a:r>
          </a:p>
          <a:p>
            <a:pPr lvl="0"/>
            <a:r>
              <a:rPr lang="en-US" dirty="0" smtClean="0"/>
              <a:t>Leaves</a:t>
            </a:r>
          </a:p>
          <a:p>
            <a:pPr lvl="1"/>
            <a:r>
              <a:rPr lang="en-US" dirty="0" smtClean="0"/>
              <a:t>FSMs that represent physical links</a:t>
            </a:r>
          </a:p>
          <a:p>
            <a:pPr lvl="1"/>
            <a:r>
              <a:rPr lang="en-US" dirty="0" smtClean="0"/>
              <a:t>Linked</a:t>
            </a:r>
            <a:r>
              <a:rPr lang="en-US" baseline="0" dirty="0" smtClean="0"/>
              <a:t> </a:t>
            </a:r>
            <a:r>
              <a:rPr lang="en-US" i="1" u="sng" baseline="0" dirty="0" smtClean="0"/>
              <a:t>from</a:t>
            </a:r>
            <a:r>
              <a:rPr lang="en-US" baseline="0" dirty="0" smtClean="0"/>
              <a:t> leaf tables</a:t>
            </a:r>
          </a:p>
          <a:p>
            <a:pPr lvl="0"/>
            <a:r>
              <a:rPr lang="en-US" dirty="0" smtClean="0"/>
              <a:t>FSMs</a:t>
            </a:r>
          </a:p>
          <a:p>
            <a:pPr lvl="1"/>
            <a:r>
              <a:rPr lang="en-US" dirty="0" smtClean="0"/>
              <a:t>Operate</a:t>
            </a:r>
            <a:r>
              <a:rPr lang="en-US" baseline="0" dirty="0" smtClean="0"/>
              <a:t> in a single name space</a:t>
            </a:r>
          </a:p>
          <a:p>
            <a:pPr lvl="1"/>
            <a:r>
              <a:rPr lang="en-US" baseline="0" dirty="0" smtClean="0"/>
              <a:t>Refer to tables “below”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9605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Meaning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Rules (constraints)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329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Linking</a:t>
            </a:r>
            <a:r>
              <a:rPr lang="en-US" baseline="0" dirty="0" smtClean="0"/>
              <a:t>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Orientation</a:t>
            </a:r>
          </a:p>
          <a:p>
            <a:pPr lvl="1"/>
            <a:r>
              <a:rPr lang="en-US" dirty="0" smtClean="0"/>
              <a:t>Directed</a:t>
            </a:r>
          </a:p>
          <a:p>
            <a:pPr lvl="1"/>
            <a:r>
              <a:rPr lang="en-US" dirty="0" smtClean="0"/>
              <a:t>Acyclic</a:t>
            </a:r>
          </a:p>
          <a:p>
            <a:r>
              <a:rPr lang="en-US" dirty="0" smtClean="0"/>
              <a:t>Head/tail</a:t>
            </a:r>
          </a:p>
          <a:p>
            <a:pPr lvl="1"/>
            <a:r>
              <a:rPr lang="en-US" dirty="0" smtClean="0"/>
              <a:t>Connects different types of graph nodes:</a:t>
            </a:r>
          </a:p>
          <a:p>
            <a:pPr lvl="2"/>
            <a:r>
              <a:rPr lang="en-US" dirty="0" smtClean="0"/>
              <a:t>If head is a table, tail is a FSM</a:t>
            </a:r>
          </a:p>
          <a:p>
            <a:pPr lvl="2"/>
            <a:r>
              <a:rPr lang="en-US" dirty="0" smtClean="0"/>
              <a:t>If head is an FSM, tail is a table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530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Head/tail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Tables and FSMs “alternate”</a:t>
            </a:r>
          </a:p>
          <a:p>
            <a:pPr lvl="1"/>
            <a:r>
              <a:rPr lang="en-US" dirty="0" smtClean="0"/>
              <a:t>In our pictures, looks like this: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09800" y="2917371"/>
            <a:ext cx="1426029" cy="7075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367642" y="4582885"/>
            <a:ext cx="1110343" cy="805543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 flipH="1">
            <a:off x="2922814" y="3624943"/>
            <a:ext cx="1" cy="957942"/>
          </a:xfrm>
          <a:prstGeom prst="straightConnector1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148943" y="4582885"/>
            <a:ext cx="1426029" cy="7075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06785" y="2868385"/>
            <a:ext cx="1110343" cy="805543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9" idx="4"/>
            <a:endCxn id="8" idx="0"/>
          </p:cNvCxnSpPr>
          <p:nvPr/>
        </p:nvCxnSpPr>
        <p:spPr>
          <a:xfrm>
            <a:off x="5861957" y="3673928"/>
            <a:ext cx="1" cy="908957"/>
          </a:xfrm>
          <a:prstGeom prst="straightConnector1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3127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</a:t>
            </a:r>
            <a:r>
              <a:rPr lang="en-US" dirty="0"/>
              <a:t>m</a:t>
            </a:r>
            <a:r>
              <a:rPr lang="en-US" dirty="0" smtClean="0"/>
              <a:t>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Creates communication from networking</a:t>
            </a:r>
          </a:p>
          <a:p>
            <a:pPr lvl="1"/>
            <a:r>
              <a:rPr lang="en-US" dirty="0" smtClean="0"/>
              <a:t>Composed of layered capabilities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Describes the “stack” of layers</a:t>
            </a:r>
          </a:p>
          <a:p>
            <a:pPr lvl="1"/>
            <a:r>
              <a:rPr lang="en-US" dirty="0" smtClean="0"/>
              <a:t>All communication is pairwise</a:t>
            </a:r>
          </a:p>
          <a:p>
            <a:pPr lvl="1"/>
            <a:r>
              <a:rPr lang="en-US" dirty="0" smtClean="0"/>
              <a:t>Nested composition = linear path (the “stack”)</a:t>
            </a:r>
            <a:endParaRPr lang="en-US" dirty="0"/>
          </a:p>
          <a:p>
            <a:pPr lvl="1"/>
            <a:r>
              <a:rPr lang="en-US" dirty="0" smtClean="0"/>
              <a:t>Each message traverses a </a:t>
            </a:r>
            <a:r>
              <a:rPr lang="en-US" i="1" u="sng" dirty="0" smtClean="0"/>
              <a:t>single</a:t>
            </a:r>
            <a:r>
              <a:rPr lang="en-US" dirty="0" smtClean="0"/>
              <a:t> path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840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View of a user host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View</a:t>
            </a:r>
            <a:r>
              <a:rPr lang="en-US" baseline="0" dirty="0" smtClean="0"/>
              <a:t> of an intermediate (relay) host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User to user view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349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different host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13" descr="laptop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1663286" y="5151944"/>
            <a:ext cx="850900" cy="79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2375" y="5104321"/>
            <a:ext cx="899083" cy="707184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663286" y="4038601"/>
            <a:ext cx="6133617" cy="1419312"/>
            <a:chOff x="267183" y="4038600"/>
            <a:chExt cx="8327019" cy="1929082"/>
          </a:xfrm>
        </p:grpSpPr>
        <p:grpSp>
          <p:nvGrpSpPr>
            <p:cNvPr id="13" name="Group 44"/>
            <p:cNvGrpSpPr/>
            <p:nvPr/>
          </p:nvGrpSpPr>
          <p:grpSpPr>
            <a:xfrm>
              <a:off x="267183" y="4488927"/>
              <a:ext cx="8327019" cy="1478755"/>
              <a:chOff x="267183" y="4488927"/>
              <a:chExt cx="8327019" cy="1478755"/>
            </a:xfrm>
          </p:grpSpPr>
          <p:sp>
            <p:nvSpPr>
              <p:cNvPr id="16" name="Cloud 15"/>
              <p:cNvSpPr/>
              <p:nvPr/>
            </p:nvSpPr>
            <p:spPr>
              <a:xfrm>
                <a:off x="267183" y="4595149"/>
                <a:ext cx="3493626" cy="809104"/>
              </a:xfrm>
              <a:prstGeom prst="cloud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Cloud 16"/>
              <p:cNvSpPr/>
              <p:nvPr/>
            </p:nvSpPr>
            <p:spPr>
              <a:xfrm>
                <a:off x="4121553" y="4595149"/>
                <a:ext cx="1445869" cy="809104"/>
              </a:xfrm>
              <a:prstGeom prst="cloud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Cloud 17"/>
              <p:cNvSpPr/>
              <p:nvPr/>
            </p:nvSpPr>
            <p:spPr>
              <a:xfrm>
                <a:off x="6119149" y="4546040"/>
                <a:ext cx="2475053" cy="809104"/>
              </a:xfrm>
              <a:prstGeom prst="clou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91640" y="4838218"/>
                <a:ext cx="356188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1</a:t>
                </a:r>
                <a:endParaRPr lang="en-US" sz="2400" b="1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286587" y="4702511"/>
                <a:ext cx="356188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9</a:t>
                </a:r>
                <a:endParaRPr lang="en-US" sz="2400" b="1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252115" y="4768868"/>
                <a:ext cx="304892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r</a:t>
                </a:r>
                <a:endParaRPr lang="en-US" sz="2400" b="1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205353" y="4768868"/>
                <a:ext cx="356188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s</a:t>
                </a:r>
                <a:endParaRPr lang="en-US" sz="2400" b="1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252238" y="4719758"/>
                <a:ext cx="373820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tx2"/>
                    </a:solidFill>
                    <a:latin typeface="Symbol" panose="05050102010706020507" pitchFamily="18" charset="2"/>
                  </a:rPr>
                  <a:t>D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002760" y="4488927"/>
                <a:ext cx="372218" cy="1129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2"/>
                    </a:solidFill>
                    <a:latin typeface="Symbol" panose="05050102010706020507" pitchFamily="18" charset="2"/>
                    <a:sym typeface="Symbol"/>
                  </a:rPr>
                  <a:t></a:t>
                </a:r>
                <a:endParaRPr lang="en-US" sz="2400" b="1" dirty="0">
                  <a:solidFill>
                    <a:schemeClr val="tx2"/>
                  </a:solidFill>
                  <a:latin typeface="Symbol" panose="05050102010706020507" pitchFamily="18" charset="2"/>
                </a:endParaRPr>
              </a:p>
            </p:txBody>
          </p:sp>
        </p:grpSp>
        <p:pic>
          <p:nvPicPr>
            <p:cNvPr id="14" name="Picture 2" descr="http://fc00.deviantart.net/fs70/i/2013/234/7/2/carved_stone_foot_bridge_2___png_by_fumar_porros-d6j9rq5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277" y="4038600"/>
              <a:ext cx="1833210" cy="1004772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" descr="http://fc00.deviantart.net/fs70/i/2013/234/7/2/carved_stone_foot_bridge_2___png_by_fumar_porros-d6j9rq5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6887" y="4038600"/>
              <a:ext cx="1833210" cy="1004772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Oval 25"/>
          <p:cNvSpPr/>
          <p:nvPr/>
        </p:nvSpPr>
        <p:spPr>
          <a:xfrm>
            <a:off x="3767565" y="5104321"/>
            <a:ext cx="382155" cy="3048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502385" y="5105400"/>
            <a:ext cx="382155" cy="3048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37205" y="5105400"/>
            <a:ext cx="382155" cy="3048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72025" y="5105400"/>
            <a:ext cx="382155" cy="3048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753187" y="1457980"/>
            <a:ext cx="1690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User hosts</a:t>
            </a:r>
            <a:endParaRPr lang="en-US" sz="2800" dirty="0">
              <a:latin typeface="Times New Roman"/>
              <a:cs typeface="Times New Roman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1713269" y="2934517"/>
            <a:ext cx="3324313" cy="172247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101264" y="2934517"/>
            <a:ext cx="3324313" cy="172247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72331" y="5950211"/>
            <a:ext cx="1850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Relay hosts</a:t>
            </a:r>
            <a:endParaRPr lang="en-US" sz="2800" dirty="0">
              <a:latin typeface="Times New Roman"/>
              <a:cs typeface="Times New Roman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3805181" y="5694680"/>
            <a:ext cx="584947" cy="278020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5569154" y="5672494"/>
            <a:ext cx="584947" cy="278020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4307270" y="5792039"/>
            <a:ext cx="668251" cy="158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rot="5400000" flipH="1" flipV="1">
            <a:off x="4945309" y="5618460"/>
            <a:ext cx="691233" cy="274715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4" grpId="0"/>
      <p:bldP spid="3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an </a:t>
            </a:r>
            <a:r>
              <a:rPr lang="en-US" i="1" u="sng" baseline="0" dirty="0" smtClean="0"/>
              <a:t>conceptual</a:t>
            </a:r>
            <a:r>
              <a:rPr lang="en-US" u="sng" dirty="0" smtClean="0"/>
              <a:t> </a:t>
            </a:r>
            <a:r>
              <a:rPr lang="en-US" i="1" u="sng" baseline="0" dirty="0" smtClean="0"/>
              <a:t>approach</a:t>
            </a:r>
          </a:p>
          <a:p>
            <a:pPr lvl="1"/>
            <a:r>
              <a:rPr lang="en-US" dirty="0" smtClean="0"/>
              <a:t>There’s no common implementation approach</a:t>
            </a:r>
          </a:p>
          <a:p>
            <a:pPr lvl="1"/>
            <a:r>
              <a:rPr lang="en-US" dirty="0" smtClean="0"/>
              <a:t>Most code is designed as a fixed structure</a:t>
            </a:r>
          </a:p>
          <a:p>
            <a:pPr lvl="2"/>
            <a:r>
              <a:rPr lang="en-US" dirty="0" smtClean="0"/>
              <a:t>And what are shown as a separate tables and FSM state is often mangled together</a:t>
            </a:r>
          </a:p>
          <a:p>
            <a:pPr lvl="1"/>
            <a:r>
              <a:rPr lang="en-US" dirty="0" smtClean="0"/>
              <a:t>There are programmable communication systems</a:t>
            </a:r>
          </a:p>
          <a:p>
            <a:pPr lvl="2"/>
            <a:r>
              <a:rPr lang="en-US" dirty="0" smtClean="0"/>
              <a:t>That COULD be programmed like this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Netgraph</a:t>
            </a:r>
            <a:r>
              <a:rPr lang="en-US" dirty="0" smtClean="0"/>
              <a:t>, Click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94317" y="439470"/>
            <a:ext cx="5755367" cy="747300"/>
            <a:chOff x="1581605" y="439470"/>
            <a:chExt cx="5755367" cy="747300"/>
          </a:xfrm>
        </p:grpSpPr>
        <p:pic>
          <p:nvPicPr>
            <p:cNvPr id="7170" name="Picture 2" descr="http://www.clker.com/cliparts/b/6/0/6/12197296912079880255Ambox_warning_yellow.svg.hi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1605" y="439470"/>
              <a:ext cx="867681" cy="747300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http://www.clker.com/cliparts/b/6/0/6/12197296912079880255Ambox_warning_yellow.svg.hi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9291" y="439470"/>
              <a:ext cx="867681" cy="747300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6414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in a user 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 smtClean="0"/>
              <a:t>Source (push)</a:t>
            </a:r>
          </a:p>
          <a:p>
            <a:pPr lvl="1"/>
            <a:r>
              <a:rPr lang="en-US" dirty="0" smtClean="0"/>
              <a:t>Enter at top</a:t>
            </a:r>
          </a:p>
          <a:p>
            <a:pPr lvl="1"/>
            <a:r>
              <a:rPr lang="en-US" dirty="0" smtClean="0"/>
              <a:t>Exit at bottom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Destination (pop)</a:t>
            </a:r>
          </a:p>
          <a:p>
            <a:pPr lvl="1"/>
            <a:r>
              <a:rPr lang="en-US" dirty="0" smtClean="0"/>
              <a:t>Enter at bottom</a:t>
            </a:r>
          </a:p>
          <a:p>
            <a:pPr lvl="1"/>
            <a:r>
              <a:rPr lang="en-US" dirty="0" smtClean="0"/>
              <a:t>Exit at top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17672" y="4893411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00B050"/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0995" y="5245028"/>
            <a:ext cx="234412" cy="17006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2"/>
            <a:endCxn id="6" idx="0"/>
          </p:cNvCxnSpPr>
          <p:nvPr/>
        </p:nvCxnSpPr>
        <p:spPr>
          <a:xfrm>
            <a:off x="2168201" y="5042791"/>
            <a:ext cx="0" cy="20223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17672" y="4221946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FF0000"/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50995" y="4573563"/>
            <a:ext cx="234412" cy="170063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5" idx="2"/>
            <a:endCxn id="16" idx="0"/>
          </p:cNvCxnSpPr>
          <p:nvPr/>
        </p:nvCxnSpPr>
        <p:spPr>
          <a:xfrm>
            <a:off x="2168201" y="4371326"/>
            <a:ext cx="0" cy="20223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4"/>
            <a:endCxn id="5" idx="0"/>
          </p:cNvCxnSpPr>
          <p:nvPr/>
        </p:nvCxnSpPr>
        <p:spPr>
          <a:xfrm>
            <a:off x="2168201" y="4743626"/>
            <a:ext cx="0" cy="14978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017672" y="3524828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Oval 20"/>
          <p:cNvSpPr/>
          <p:nvPr/>
        </p:nvSpPr>
        <p:spPr>
          <a:xfrm>
            <a:off x="2050995" y="3876445"/>
            <a:ext cx="234412" cy="170063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20" idx="2"/>
            <a:endCxn id="21" idx="0"/>
          </p:cNvCxnSpPr>
          <p:nvPr/>
        </p:nvCxnSpPr>
        <p:spPr>
          <a:xfrm>
            <a:off x="2168201" y="3674208"/>
            <a:ext cx="0" cy="20223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4"/>
            <a:endCxn id="15" idx="0"/>
          </p:cNvCxnSpPr>
          <p:nvPr/>
        </p:nvCxnSpPr>
        <p:spPr>
          <a:xfrm>
            <a:off x="2168201" y="4046508"/>
            <a:ext cx="0" cy="17543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050995" y="3152168"/>
            <a:ext cx="234412" cy="170063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4" idx="4"/>
            <a:endCxn id="20" idx="0"/>
          </p:cNvCxnSpPr>
          <p:nvPr/>
        </p:nvCxnSpPr>
        <p:spPr>
          <a:xfrm>
            <a:off x="2168201" y="3322231"/>
            <a:ext cx="0" cy="20259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240752" y="4885497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FFC9C9"/>
              </a:gs>
            </a:gsLst>
            <a:lin ang="5400000" scaled="1"/>
            <a:tileRect/>
          </a:gradFill>
          <a:ln>
            <a:headEnd type="triangl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74075" y="5237114"/>
            <a:ext cx="234412" cy="170063"/>
          </a:xfrm>
          <a:prstGeom prst="ellipse">
            <a:avLst/>
          </a:prstGeom>
          <a:solidFill>
            <a:srgbClr val="FFC9C9"/>
          </a:solidFill>
          <a:ln>
            <a:noFill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30" idx="2"/>
            <a:endCxn id="31" idx="0"/>
          </p:cNvCxnSpPr>
          <p:nvPr/>
        </p:nvCxnSpPr>
        <p:spPr>
          <a:xfrm>
            <a:off x="6391281" y="5034877"/>
            <a:ext cx="0" cy="202237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240752" y="4214032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00B0F0"/>
              </a:gs>
            </a:gsLst>
            <a:lin ang="5400000" scaled="1"/>
            <a:tileRect/>
          </a:gradFill>
          <a:ln>
            <a:headEnd type="triangl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74075" y="4565649"/>
            <a:ext cx="234412" cy="170063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33" idx="2"/>
            <a:endCxn id="34" idx="0"/>
          </p:cNvCxnSpPr>
          <p:nvPr/>
        </p:nvCxnSpPr>
        <p:spPr>
          <a:xfrm>
            <a:off x="6391281" y="4363412"/>
            <a:ext cx="0" cy="202237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4"/>
            <a:endCxn id="30" idx="0"/>
          </p:cNvCxnSpPr>
          <p:nvPr/>
        </p:nvCxnSpPr>
        <p:spPr>
          <a:xfrm>
            <a:off x="6391281" y="4735712"/>
            <a:ext cx="0" cy="14978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240752" y="3516914"/>
            <a:ext cx="301058" cy="14938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5400000" scaled="1"/>
            <a:tileRect/>
          </a:gradFill>
          <a:ln>
            <a:headEnd type="triangl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274075" y="3868531"/>
            <a:ext cx="234412" cy="170063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7" idx="2"/>
            <a:endCxn id="38" idx="0"/>
          </p:cNvCxnSpPr>
          <p:nvPr/>
        </p:nvCxnSpPr>
        <p:spPr>
          <a:xfrm>
            <a:off x="6391281" y="3666294"/>
            <a:ext cx="0" cy="202237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8" idx="4"/>
            <a:endCxn id="33" idx="0"/>
          </p:cNvCxnSpPr>
          <p:nvPr/>
        </p:nvCxnSpPr>
        <p:spPr>
          <a:xfrm>
            <a:off x="6391281" y="4038594"/>
            <a:ext cx="0" cy="175438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274075" y="3144254"/>
            <a:ext cx="234412" cy="170063"/>
          </a:xfrm>
          <a:prstGeom prst="ellipse">
            <a:avLst/>
          </a:prstGeom>
          <a:solidFill>
            <a:srgbClr val="7030A0"/>
          </a:solidFill>
          <a:ln>
            <a:noFill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41" idx="4"/>
            <a:endCxn id="37" idx="0"/>
          </p:cNvCxnSpPr>
          <p:nvPr/>
        </p:nvCxnSpPr>
        <p:spPr>
          <a:xfrm>
            <a:off x="6391281" y="3314317"/>
            <a:ext cx="0" cy="202597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Left-Right Arrow 44"/>
          <p:cNvSpPr/>
          <p:nvPr/>
        </p:nvSpPr>
        <p:spPr>
          <a:xfrm>
            <a:off x="2285407" y="3144254"/>
            <a:ext cx="3988668" cy="191415"/>
          </a:xfrm>
          <a:prstGeom prst="leftRightArrow">
            <a:avLst/>
          </a:prstGeom>
          <a:pattFill prst="wdUpDiag">
            <a:fgClr>
              <a:srgbClr val="7030A0"/>
            </a:fgClr>
            <a:bgClr>
              <a:schemeClr val="bg1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735667" y="2921000"/>
            <a:ext cx="0" cy="2675467"/>
          </a:xfrm>
          <a:prstGeom prst="straightConnector1">
            <a:avLst/>
          </a:prstGeom>
          <a:ln w="76200"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6841067" y="2933502"/>
            <a:ext cx="0" cy="2675467"/>
          </a:xfrm>
          <a:prstGeom prst="straightConnector1">
            <a:avLst/>
          </a:prstGeom>
          <a:ln w="76200"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4874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host path rules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Tables must tie user to a physical link</a:t>
            </a:r>
          </a:p>
          <a:p>
            <a:pPr lvl="1"/>
            <a:r>
              <a:rPr lang="en-US" dirty="0" smtClean="0"/>
              <a:t>Must start with a name a user knows</a:t>
            </a:r>
          </a:p>
          <a:p>
            <a:pPr lvl="1"/>
            <a:r>
              <a:rPr lang="en-US" dirty="0" smtClean="0"/>
              <a:t>Must follow a continuous chain of tables</a:t>
            </a:r>
          </a:p>
          <a:p>
            <a:pPr lvl="1"/>
            <a:r>
              <a:rPr lang="en-US" dirty="0" smtClean="0"/>
              <a:t>Must end with a physical link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The maps tell you the DAG structure</a:t>
            </a:r>
          </a:p>
          <a:p>
            <a:pPr marL="457200" lvl="1" indent="0" algn="ctr">
              <a:buNone/>
            </a:pPr>
            <a:r>
              <a:rPr lang="en-US" dirty="0" smtClean="0"/>
              <a:t>(real or implied)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8054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DAGs</a:t>
            </a:r>
            <a:r>
              <a:rPr lang="en-US" dirty="0" smtClean="0"/>
              <a:t> and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are the physical network connections</a:t>
            </a:r>
          </a:p>
          <a:p>
            <a:r>
              <a:rPr lang="en-US" dirty="0" err="1" smtClean="0"/>
              <a:t>DAGs</a:t>
            </a:r>
            <a:r>
              <a:rPr lang="en-US" dirty="0" smtClean="0"/>
              <a:t> exist at the nodes at each end of a link</a:t>
            </a:r>
          </a:p>
          <a:p>
            <a:r>
              <a:rPr lang="en-US" dirty="0" smtClean="0"/>
              <a:t>We can hook together </a:t>
            </a:r>
            <a:r>
              <a:rPr lang="en-US" dirty="0" err="1" smtClean="0"/>
              <a:t>DAGs</a:t>
            </a:r>
            <a:r>
              <a:rPr lang="en-US" dirty="0" smtClean="0"/>
              <a:t> of different nodes together</a:t>
            </a:r>
          </a:p>
          <a:p>
            <a:r>
              <a:rPr lang="en-US" dirty="0" smtClean="0"/>
              <a:t>Describing the overall network path through layers on multiple nodes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in a relay 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Enter at a leaf (pop)</a:t>
            </a:r>
          </a:p>
          <a:p>
            <a:pPr lvl="1"/>
            <a:r>
              <a:rPr lang="en-US" dirty="0" smtClean="0"/>
              <a:t>Exit at a leaf (push)</a:t>
            </a:r>
          </a:p>
          <a:p>
            <a:pPr lvl="1"/>
            <a:r>
              <a:rPr lang="en-US" dirty="0" smtClean="0"/>
              <a:t>Share a common FSM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No user input/output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362202" y="3804376"/>
            <a:ext cx="648513" cy="321782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00B050"/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33984" y="4561799"/>
            <a:ext cx="504950" cy="3663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3" idx="2"/>
            <a:endCxn id="44" idx="0"/>
          </p:cNvCxnSpPr>
          <p:nvPr/>
        </p:nvCxnSpPr>
        <p:spPr>
          <a:xfrm>
            <a:off x="5686459" y="4126157"/>
            <a:ext cx="0" cy="435642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362202" y="2357964"/>
            <a:ext cx="648513" cy="32178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FF0000"/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433984" y="3115387"/>
            <a:ext cx="504950" cy="366335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stCxn id="46" idx="2"/>
            <a:endCxn id="47" idx="0"/>
          </p:cNvCxnSpPr>
          <p:nvPr/>
        </p:nvCxnSpPr>
        <p:spPr>
          <a:xfrm>
            <a:off x="5686459" y="2679745"/>
            <a:ext cx="0" cy="435642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7" idx="4"/>
            <a:endCxn id="43" idx="0"/>
          </p:cNvCxnSpPr>
          <p:nvPr/>
        </p:nvCxnSpPr>
        <p:spPr>
          <a:xfrm>
            <a:off x="5686459" y="3481722"/>
            <a:ext cx="0" cy="322654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6619464" y="1613715"/>
            <a:ext cx="504950" cy="366335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50" idx="4"/>
            <a:endCxn id="46" idx="0"/>
          </p:cNvCxnSpPr>
          <p:nvPr/>
        </p:nvCxnSpPr>
        <p:spPr>
          <a:xfrm flipH="1">
            <a:off x="5686459" y="1980050"/>
            <a:ext cx="1185480" cy="377913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893461" y="3804376"/>
            <a:ext cx="648513" cy="321782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FFC9C9"/>
              </a:gs>
            </a:gsLst>
            <a:lin ang="5400000" scaled="1"/>
            <a:tileRect/>
          </a:gradFill>
          <a:ln>
            <a:headEnd type="triangl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965242" y="4561799"/>
            <a:ext cx="504950" cy="366335"/>
          </a:xfrm>
          <a:prstGeom prst="ellipse">
            <a:avLst/>
          </a:prstGeom>
          <a:solidFill>
            <a:srgbClr val="FFC9C9"/>
          </a:solidFill>
          <a:ln>
            <a:noFill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/>
          <p:cNvCxnSpPr>
            <a:stCxn id="52" idx="2"/>
            <a:endCxn id="53" idx="0"/>
          </p:cNvCxnSpPr>
          <p:nvPr/>
        </p:nvCxnSpPr>
        <p:spPr>
          <a:xfrm>
            <a:off x="8217717" y="4126157"/>
            <a:ext cx="0" cy="43564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893461" y="2357964"/>
            <a:ext cx="648513" cy="32178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00B0F0"/>
              </a:gs>
            </a:gsLst>
            <a:lin ang="5400000" scaled="1"/>
            <a:tileRect/>
          </a:gradFill>
          <a:ln>
            <a:headEnd type="triangl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965242" y="3115387"/>
            <a:ext cx="504950" cy="366335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>
            <a:stCxn id="55" idx="2"/>
            <a:endCxn id="56" idx="0"/>
          </p:cNvCxnSpPr>
          <p:nvPr/>
        </p:nvCxnSpPr>
        <p:spPr>
          <a:xfrm>
            <a:off x="8217717" y="2679745"/>
            <a:ext cx="0" cy="43564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6" idx="4"/>
            <a:endCxn id="52" idx="0"/>
          </p:cNvCxnSpPr>
          <p:nvPr/>
        </p:nvCxnSpPr>
        <p:spPr>
          <a:xfrm>
            <a:off x="8217717" y="3481722"/>
            <a:ext cx="0" cy="32265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0" idx="4"/>
            <a:endCxn id="55" idx="0"/>
          </p:cNvCxnSpPr>
          <p:nvPr/>
        </p:nvCxnSpPr>
        <p:spPr>
          <a:xfrm>
            <a:off x="6871939" y="1980050"/>
            <a:ext cx="1345779" cy="37791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234940" y="1371600"/>
            <a:ext cx="1273997" cy="671135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5508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6" grpId="0" animBg="1"/>
      <p:bldP spid="47" grpId="0" animBg="1"/>
      <p:bldP spid="50" grpId="0" animBg="1"/>
      <p:bldP spid="50" grpId="1" animBg="1"/>
      <p:bldP spid="52" grpId="0" animBg="1"/>
      <p:bldP spid="53" grpId="0" animBg="1"/>
      <p:bldP spid="55" grpId="0" animBg="1"/>
      <p:bldP spid="56" grpId="0" animBg="1"/>
      <p:bldP spid="22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Links match tails</a:t>
            </a:r>
          </a:p>
        </p:txBody>
      </p:sp>
      <p:sp>
        <p:nvSpPr>
          <p:cNvPr id="51" name="Content Placeholder 5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47" name="Group 51"/>
          <p:cNvGrpSpPr/>
          <p:nvPr/>
        </p:nvGrpSpPr>
        <p:grpSpPr>
          <a:xfrm>
            <a:off x="4191000" y="1647733"/>
            <a:ext cx="3571388" cy="3502027"/>
            <a:chOff x="5436334" y="2381669"/>
            <a:chExt cx="2307743" cy="2262924"/>
          </a:xfrm>
        </p:grpSpPr>
        <p:sp>
          <p:nvSpPr>
            <p:cNvPr id="4" name="Rectangle 3"/>
            <p:cNvSpPr/>
            <p:nvPr/>
          </p:nvSpPr>
          <p:spPr>
            <a:xfrm>
              <a:off x="5436334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5469657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>
              <a:stCxn id="4" idx="2"/>
              <a:endCxn id="5" idx="0"/>
            </p:cNvCxnSpPr>
            <p:nvPr/>
          </p:nvCxnSpPr>
          <p:spPr>
            <a:xfrm>
              <a:off x="5586863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5436334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69657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5586863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8" idx="4"/>
              <a:endCxn id="4" idx="0"/>
            </p:cNvCxnSpPr>
            <p:nvPr/>
          </p:nvCxnSpPr>
          <p:spPr>
            <a:xfrm>
              <a:off x="5586863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36334" y="2754330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469657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1" idx="2"/>
              <a:endCxn id="12" idx="0"/>
            </p:cNvCxnSpPr>
            <p:nvPr/>
          </p:nvCxnSpPr>
          <p:spPr>
            <a:xfrm>
              <a:off x="5586863" y="2903710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2" idx="4"/>
              <a:endCxn id="7" idx="0"/>
            </p:cNvCxnSpPr>
            <p:nvPr/>
          </p:nvCxnSpPr>
          <p:spPr>
            <a:xfrm>
              <a:off x="5586863" y="3276010"/>
              <a:ext cx="0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69657" y="2381670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>
              <a:stCxn id="15" idx="4"/>
              <a:endCxn id="11" idx="0"/>
            </p:cNvCxnSpPr>
            <p:nvPr/>
          </p:nvCxnSpPr>
          <p:spPr>
            <a:xfrm>
              <a:off x="5586863" y="2551733"/>
              <a:ext cx="0" cy="20259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817877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851200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17" idx="2"/>
              <a:endCxn id="18" idx="0"/>
            </p:cNvCxnSpPr>
            <p:nvPr/>
          </p:nvCxnSpPr>
          <p:spPr>
            <a:xfrm>
              <a:off x="5968406" y="4272293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5817877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851200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20" idx="2"/>
              <a:endCxn id="21" idx="0"/>
            </p:cNvCxnSpPr>
            <p:nvPr/>
          </p:nvCxnSpPr>
          <p:spPr>
            <a:xfrm>
              <a:off x="5968406" y="3600828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1" idx="4"/>
              <a:endCxn id="17" idx="0"/>
            </p:cNvCxnSpPr>
            <p:nvPr/>
          </p:nvCxnSpPr>
          <p:spPr>
            <a:xfrm>
              <a:off x="5968406" y="3973128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6401533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24" idx="4"/>
              <a:endCxn id="20" idx="0"/>
            </p:cNvCxnSpPr>
            <p:nvPr/>
          </p:nvCxnSpPr>
          <p:spPr>
            <a:xfrm flipH="1">
              <a:off x="5968406" y="3276010"/>
              <a:ext cx="550333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6992958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026281" y="4474530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6" idx="2"/>
              <a:endCxn id="27" idx="0"/>
            </p:cNvCxnSpPr>
            <p:nvPr/>
          </p:nvCxnSpPr>
          <p:spPr>
            <a:xfrm>
              <a:off x="7143487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992958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26281" y="3803065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/>
            <p:cNvCxnSpPr>
              <a:stCxn id="29" idx="2"/>
              <a:endCxn id="30" idx="0"/>
            </p:cNvCxnSpPr>
            <p:nvPr/>
          </p:nvCxnSpPr>
          <p:spPr>
            <a:xfrm>
              <a:off x="7143487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0" idx="4"/>
              <a:endCxn id="26" idx="0"/>
            </p:cNvCxnSpPr>
            <p:nvPr/>
          </p:nvCxnSpPr>
          <p:spPr>
            <a:xfrm>
              <a:off x="7143487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4" idx="4"/>
              <a:endCxn id="29" idx="0"/>
            </p:cNvCxnSpPr>
            <p:nvPr/>
          </p:nvCxnSpPr>
          <p:spPr>
            <a:xfrm>
              <a:off x="6518739" y="3276010"/>
              <a:ext cx="624748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7443019" y="4122912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476342" y="4474529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>
              <a:stCxn id="34" idx="2"/>
              <a:endCxn id="35" idx="0"/>
            </p:cNvCxnSpPr>
            <p:nvPr/>
          </p:nvCxnSpPr>
          <p:spPr>
            <a:xfrm>
              <a:off x="7593548" y="4272292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7443019" y="3451447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476342" y="3803064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37" idx="2"/>
              <a:endCxn id="38" idx="0"/>
            </p:cNvCxnSpPr>
            <p:nvPr/>
          </p:nvCxnSpPr>
          <p:spPr>
            <a:xfrm>
              <a:off x="7593548" y="3600827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8" idx="4"/>
              <a:endCxn id="34" idx="0"/>
            </p:cNvCxnSpPr>
            <p:nvPr/>
          </p:nvCxnSpPr>
          <p:spPr>
            <a:xfrm>
              <a:off x="7593548" y="3973127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443019" y="2754329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7476342" y="3105946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stCxn id="41" idx="2"/>
              <a:endCxn id="42" idx="0"/>
            </p:cNvCxnSpPr>
            <p:nvPr/>
          </p:nvCxnSpPr>
          <p:spPr>
            <a:xfrm>
              <a:off x="7593548" y="2903709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2" idx="4"/>
              <a:endCxn id="37" idx="0"/>
            </p:cNvCxnSpPr>
            <p:nvPr/>
          </p:nvCxnSpPr>
          <p:spPr>
            <a:xfrm>
              <a:off x="7593548" y="3276009"/>
              <a:ext cx="0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7476342" y="2381669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5" idx="4"/>
              <a:endCxn id="41" idx="0"/>
            </p:cNvCxnSpPr>
            <p:nvPr/>
          </p:nvCxnSpPr>
          <p:spPr>
            <a:xfrm>
              <a:off x="7593548" y="2551732"/>
              <a:ext cx="0" cy="20259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Left-Right Arrow 48"/>
            <p:cNvSpPr/>
            <p:nvPr/>
          </p:nvSpPr>
          <p:spPr>
            <a:xfrm>
              <a:off x="5704069" y="4517045"/>
              <a:ext cx="147131" cy="85030"/>
            </a:xfrm>
            <a:prstGeom prst="left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Left-Right Arrow 49"/>
            <p:cNvSpPr/>
            <p:nvPr/>
          </p:nvSpPr>
          <p:spPr>
            <a:xfrm>
              <a:off x="7260693" y="4517046"/>
              <a:ext cx="215649" cy="85030"/>
            </a:xfrm>
            <a:prstGeom prst="leftRightArrow">
              <a:avLst/>
            </a:prstGeom>
            <a:solidFill>
              <a:srgbClr val="FFC9C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200400" y="5562600"/>
            <a:ext cx="1039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Source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231067" y="5562600"/>
            <a:ext cx="160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Destination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0" y="5562600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Relay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>
            <a:off x="2666421" y="3490119"/>
            <a:ext cx="4144962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5104821" y="3413125"/>
            <a:ext cx="4144962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1918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Links match tails</a:t>
            </a:r>
          </a:p>
          <a:p>
            <a:pPr lvl="1"/>
            <a:r>
              <a:rPr lang="en-US" dirty="0" smtClean="0"/>
              <a:t>Links must match</a:t>
            </a:r>
          </a:p>
          <a:p>
            <a:pPr lvl="1"/>
            <a:r>
              <a:rPr lang="en-US" dirty="0" smtClean="0"/>
              <a:t>Tails must match</a:t>
            </a:r>
          </a:p>
          <a:p>
            <a:endParaRPr lang="en-US" dirty="0" smtClean="0"/>
          </a:p>
        </p:txBody>
      </p:sp>
      <p:sp>
        <p:nvSpPr>
          <p:cNvPr id="51" name="Content Placeholder 5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4694836" y="1647733"/>
            <a:ext cx="3991964" cy="3769665"/>
            <a:chOff x="5278373" y="2381669"/>
            <a:chExt cx="2579509" cy="2435865"/>
          </a:xfrm>
        </p:grpSpPr>
        <p:sp>
          <p:nvSpPr>
            <p:cNvPr id="4" name="Rectangle 3"/>
            <p:cNvSpPr/>
            <p:nvPr/>
          </p:nvSpPr>
          <p:spPr>
            <a:xfrm>
              <a:off x="5436334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5469657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>
              <a:stCxn id="4" idx="2"/>
              <a:endCxn id="5" idx="0"/>
            </p:cNvCxnSpPr>
            <p:nvPr/>
          </p:nvCxnSpPr>
          <p:spPr>
            <a:xfrm>
              <a:off x="5586863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5436334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69657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5586863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8" idx="4"/>
              <a:endCxn id="4" idx="0"/>
            </p:cNvCxnSpPr>
            <p:nvPr/>
          </p:nvCxnSpPr>
          <p:spPr>
            <a:xfrm>
              <a:off x="5586863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36334" y="2754330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469657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1" idx="2"/>
              <a:endCxn id="12" idx="0"/>
            </p:cNvCxnSpPr>
            <p:nvPr/>
          </p:nvCxnSpPr>
          <p:spPr>
            <a:xfrm>
              <a:off x="5586863" y="2903710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2" idx="4"/>
              <a:endCxn id="7" idx="0"/>
            </p:cNvCxnSpPr>
            <p:nvPr/>
          </p:nvCxnSpPr>
          <p:spPr>
            <a:xfrm>
              <a:off x="5586863" y="3276010"/>
              <a:ext cx="0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69657" y="2381670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>
              <a:stCxn id="15" idx="4"/>
              <a:endCxn id="11" idx="0"/>
            </p:cNvCxnSpPr>
            <p:nvPr/>
          </p:nvCxnSpPr>
          <p:spPr>
            <a:xfrm>
              <a:off x="5586863" y="2551733"/>
              <a:ext cx="0" cy="20259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817877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851200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17" idx="2"/>
              <a:endCxn id="18" idx="0"/>
            </p:cNvCxnSpPr>
            <p:nvPr/>
          </p:nvCxnSpPr>
          <p:spPr>
            <a:xfrm>
              <a:off x="5968406" y="4272293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5817877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851200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20" idx="2"/>
              <a:endCxn id="21" idx="0"/>
            </p:cNvCxnSpPr>
            <p:nvPr/>
          </p:nvCxnSpPr>
          <p:spPr>
            <a:xfrm>
              <a:off x="5968406" y="3600828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1" idx="4"/>
              <a:endCxn id="17" idx="0"/>
            </p:cNvCxnSpPr>
            <p:nvPr/>
          </p:nvCxnSpPr>
          <p:spPr>
            <a:xfrm>
              <a:off x="5968406" y="3973128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6401533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24" idx="4"/>
              <a:endCxn id="20" idx="0"/>
            </p:cNvCxnSpPr>
            <p:nvPr/>
          </p:nvCxnSpPr>
          <p:spPr>
            <a:xfrm flipH="1">
              <a:off x="5968406" y="3276010"/>
              <a:ext cx="550333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6992958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026281" y="4474530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6" idx="2"/>
              <a:endCxn id="27" idx="0"/>
            </p:cNvCxnSpPr>
            <p:nvPr/>
          </p:nvCxnSpPr>
          <p:spPr>
            <a:xfrm>
              <a:off x="7143487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992958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26281" y="3803065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/>
            <p:cNvCxnSpPr>
              <a:stCxn id="29" idx="2"/>
              <a:endCxn id="30" idx="0"/>
            </p:cNvCxnSpPr>
            <p:nvPr/>
          </p:nvCxnSpPr>
          <p:spPr>
            <a:xfrm>
              <a:off x="7143487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0" idx="4"/>
              <a:endCxn id="26" idx="0"/>
            </p:cNvCxnSpPr>
            <p:nvPr/>
          </p:nvCxnSpPr>
          <p:spPr>
            <a:xfrm>
              <a:off x="7143487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4" idx="4"/>
              <a:endCxn id="29" idx="0"/>
            </p:cNvCxnSpPr>
            <p:nvPr/>
          </p:nvCxnSpPr>
          <p:spPr>
            <a:xfrm>
              <a:off x="6518739" y="3276010"/>
              <a:ext cx="624748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7443019" y="4122912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476342" y="4474529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>
              <a:stCxn id="34" idx="2"/>
              <a:endCxn id="35" idx="0"/>
            </p:cNvCxnSpPr>
            <p:nvPr/>
          </p:nvCxnSpPr>
          <p:spPr>
            <a:xfrm>
              <a:off x="7593548" y="4272292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7443019" y="3451447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476342" y="3803064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37" idx="2"/>
              <a:endCxn id="38" idx="0"/>
            </p:cNvCxnSpPr>
            <p:nvPr/>
          </p:nvCxnSpPr>
          <p:spPr>
            <a:xfrm>
              <a:off x="7593548" y="3600827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8" idx="4"/>
              <a:endCxn id="34" idx="0"/>
            </p:cNvCxnSpPr>
            <p:nvPr/>
          </p:nvCxnSpPr>
          <p:spPr>
            <a:xfrm>
              <a:off x="7593548" y="3973127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443019" y="2754329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7476342" y="3105946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stCxn id="41" idx="2"/>
              <a:endCxn id="42" idx="0"/>
            </p:cNvCxnSpPr>
            <p:nvPr/>
          </p:nvCxnSpPr>
          <p:spPr>
            <a:xfrm>
              <a:off x="7593548" y="2903709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2" idx="4"/>
              <a:endCxn id="37" idx="0"/>
            </p:cNvCxnSpPr>
            <p:nvPr/>
          </p:nvCxnSpPr>
          <p:spPr>
            <a:xfrm>
              <a:off x="7593548" y="3276009"/>
              <a:ext cx="0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7476342" y="2381669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5" idx="4"/>
              <a:endCxn id="41" idx="0"/>
            </p:cNvCxnSpPr>
            <p:nvPr/>
          </p:nvCxnSpPr>
          <p:spPr>
            <a:xfrm>
              <a:off x="7593548" y="2551732"/>
              <a:ext cx="0" cy="20259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5278373" y="3307110"/>
              <a:ext cx="965199" cy="1510424"/>
            </a:xfrm>
            <a:prstGeom prst="ellips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892683" y="3276009"/>
              <a:ext cx="965199" cy="1510424"/>
            </a:xfrm>
            <a:prstGeom prst="ellips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Left-Right Arrow 48"/>
            <p:cNvSpPr/>
            <p:nvPr/>
          </p:nvSpPr>
          <p:spPr>
            <a:xfrm>
              <a:off x="5704069" y="4517045"/>
              <a:ext cx="147131" cy="85030"/>
            </a:xfrm>
            <a:prstGeom prst="left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Left-Right Arrow 49"/>
            <p:cNvSpPr/>
            <p:nvPr/>
          </p:nvSpPr>
          <p:spPr>
            <a:xfrm>
              <a:off x="7260693" y="4517046"/>
              <a:ext cx="215649" cy="85030"/>
            </a:xfrm>
            <a:prstGeom prst="leftRightArrow">
              <a:avLst/>
            </a:prstGeom>
            <a:solidFill>
              <a:srgbClr val="FFC9C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4724400" y="5562600"/>
            <a:ext cx="1039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Source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69826" y="5562600"/>
            <a:ext cx="160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Destination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134759" y="5562600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Relay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6068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Links match tails</a:t>
            </a:r>
          </a:p>
          <a:p>
            <a:pPr lvl="1"/>
            <a:r>
              <a:rPr lang="en-US" dirty="0" smtClean="0"/>
              <a:t>Links must match</a:t>
            </a:r>
          </a:p>
          <a:p>
            <a:pPr lvl="1"/>
            <a:r>
              <a:rPr lang="en-US" dirty="0" smtClean="0"/>
              <a:t>Tails must match</a:t>
            </a:r>
          </a:p>
          <a:p>
            <a:endParaRPr lang="en-US" dirty="0" smtClean="0"/>
          </a:p>
          <a:p>
            <a:r>
              <a:rPr lang="en-US" dirty="0" smtClean="0"/>
              <a:t>Ends *and* hops match heads</a:t>
            </a:r>
          </a:p>
        </p:txBody>
      </p:sp>
      <p:sp>
        <p:nvSpPr>
          <p:cNvPr id="51" name="Content Placeholder 5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47" name="Group 51"/>
          <p:cNvGrpSpPr/>
          <p:nvPr/>
        </p:nvGrpSpPr>
        <p:grpSpPr>
          <a:xfrm>
            <a:off x="4939292" y="1647733"/>
            <a:ext cx="3571388" cy="3502027"/>
            <a:chOff x="5436334" y="2381669"/>
            <a:chExt cx="2307743" cy="2262924"/>
          </a:xfrm>
        </p:grpSpPr>
        <p:sp>
          <p:nvSpPr>
            <p:cNvPr id="4" name="Rectangle 3"/>
            <p:cNvSpPr/>
            <p:nvPr/>
          </p:nvSpPr>
          <p:spPr>
            <a:xfrm>
              <a:off x="5436334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5469657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>
              <a:stCxn id="4" idx="2"/>
              <a:endCxn id="5" idx="0"/>
            </p:cNvCxnSpPr>
            <p:nvPr/>
          </p:nvCxnSpPr>
          <p:spPr>
            <a:xfrm>
              <a:off x="5586863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5436334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69657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5586863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8" idx="4"/>
              <a:endCxn id="4" idx="0"/>
            </p:cNvCxnSpPr>
            <p:nvPr/>
          </p:nvCxnSpPr>
          <p:spPr>
            <a:xfrm>
              <a:off x="5586863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36334" y="2754330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469657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1" idx="2"/>
              <a:endCxn id="12" idx="0"/>
            </p:cNvCxnSpPr>
            <p:nvPr/>
          </p:nvCxnSpPr>
          <p:spPr>
            <a:xfrm>
              <a:off x="5586863" y="2903710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2" idx="4"/>
              <a:endCxn id="7" idx="0"/>
            </p:cNvCxnSpPr>
            <p:nvPr/>
          </p:nvCxnSpPr>
          <p:spPr>
            <a:xfrm>
              <a:off x="5586863" y="3276010"/>
              <a:ext cx="0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69657" y="2381670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>
              <a:stCxn id="15" idx="4"/>
              <a:endCxn id="11" idx="0"/>
            </p:cNvCxnSpPr>
            <p:nvPr/>
          </p:nvCxnSpPr>
          <p:spPr>
            <a:xfrm>
              <a:off x="5586863" y="2551733"/>
              <a:ext cx="0" cy="20259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817877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851200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17" idx="2"/>
              <a:endCxn id="18" idx="0"/>
            </p:cNvCxnSpPr>
            <p:nvPr/>
          </p:nvCxnSpPr>
          <p:spPr>
            <a:xfrm>
              <a:off x="5968406" y="4272293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5817877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851200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20" idx="2"/>
              <a:endCxn id="21" idx="0"/>
            </p:cNvCxnSpPr>
            <p:nvPr/>
          </p:nvCxnSpPr>
          <p:spPr>
            <a:xfrm>
              <a:off x="5968406" y="3600828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1" idx="4"/>
              <a:endCxn id="17" idx="0"/>
            </p:cNvCxnSpPr>
            <p:nvPr/>
          </p:nvCxnSpPr>
          <p:spPr>
            <a:xfrm>
              <a:off x="5968406" y="3973128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6401533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24" idx="4"/>
              <a:endCxn id="20" idx="0"/>
            </p:cNvCxnSpPr>
            <p:nvPr/>
          </p:nvCxnSpPr>
          <p:spPr>
            <a:xfrm flipH="1">
              <a:off x="5968406" y="3276010"/>
              <a:ext cx="550333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6992958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026281" y="4474530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6" idx="2"/>
              <a:endCxn id="27" idx="0"/>
            </p:cNvCxnSpPr>
            <p:nvPr/>
          </p:nvCxnSpPr>
          <p:spPr>
            <a:xfrm>
              <a:off x="7143487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992958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26281" y="3803065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/>
            <p:cNvCxnSpPr>
              <a:stCxn id="29" idx="2"/>
              <a:endCxn id="30" idx="0"/>
            </p:cNvCxnSpPr>
            <p:nvPr/>
          </p:nvCxnSpPr>
          <p:spPr>
            <a:xfrm>
              <a:off x="7143487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0" idx="4"/>
              <a:endCxn id="26" idx="0"/>
            </p:cNvCxnSpPr>
            <p:nvPr/>
          </p:nvCxnSpPr>
          <p:spPr>
            <a:xfrm>
              <a:off x="7143487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4" idx="4"/>
              <a:endCxn id="29" idx="0"/>
            </p:cNvCxnSpPr>
            <p:nvPr/>
          </p:nvCxnSpPr>
          <p:spPr>
            <a:xfrm>
              <a:off x="6518739" y="3276010"/>
              <a:ext cx="624748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7443019" y="4122912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476342" y="4474529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>
              <a:stCxn id="34" idx="2"/>
              <a:endCxn id="35" idx="0"/>
            </p:cNvCxnSpPr>
            <p:nvPr/>
          </p:nvCxnSpPr>
          <p:spPr>
            <a:xfrm>
              <a:off x="7593548" y="4272292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7443019" y="3451447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476342" y="3803064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37" idx="2"/>
              <a:endCxn id="38" idx="0"/>
            </p:cNvCxnSpPr>
            <p:nvPr/>
          </p:nvCxnSpPr>
          <p:spPr>
            <a:xfrm>
              <a:off x="7593548" y="3600827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8" idx="4"/>
              <a:endCxn id="34" idx="0"/>
            </p:cNvCxnSpPr>
            <p:nvPr/>
          </p:nvCxnSpPr>
          <p:spPr>
            <a:xfrm>
              <a:off x="7593548" y="3973127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443019" y="2754329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7476342" y="3105946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stCxn id="41" idx="2"/>
              <a:endCxn id="42" idx="0"/>
            </p:cNvCxnSpPr>
            <p:nvPr/>
          </p:nvCxnSpPr>
          <p:spPr>
            <a:xfrm>
              <a:off x="7593548" y="2903709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2" idx="4"/>
              <a:endCxn id="37" idx="0"/>
            </p:cNvCxnSpPr>
            <p:nvPr/>
          </p:nvCxnSpPr>
          <p:spPr>
            <a:xfrm>
              <a:off x="7593548" y="3276009"/>
              <a:ext cx="0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7476342" y="2381669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5" idx="4"/>
              <a:endCxn id="41" idx="0"/>
            </p:cNvCxnSpPr>
            <p:nvPr/>
          </p:nvCxnSpPr>
          <p:spPr>
            <a:xfrm>
              <a:off x="7593548" y="2551732"/>
              <a:ext cx="0" cy="20259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Left-Right Arrow 48"/>
            <p:cNvSpPr/>
            <p:nvPr/>
          </p:nvSpPr>
          <p:spPr>
            <a:xfrm>
              <a:off x="5704069" y="4517045"/>
              <a:ext cx="147131" cy="85030"/>
            </a:xfrm>
            <a:prstGeom prst="left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Left-Right Arrow 49"/>
            <p:cNvSpPr/>
            <p:nvPr/>
          </p:nvSpPr>
          <p:spPr>
            <a:xfrm>
              <a:off x="7260693" y="4517046"/>
              <a:ext cx="215649" cy="85030"/>
            </a:xfrm>
            <a:prstGeom prst="leftRightArrow">
              <a:avLst/>
            </a:prstGeom>
            <a:solidFill>
              <a:srgbClr val="FFC9C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685641" y="5562600"/>
            <a:ext cx="1039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Source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231067" y="5562600"/>
            <a:ext cx="160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Destination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096000" y="5562600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Relay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6068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Links match tails</a:t>
            </a:r>
          </a:p>
          <a:p>
            <a:pPr lvl="1"/>
            <a:r>
              <a:rPr lang="en-US" dirty="0" smtClean="0"/>
              <a:t>Links must match</a:t>
            </a:r>
          </a:p>
          <a:p>
            <a:pPr lvl="1"/>
            <a:r>
              <a:rPr lang="en-US" dirty="0" smtClean="0"/>
              <a:t>Tails must match</a:t>
            </a:r>
          </a:p>
          <a:p>
            <a:endParaRPr lang="en-US" dirty="0" smtClean="0"/>
          </a:p>
          <a:p>
            <a:r>
              <a:rPr lang="en-US" dirty="0" smtClean="0"/>
              <a:t>Ends *and* hops match heads</a:t>
            </a:r>
          </a:p>
          <a:p>
            <a:pPr lvl="1"/>
            <a:r>
              <a:rPr lang="en-US" dirty="0" smtClean="0"/>
              <a:t>Emulate end-to-end</a:t>
            </a:r>
          </a:p>
          <a:p>
            <a:pPr lvl="1"/>
            <a:r>
              <a:rPr lang="en-US" dirty="0" smtClean="0"/>
              <a:t>By relaying through shared node</a:t>
            </a:r>
          </a:p>
        </p:txBody>
      </p:sp>
      <p:sp>
        <p:nvSpPr>
          <p:cNvPr id="51" name="Content Placeholder 5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47" name="Group 51"/>
          <p:cNvGrpSpPr/>
          <p:nvPr/>
        </p:nvGrpSpPr>
        <p:grpSpPr>
          <a:xfrm>
            <a:off x="4939292" y="1647733"/>
            <a:ext cx="3571388" cy="3502027"/>
            <a:chOff x="5436334" y="2381669"/>
            <a:chExt cx="2307743" cy="2262924"/>
          </a:xfrm>
        </p:grpSpPr>
        <p:sp>
          <p:nvSpPr>
            <p:cNvPr id="4" name="Rectangle 3"/>
            <p:cNvSpPr/>
            <p:nvPr/>
          </p:nvSpPr>
          <p:spPr>
            <a:xfrm>
              <a:off x="5436334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5469657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>
              <a:stCxn id="4" idx="2"/>
              <a:endCxn id="5" idx="0"/>
            </p:cNvCxnSpPr>
            <p:nvPr/>
          </p:nvCxnSpPr>
          <p:spPr>
            <a:xfrm>
              <a:off x="5586863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5436334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69657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5586863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8" idx="4"/>
              <a:endCxn id="4" idx="0"/>
            </p:cNvCxnSpPr>
            <p:nvPr/>
          </p:nvCxnSpPr>
          <p:spPr>
            <a:xfrm>
              <a:off x="5586863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36334" y="2754330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469657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1" idx="2"/>
              <a:endCxn id="12" idx="0"/>
            </p:cNvCxnSpPr>
            <p:nvPr/>
          </p:nvCxnSpPr>
          <p:spPr>
            <a:xfrm>
              <a:off x="5586863" y="2903710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2" idx="4"/>
              <a:endCxn id="7" idx="0"/>
            </p:cNvCxnSpPr>
            <p:nvPr/>
          </p:nvCxnSpPr>
          <p:spPr>
            <a:xfrm>
              <a:off x="5586863" y="3276010"/>
              <a:ext cx="0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69657" y="2381670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>
              <a:stCxn id="15" idx="4"/>
              <a:endCxn id="11" idx="0"/>
            </p:cNvCxnSpPr>
            <p:nvPr/>
          </p:nvCxnSpPr>
          <p:spPr>
            <a:xfrm>
              <a:off x="5586863" y="2551733"/>
              <a:ext cx="0" cy="20259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817877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851200" y="4474530"/>
              <a:ext cx="234412" cy="17006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17" idx="2"/>
              <a:endCxn id="18" idx="0"/>
            </p:cNvCxnSpPr>
            <p:nvPr/>
          </p:nvCxnSpPr>
          <p:spPr>
            <a:xfrm>
              <a:off x="5968406" y="4272293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5817877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54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851200" y="3803065"/>
              <a:ext cx="234412" cy="1700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20" idx="2"/>
              <a:endCxn id="21" idx="0"/>
            </p:cNvCxnSpPr>
            <p:nvPr/>
          </p:nvCxnSpPr>
          <p:spPr>
            <a:xfrm>
              <a:off x="5968406" y="3600828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1" idx="4"/>
              <a:endCxn id="17" idx="0"/>
            </p:cNvCxnSpPr>
            <p:nvPr/>
          </p:nvCxnSpPr>
          <p:spPr>
            <a:xfrm>
              <a:off x="5968406" y="3973128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6401533" y="3105947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24" idx="4"/>
              <a:endCxn id="20" idx="0"/>
            </p:cNvCxnSpPr>
            <p:nvPr/>
          </p:nvCxnSpPr>
          <p:spPr>
            <a:xfrm flipH="1">
              <a:off x="5968406" y="3276010"/>
              <a:ext cx="550333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6992958" y="4122913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026281" y="4474530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6" idx="2"/>
              <a:endCxn id="27" idx="0"/>
            </p:cNvCxnSpPr>
            <p:nvPr/>
          </p:nvCxnSpPr>
          <p:spPr>
            <a:xfrm>
              <a:off x="7143487" y="4272293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992958" y="3451448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26281" y="3803065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/>
            <p:cNvCxnSpPr>
              <a:stCxn id="29" idx="2"/>
              <a:endCxn id="30" idx="0"/>
            </p:cNvCxnSpPr>
            <p:nvPr/>
          </p:nvCxnSpPr>
          <p:spPr>
            <a:xfrm>
              <a:off x="7143487" y="3600828"/>
              <a:ext cx="0" cy="20223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0" idx="4"/>
              <a:endCxn id="26" idx="0"/>
            </p:cNvCxnSpPr>
            <p:nvPr/>
          </p:nvCxnSpPr>
          <p:spPr>
            <a:xfrm>
              <a:off x="7143487" y="3973128"/>
              <a:ext cx="0" cy="149785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4" idx="4"/>
              <a:endCxn id="29" idx="0"/>
            </p:cNvCxnSpPr>
            <p:nvPr/>
          </p:nvCxnSpPr>
          <p:spPr>
            <a:xfrm>
              <a:off x="6518739" y="3276010"/>
              <a:ext cx="624748" cy="17543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7443019" y="4122912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00B0F0"/>
                </a:gs>
                <a:gs pos="100000">
                  <a:srgbClr val="FFC9C9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476342" y="4474529"/>
              <a:ext cx="234412" cy="170063"/>
            </a:xfrm>
            <a:prstGeom prst="ellipse">
              <a:avLst/>
            </a:prstGeom>
            <a:solidFill>
              <a:srgbClr val="FFC9C9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>
              <a:stCxn id="34" idx="2"/>
              <a:endCxn id="35" idx="0"/>
            </p:cNvCxnSpPr>
            <p:nvPr/>
          </p:nvCxnSpPr>
          <p:spPr>
            <a:xfrm>
              <a:off x="7593548" y="4272292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7443019" y="3451447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rgbClr val="00B0F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476342" y="3803064"/>
              <a:ext cx="234412" cy="1700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37" idx="2"/>
              <a:endCxn id="38" idx="0"/>
            </p:cNvCxnSpPr>
            <p:nvPr/>
          </p:nvCxnSpPr>
          <p:spPr>
            <a:xfrm>
              <a:off x="7593548" y="3600827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8" idx="4"/>
              <a:endCxn id="34" idx="0"/>
            </p:cNvCxnSpPr>
            <p:nvPr/>
          </p:nvCxnSpPr>
          <p:spPr>
            <a:xfrm>
              <a:off x="7593548" y="3973127"/>
              <a:ext cx="0" cy="149785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443019" y="2754329"/>
              <a:ext cx="301058" cy="149380"/>
            </a:xfrm>
            <a:prstGeom prst="rect">
              <a:avLst/>
            </a:prstGeom>
            <a:gradFill flip="none" rotWithShape="1">
              <a:gsLst>
                <a:gs pos="0">
                  <a:srgbClr val="7030A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headEnd type="triangl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7476342" y="3105946"/>
              <a:ext cx="234412" cy="17006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stCxn id="41" idx="2"/>
              <a:endCxn id="42" idx="0"/>
            </p:cNvCxnSpPr>
            <p:nvPr/>
          </p:nvCxnSpPr>
          <p:spPr>
            <a:xfrm>
              <a:off x="7593548" y="2903709"/>
              <a:ext cx="0" cy="20223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2" idx="4"/>
              <a:endCxn id="37" idx="0"/>
            </p:cNvCxnSpPr>
            <p:nvPr/>
          </p:nvCxnSpPr>
          <p:spPr>
            <a:xfrm>
              <a:off x="7593548" y="3276009"/>
              <a:ext cx="0" cy="175438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7476342" y="2381669"/>
              <a:ext cx="234412" cy="170063"/>
            </a:xfrm>
            <a:prstGeom prst="ellipse">
              <a:avLst/>
            </a:prstGeom>
            <a:solidFill>
              <a:srgbClr val="7030A0"/>
            </a:solidFill>
            <a:ln>
              <a:noFill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5" idx="4"/>
              <a:endCxn id="41" idx="0"/>
            </p:cNvCxnSpPr>
            <p:nvPr/>
          </p:nvCxnSpPr>
          <p:spPr>
            <a:xfrm>
              <a:off x="7593548" y="2551732"/>
              <a:ext cx="0" cy="202597"/>
            </a:xfrm>
            <a:prstGeom prst="straightConnector1">
              <a:avLst/>
            </a:prstGeom>
            <a:ln w="38100"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Left-Right Arrow 48"/>
            <p:cNvSpPr/>
            <p:nvPr/>
          </p:nvSpPr>
          <p:spPr>
            <a:xfrm>
              <a:off x="5704069" y="4517045"/>
              <a:ext cx="147131" cy="85030"/>
            </a:xfrm>
            <a:prstGeom prst="left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Left-Right Arrow 49"/>
            <p:cNvSpPr/>
            <p:nvPr/>
          </p:nvSpPr>
          <p:spPr>
            <a:xfrm>
              <a:off x="7260693" y="4517046"/>
              <a:ext cx="215649" cy="85030"/>
            </a:xfrm>
            <a:prstGeom prst="leftRightArrow">
              <a:avLst/>
            </a:prstGeom>
            <a:solidFill>
              <a:srgbClr val="FFC9C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Oval 52"/>
          <p:cNvSpPr/>
          <p:nvPr/>
        </p:nvSpPr>
        <p:spPr>
          <a:xfrm>
            <a:off x="4283243" y="1417638"/>
            <a:ext cx="4754880" cy="188564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Left-Right Arrow 53"/>
          <p:cNvSpPr/>
          <p:nvPr/>
        </p:nvSpPr>
        <p:spPr>
          <a:xfrm>
            <a:off x="5353630" y="1683617"/>
            <a:ext cx="2742712" cy="191415"/>
          </a:xfrm>
          <a:prstGeom prst="leftRightArrow">
            <a:avLst/>
          </a:prstGeom>
          <a:pattFill prst="wdUpDiag">
            <a:fgClr>
              <a:srgbClr val="7030A0"/>
            </a:fgClr>
            <a:bgClr>
              <a:schemeClr val="bg1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85641" y="5562600"/>
            <a:ext cx="1039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Source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31067" y="5562600"/>
            <a:ext cx="160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Destination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096000" y="5562600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Relay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7379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Pushing and popping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Each FSM </a:t>
            </a:r>
          </a:p>
          <a:p>
            <a:pPr lvl="1"/>
            <a:r>
              <a:rPr lang="en-US" dirty="0" smtClean="0"/>
              <a:t>On</a:t>
            </a:r>
            <a:r>
              <a:rPr lang="en-US" baseline="0" dirty="0" smtClean="0"/>
              <a:t> the way down, adds info needed …</a:t>
            </a:r>
          </a:p>
          <a:p>
            <a:pPr lvl="1"/>
            <a:r>
              <a:rPr lang="en-US" baseline="0" dirty="0" smtClean="0"/>
              <a:t>For matching FSM on the way up</a:t>
            </a:r>
          </a:p>
          <a:p>
            <a:pPr lvl="1"/>
            <a:endParaRPr lang="en-US" baseline="0" dirty="0" smtClean="0"/>
          </a:p>
          <a:p>
            <a:pPr lvl="0"/>
            <a:r>
              <a:rPr lang="en-US" dirty="0" smtClean="0"/>
              <a:t>Push/pop</a:t>
            </a:r>
          </a:p>
          <a:p>
            <a:pPr lvl="1"/>
            <a:r>
              <a:rPr lang="en-US" dirty="0" smtClean="0"/>
              <a:t>Stacked layers make</a:t>
            </a:r>
            <a:r>
              <a:rPr lang="en-US" baseline="0" dirty="0" smtClean="0"/>
              <a:t> messages and FSMs work like one large, distributed FSM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565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deeper look…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Tables</a:t>
            </a:r>
          </a:p>
          <a:p>
            <a:endParaRPr lang="en-US" dirty="0" smtClean="0"/>
          </a:p>
          <a:p>
            <a:r>
              <a:rPr lang="en-US" dirty="0" smtClean="0"/>
              <a:t>FSM + state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813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DAG describes motion through network layers</a:t>
            </a:r>
          </a:p>
          <a:p>
            <a:r>
              <a:rPr lang="en-US" dirty="0" smtClean="0"/>
              <a:t>Not motion between network nodes</a:t>
            </a:r>
          </a:p>
          <a:p>
            <a:r>
              <a:rPr lang="en-US" dirty="0" smtClean="0"/>
              <a:t>Each node on a path has its own DAG of this type</a:t>
            </a:r>
          </a:p>
          <a:p>
            <a:pPr lvl="1"/>
            <a:r>
              <a:rPr lang="en-US" dirty="0" smtClean="0"/>
              <a:t>Simple or complex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Name translation</a:t>
            </a:r>
          </a:p>
          <a:p>
            <a:endParaRPr lang="en-US" dirty="0" smtClean="0"/>
          </a:p>
          <a:p>
            <a:r>
              <a:rPr lang="en-US" dirty="0" smtClean="0"/>
              <a:t>Relay support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7907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 FROM domain</a:t>
            </a:r>
            <a:br>
              <a:rPr lang="en-US" dirty="0" smtClean="0"/>
            </a:br>
            <a:r>
              <a:rPr lang="en-US" dirty="0" smtClean="0"/>
              <a:t>into TO domain</a:t>
            </a:r>
          </a:p>
          <a:p>
            <a:pPr lvl="1"/>
            <a:r>
              <a:rPr lang="en-US" dirty="0" smtClean="0"/>
              <a:t>“Domain” is another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term for “namespace”</a:t>
            </a:r>
          </a:p>
          <a:p>
            <a:pPr lvl="1"/>
            <a:r>
              <a:rPr lang="en-US" dirty="0" smtClean="0"/>
              <a:t>Map can have:</a:t>
            </a:r>
          </a:p>
          <a:p>
            <a:pPr lvl="2"/>
            <a:r>
              <a:rPr lang="en-US" dirty="0" smtClean="0"/>
              <a:t>Aliases (N:1)</a:t>
            </a:r>
          </a:p>
          <a:p>
            <a:pPr lvl="2"/>
            <a:r>
              <a:rPr lang="en-US" dirty="0" smtClean="0"/>
              <a:t>Proxies (1:N)</a:t>
            </a:r>
          </a:p>
          <a:p>
            <a:pPr lvl="2"/>
            <a:r>
              <a:rPr lang="en-US" dirty="0" smtClean="0"/>
              <a:t>Additional information</a:t>
            </a:r>
          </a:p>
        </p:txBody>
      </p:sp>
      <p:grpSp>
        <p:nvGrpSpPr>
          <p:cNvPr id="4" name="Group 15"/>
          <p:cNvGrpSpPr/>
          <p:nvPr/>
        </p:nvGrpSpPr>
        <p:grpSpPr>
          <a:xfrm>
            <a:off x="5137845" y="2111468"/>
            <a:ext cx="3250012" cy="2622096"/>
            <a:chOff x="3965575" y="5395913"/>
            <a:chExt cx="1635125" cy="1319212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3965575" y="5718175"/>
              <a:ext cx="1225550" cy="735013"/>
            </a:xfrm>
            <a:prstGeom prst="rect">
              <a:avLst/>
            </a:prstGeom>
            <a:solidFill>
              <a:srgbClr val="B8E7FF"/>
            </a:solidFill>
            <a:ln w="38100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Calibri" pitchFamily="34" charset="0"/>
                  <a:cs typeface="Arial" pitchFamily="34" charset="0"/>
                </a:rPr>
                <a:t>        Translation Table</a:t>
              </a:r>
              <a:endParaRPr kumimoji="0" lang="en-US" alt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4043363" y="5913438"/>
              <a:ext cx="1074737" cy="4841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From:	To: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IP-1	Eth-22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IP-5	Eth-85</a:t>
              </a:r>
              <a:endParaRPr kumimoji="0" lang="en-US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Down Arrow 19"/>
            <p:cNvSpPr>
              <a:spLocks noChangeArrowheads="1"/>
            </p:cNvSpPr>
            <p:nvPr/>
          </p:nvSpPr>
          <p:spPr bwMode="auto">
            <a:xfrm>
              <a:off x="4405313" y="5430838"/>
              <a:ext cx="358775" cy="255587"/>
            </a:xfrm>
            <a:prstGeom prst="downArrow">
              <a:avLst>
                <a:gd name="adj1" fmla="val 45759"/>
                <a:gd name="adj2" fmla="val 36648"/>
              </a:avLst>
            </a:prstGeom>
            <a:solidFill>
              <a:srgbClr val="4F81BD"/>
            </a:solidFill>
            <a:ln w="38100" algn="ctr">
              <a:solidFill>
                <a:srgbClr val="1F497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>
              <a:off x="4397375" y="6459538"/>
              <a:ext cx="358775" cy="255587"/>
            </a:xfrm>
            <a:prstGeom prst="downArrow">
              <a:avLst>
                <a:gd name="adj1" fmla="val 45759"/>
                <a:gd name="adj2" fmla="val 36648"/>
              </a:avLst>
            </a:prstGeom>
            <a:solidFill>
              <a:srgbClr val="4F81BD"/>
            </a:solidFill>
            <a:ln w="38100" algn="ctr">
              <a:solidFill>
                <a:srgbClr val="1F497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1"/>
            <p:cNvSpPr txBox="1">
              <a:spLocks noChangeArrowheads="1"/>
            </p:cNvSpPr>
            <p:nvPr/>
          </p:nvSpPr>
          <p:spPr bwMode="auto">
            <a:xfrm>
              <a:off x="4679950" y="5395913"/>
              <a:ext cx="9207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4008" tIns="32004" rIns="64008" bIns="32004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Calibri" pitchFamily="34" charset="0"/>
                  <a:cs typeface="Arial" pitchFamily="34" charset="0"/>
                </a:rPr>
                <a:t>“From” domain</a:t>
              </a:r>
              <a:endParaRPr kumimoji="0" lang="en-US" alt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4719638" y="6491288"/>
              <a:ext cx="7747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4008" tIns="32004" rIns="64008" bIns="32004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Calibri" pitchFamily="34" charset="0"/>
                  <a:cs typeface="Arial" pitchFamily="34" charset="0"/>
                </a:rPr>
                <a:t>“To” domain</a:t>
              </a:r>
              <a:endParaRPr kumimoji="0" lang="en-US" alt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132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Relaying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Governs when can you relay</a:t>
            </a:r>
          </a:p>
          <a:p>
            <a:pPr lvl="1"/>
            <a:endParaRPr lang="en-US" dirty="0"/>
          </a:p>
          <a:p>
            <a:r>
              <a:rPr lang="en-US" dirty="0" smtClean="0"/>
              <a:t>Provides additional</a:t>
            </a:r>
            <a:r>
              <a:rPr lang="en-US" baseline="0" dirty="0" smtClean="0"/>
              <a:t> information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Table origins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722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you relay?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When a table entry exists</a:t>
            </a:r>
          </a:p>
          <a:p>
            <a:pPr lvl="1"/>
            <a:r>
              <a:rPr lang="en-US" dirty="0" smtClean="0"/>
              <a:t>When it’s already there (cached, “push”)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When you can fill it in (i.e., “pull”)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268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an</a:t>
            </a:r>
            <a:r>
              <a:rPr lang="en-US" baseline="0" dirty="0" smtClean="0"/>
              <a:t> entry ensure connectivity?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Nope!</a:t>
            </a:r>
          </a:p>
          <a:p>
            <a:endParaRPr lang="en-US" dirty="0" smtClean="0"/>
          </a:p>
          <a:p>
            <a:r>
              <a:rPr lang="en-US" dirty="0" smtClean="0"/>
              <a:t>DAG inside one host </a:t>
            </a:r>
            <a:r>
              <a:rPr lang="en-US" i="1" u="sng" dirty="0" smtClean="0"/>
              <a:t>should </a:t>
            </a:r>
            <a:r>
              <a:rPr lang="en-US" dirty="0" smtClean="0"/>
              <a:t>match, though</a:t>
            </a:r>
            <a:endParaRPr lang="en-US" i="1" u="sng" dirty="0" smtClean="0"/>
          </a:p>
          <a:p>
            <a:pPr lvl="1"/>
            <a:r>
              <a:rPr lang="en-US" dirty="0" smtClean="0"/>
              <a:t>E.g., remove “thread” of entries “above” when the “bottom” has no entry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9596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table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Resolution context</a:t>
            </a:r>
          </a:p>
          <a:p>
            <a:pPr lvl="1"/>
            <a:r>
              <a:rPr lang="en-US" dirty="0" smtClean="0"/>
              <a:t>Cost, weight, etc. to differentiate proxies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Table maintenance</a:t>
            </a:r>
          </a:p>
          <a:p>
            <a:pPr lvl="1"/>
            <a:r>
              <a:rPr lang="en-US" dirty="0" smtClean="0"/>
              <a:t>Expiration time</a:t>
            </a:r>
          </a:p>
          <a:p>
            <a:pPr lvl="1"/>
            <a:r>
              <a:rPr lang="en-US" dirty="0" smtClean="0"/>
              <a:t>Origin (for refresh, duplicate detection, etc.)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81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</a:t>
            </a:r>
            <a:r>
              <a:rPr lang="en-US" baseline="0" dirty="0" smtClean="0"/>
              <a:t>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Manual</a:t>
            </a:r>
          </a:p>
          <a:p>
            <a:endParaRPr lang="en-US" dirty="0" smtClean="0"/>
          </a:p>
          <a:p>
            <a:r>
              <a:rPr lang="en-US" dirty="0" smtClean="0"/>
              <a:t>External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937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table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Preconfigured</a:t>
            </a:r>
          </a:p>
          <a:p>
            <a:pPr lvl="1"/>
            <a:r>
              <a:rPr lang="en-US" dirty="0" err="1" smtClean="0"/>
              <a:t>Config</a:t>
            </a:r>
            <a:r>
              <a:rPr lang="en-US" dirty="0" smtClean="0"/>
              <a:t> files, boot files, etc.</a:t>
            </a:r>
          </a:p>
          <a:p>
            <a:endParaRPr lang="en-US" dirty="0" smtClean="0"/>
          </a:p>
          <a:p>
            <a:r>
              <a:rPr lang="en-US" dirty="0" smtClean="0"/>
              <a:t>Manual manipulation</a:t>
            </a:r>
          </a:p>
          <a:p>
            <a:pPr lvl="1"/>
            <a:r>
              <a:rPr lang="en-US" dirty="0" smtClean="0"/>
              <a:t>User commands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49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table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Host configuration</a:t>
            </a:r>
          </a:p>
          <a:p>
            <a:pPr lvl="1"/>
            <a:r>
              <a:rPr lang="en-US" dirty="0" smtClean="0"/>
              <a:t>DHCP</a:t>
            </a:r>
          </a:p>
          <a:p>
            <a:pPr lvl="1"/>
            <a:endParaRPr lang="en-US" dirty="0"/>
          </a:p>
          <a:p>
            <a:r>
              <a:rPr lang="en-US" dirty="0" smtClean="0"/>
              <a:t>Dynamic update</a:t>
            </a:r>
          </a:p>
          <a:p>
            <a:pPr lvl="1"/>
            <a:r>
              <a:rPr lang="en-US" dirty="0" smtClean="0"/>
              <a:t>Routing protocols (covered next week)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2981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As part of the table</a:t>
            </a:r>
          </a:p>
          <a:p>
            <a:endParaRPr lang="en-US" dirty="0" smtClean="0"/>
          </a:p>
          <a:p>
            <a:r>
              <a:rPr lang="en-US" dirty="0" smtClean="0"/>
              <a:t>Defining</a:t>
            </a:r>
            <a:r>
              <a:rPr lang="en-US" baseline="0" dirty="0" smtClean="0"/>
              <a:t> alternates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Defining protocol reuse and sharing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712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Nodes</a:t>
            </a:r>
          </a:p>
          <a:p>
            <a:pPr lvl="1"/>
            <a:r>
              <a:rPr lang="en-US" dirty="0" smtClean="0"/>
              <a:t>Arcs</a:t>
            </a:r>
          </a:p>
          <a:p>
            <a:endParaRPr lang="en-US" dirty="0" smtClean="0"/>
          </a:p>
          <a:p>
            <a:r>
              <a:rPr lang="en-US" dirty="0" smtClean="0"/>
              <a:t>Rules (constraints)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165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r>
              <a:rPr lang="en-US" baseline="0" dirty="0" smtClean="0"/>
              <a:t> in the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needs to be there?</a:t>
            </a:r>
          </a:p>
          <a:p>
            <a:pPr lvl="1"/>
            <a:r>
              <a:rPr lang="en-US" dirty="0" smtClean="0"/>
              <a:t>Name you have</a:t>
            </a:r>
          </a:p>
          <a:p>
            <a:pPr lvl="1"/>
            <a:r>
              <a:rPr lang="en-US" dirty="0" smtClean="0"/>
              <a:t>Name you want</a:t>
            </a:r>
          </a:p>
          <a:p>
            <a:pPr lvl="1"/>
            <a:r>
              <a:rPr lang="en-US" dirty="0" smtClean="0"/>
              <a:t>A way to get to the next FSM</a:t>
            </a:r>
          </a:p>
          <a:p>
            <a:pPr lvl="2"/>
            <a:r>
              <a:rPr lang="en-US" dirty="0" smtClean="0"/>
              <a:t>Via identifier</a:t>
            </a:r>
            <a:r>
              <a:rPr lang="en-US" baseline="0" dirty="0" smtClean="0"/>
              <a:t> of the namespaces </a:t>
            </a:r>
          </a:p>
          <a:p>
            <a:pPr lvl="2"/>
            <a:r>
              <a:rPr lang="en-US" dirty="0" smtClean="0"/>
              <a:t>Via separate identifier (OS pointer, e.g.)</a:t>
            </a:r>
          </a:p>
          <a:p>
            <a:pPr lvl="2"/>
            <a:r>
              <a:rPr lang="en-US" dirty="0" smtClean="0"/>
              <a:t>Or implied</a:t>
            </a:r>
          </a:p>
          <a:p>
            <a:pPr lvl="3"/>
            <a:r>
              <a:rPr lang="en-US" dirty="0" smtClean="0"/>
              <a:t>In the picture so far, a table is defined as having one TO namespace, so the “next FSM” is implied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8547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Multiple entries for a name to resolve</a:t>
            </a:r>
          </a:p>
          <a:p>
            <a:pPr lvl="1"/>
            <a:r>
              <a:rPr lang="en-US" dirty="0" smtClean="0"/>
              <a:t>I.e., proxy</a:t>
            </a:r>
          </a:p>
          <a:p>
            <a:pPr lvl="1"/>
            <a:r>
              <a:rPr lang="en-US" dirty="0" smtClean="0"/>
              <a:t>Weights or costs</a:t>
            </a:r>
          </a:p>
          <a:p>
            <a:pPr lvl="2"/>
            <a:r>
              <a:rPr lang="en-US" dirty="0" smtClean="0"/>
              <a:t>Allows us to prioritize selection</a:t>
            </a:r>
          </a:p>
          <a:p>
            <a:pPr lvl="1"/>
            <a:r>
              <a:rPr lang="en-US" dirty="0" smtClean="0"/>
              <a:t>Indicators of usage</a:t>
            </a:r>
          </a:p>
          <a:p>
            <a:pPr lvl="2"/>
            <a:r>
              <a:rPr lang="en-US" dirty="0" smtClean="0"/>
              <a:t>Use only one</a:t>
            </a:r>
          </a:p>
          <a:p>
            <a:pPr lvl="2"/>
            <a:r>
              <a:rPr lang="en-US" dirty="0" smtClean="0"/>
              <a:t>Use one until one works</a:t>
            </a:r>
          </a:p>
          <a:p>
            <a:pPr lvl="2"/>
            <a:r>
              <a:rPr lang="en-US" dirty="0" smtClean="0"/>
              <a:t>Use multiple at the same time</a:t>
            </a:r>
          </a:p>
          <a:p>
            <a:pPr lvl="3"/>
            <a:r>
              <a:rPr lang="en-US" dirty="0" smtClean="0"/>
              <a:t>Forces “parallelism” for fault tolerance, e.g.</a:t>
            </a:r>
          </a:p>
          <a:p>
            <a:pPr lvl="1"/>
            <a:r>
              <a:rPr lang="en-US" dirty="0" smtClean="0"/>
              <a:t>I.e., the bottom half of the hourglass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6965442" y="2971800"/>
            <a:ext cx="1664716" cy="1435100"/>
          </a:xfrm>
          <a:prstGeom prst="triangle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0800000">
            <a:off x="6983984" y="2349500"/>
            <a:ext cx="1664716" cy="1435100"/>
          </a:xfrm>
          <a:prstGeom prst="triangle">
            <a:avLst/>
          </a:prstGeom>
          <a:noFill/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8070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</a:t>
            </a:r>
            <a:r>
              <a:rPr lang="en-US" baseline="0" dirty="0" smtClean="0"/>
              <a:t> FSMs point to a single table</a:t>
            </a:r>
          </a:p>
          <a:p>
            <a:pPr lvl="1"/>
            <a:r>
              <a:rPr lang="en-US" dirty="0" smtClean="0"/>
              <a:t>All</a:t>
            </a:r>
            <a:r>
              <a:rPr lang="en-US" baseline="0" dirty="0" smtClean="0"/>
              <a:t> share the same FROM namespace</a:t>
            </a:r>
          </a:p>
          <a:p>
            <a:pPr lvl="1"/>
            <a:r>
              <a:rPr lang="en-US" baseline="0" dirty="0" smtClean="0"/>
              <a:t>Allows the rest of the path down the DAG to be shared/reused by other protocols</a:t>
            </a:r>
          </a:p>
          <a:p>
            <a:pPr lvl="1"/>
            <a:endParaRPr lang="en-US" baseline="0" dirty="0" smtClean="0"/>
          </a:p>
          <a:p>
            <a:pPr lvl="1"/>
            <a:r>
              <a:rPr lang="en-US" baseline="0" dirty="0" smtClean="0"/>
              <a:t>I.e., the top half of the hourglass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 rot="10800000">
            <a:off x="6965442" y="3530600"/>
            <a:ext cx="1683258" cy="2057400"/>
            <a:chOff x="6965442" y="3530600"/>
            <a:chExt cx="1683258" cy="2057400"/>
          </a:xfrm>
        </p:grpSpPr>
        <p:sp>
          <p:nvSpPr>
            <p:cNvPr id="4" name="Isosceles Triangle 3"/>
            <p:cNvSpPr/>
            <p:nvPr/>
          </p:nvSpPr>
          <p:spPr>
            <a:xfrm>
              <a:off x="6965442" y="4152900"/>
              <a:ext cx="1664716" cy="1435100"/>
            </a:xfrm>
            <a:prstGeom prst="triangle">
              <a:avLst/>
            </a:prstGeom>
            <a:solidFill>
              <a:srgbClr val="C00000"/>
            </a:solidFill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6983984" y="3530600"/>
              <a:ext cx="1664716" cy="1435100"/>
            </a:xfrm>
            <a:prstGeom prst="triangl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047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FSMs and</a:t>
            </a:r>
            <a:r>
              <a:rPr lang="en-US" baseline="0" dirty="0" smtClean="0"/>
              <a:t> their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Soft vs. hard</a:t>
            </a:r>
          </a:p>
          <a:p>
            <a:endParaRPr lang="en-US" dirty="0" smtClean="0"/>
          </a:p>
          <a:p>
            <a:r>
              <a:rPr lang="en-US" dirty="0" smtClean="0"/>
              <a:t>The</a:t>
            </a:r>
            <a:r>
              <a:rPr lang="en-US" baseline="0" dirty="0" smtClean="0"/>
              <a:t> base case as an FSM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085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</a:t>
            </a:r>
            <a:r>
              <a:rPr lang="en-US" baseline="0" dirty="0" smtClean="0"/>
              <a:t> critical to FSM operation</a:t>
            </a:r>
          </a:p>
          <a:p>
            <a:pPr lvl="1"/>
            <a:r>
              <a:rPr lang="en-US" dirty="0" smtClean="0"/>
              <a:t>Recoverable</a:t>
            </a:r>
          </a:p>
          <a:p>
            <a:pPr lvl="0"/>
            <a:r>
              <a:rPr lang="en-US" baseline="0" dirty="0" smtClean="0"/>
              <a:t>Cached optimization</a:t>
            </a:r>
          </a:p>
          <a:p>
            <a:pPr lvl="1"/>
            <a:r>
              <a:rPr lang="en-US" dirty="0" smtClean="0"/>
              <a:t>MUST be</a:t>
            </a:r>
            <a:r>
              <a:rPr lang="en-US" baseline="0" dirty="0" smtClean="0"/>
              <a:t> equivalent to “null start”</a:t>
            </a:r>
          </a:p>
          <a:p>
            <a:pPr lvl="1"/>
            <a:r>
              <a:rPr lang="en-US" baseline="0" dirty="0" smtClean="0"/>
              <a:t>I.e., reaches the same result as an FSM that starts in the idle state</a:t>
            </a:r>
          </a:p>
          <a:p>
            <a:pPr lvl="1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1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</a:t>
            </a:r>
            <a:r>
              <a:rPr lang="en-US" baseline="0" dirty="0" smtClean="0"/>
              <a:t>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</a:t>
            </a:r>
            <a:r>
              <a:rPr lang="en-US" baseline="0" dirty="0" smtClean="0"/>
              <a:t> to FSM operation</a:t>
            </a:r>
          </a:p>
          <a:p>
            <a:pPr lvl="1"/>
            <a:r>
              <a:rPr lang="en-US" dirty="0" smtClean="0"/>
              <a:t>Cannot</a:t>
            </a:r>
            <a:r>
              <a:rPr lang="en-US" baseline="0" dirty="0" smtClean="0"/>
              <a:t> be recovered; results in error/failure</a:t>
            </a:r>
          </a:p>
          <a:p>
            <a:r>
              <a:rPr lang="en-US" dirty="0" smtClean="0"/>
              <a:t>Persists between messages</a:t>
            </a:r>
          </a:p>
          <a:p>
            <a:pPr lvl="1"/>
            <a:r>
              <a:rPr lang="en-US" dirty="0" smtClean="0"/>
              <a:t>E.g., represents shared state with the other end of the channel</a:t>
            </a:r>
            <a:endParaRPr lang="en-US" dirty="0"/>
          </a:p>
          <a:p>
            <a:pPr lvl="1"/>
            <a:r>
              <a:rPr lang="en-US" dirty="0" smtClean="0"/>
              <a:t>Provides context for FSM operation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Acts like a “paused” FSM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8749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</a:t>
            </a:r>
            <a:r>
              <a:rPr lang="en-US" baseline="0" dirty="0" smtClean="0"/>
              <a:t> vs.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</a:t>
            </a:r>
          </a:p>
          <a:p>
            <a:pPr lvl="1"/>
            <a:r>
              <a:rPr lang="en-US" dirty="0" smtClean="0"/>
              <a:t>Fault tolerant if lost</a:t>
            </a:r>
          </a:p>
          <a:p>
            <a:pPr lvl="1"/>
            <a:r>
              <a:rPr lang="en-US" dirty="0" smtClean="0"/>
              <a:t>More efficient if it can recover/refresh</a:t>
            </a:r>
          </a:p>
          <a:p>
            <a:pPr lvl="1"/>
            <a:endParaRPr lang="en-US" dirty="0"/>
          </a:p>
          <a:p>
            <a:r>
              <a:rPr lang="en-US" dirty="0" smtClean="0"/>
              <a:t>Hard</a:t>
            </a:r>
          </a:p>
          <a:p>
            <a:pPr lvl="1"/>
            <a:r>
              <a:rPr lang="en-US" dirty="0" smtClean="0"/>
              <a:t>Requires guarantees, backups, etc.</a:t>
            </a:r>
          </a:p>
          <a:p>
            <a:pPr lvl="1"/>
            <a:r>
              <a:rPr lang="en-US" dirty="0" smtClean="0"/>
              <a:t>No communication until restored (if possible)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347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base case</a:t>
            </a:r>
            <a:r>
              <a:rPr lang="en-US" baseline="0" dirty="0" smtClean="0"/>
              <a:t> as an 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base</a:t>
            </a:r>
            <a:r>
              <a:rPr lang="en-US" baseline="0" dirty="0" smtClean="0"/>
              <a:t> case FSM isn’t really there</a:t>
            </a:r>
          </a:p>
          <a:p>
            <a:pPr lvl="1"/>
            <a:r>
              <a:rPr lang="en-US" dirty="0" smtClean="0"/>
              <a:t>The channel is treated</a:t>
            </a:r>
            <a:r>
              <a:rPr lang="en-US" baseline="0" dirty="0" smtClean="0"/>
              <a:t> like an FSM</a:t>
            </a:r>
          </a:p>
          <a:p>
            <a:pPr lvl="1"/>
            <a:endParaRPr lang="en-US" dirty="0"/>
          </a:p>
          <a:p>
            <a:pPr lvl="1"/>
            <a:endParaRPr lang="en-US" baseline="0" dirty="0" smtClean="0"/>
          </a:p>
          <a:p>
            <a:pPr lvl="1"/>
            <a:endParaRPr lang="en-US" baseline="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239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DAG walks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Early binding</a:t>
            </a:r>
          </a:p>
          <a:p>
            <a:endParaRPr lang="en-US" dirty="0" smtClean="0"/>
          </a:p>
          <a:p>
            <a:r>
              <a:rPr lang="en-US" dirty="0" smtClean="0"/>
              <a:t>Late binding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3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Setup path through DAG on first use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Record that path (e.g., socket data structure)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Reuse that path (forever)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Independent of FSM hard/soft state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955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10,000 </a:t>
            </a:r>
            <a:r>
              <a:rPr lang="en-US" dirty="0" err="1" smtClean="0"/>
              <a:t>ft</a:t>
            </a:r>
            <a:r>
              <a:rPr lang="en-US" dirty="0" smtClean="0"/>
              <a:t>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Alternating nodes</a:t>
            </a:r>
          </a:p>
          <a:p>
            <a:pPr lvl="1"/>
            <a:r>
              <a:rPr lang="en-US" dirty="0" smtClean="0"/>
              <a:t>FSM + state</a:t>
            </a:r>
          </a:p>
          <a:p>
            <a:pPr lvl="1"/>
            <a:r>
              <a:rPr lang="en-US" dirty="0" smtClean="0"/>
              <a:t>Tables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Directed arcs</a:t>
            </a:r>
          </a:p>
          <a:p>
            <a:pPr lvl="1"/>
            <a:r>
              <a:rPr lang="en-US" dirty="0" smtClean="0"/>
              <a:t>With rules governing</a:t>
            </a:r>
            <a:br>
              <a:rPr lang="en-US" dirty="0" smtClean="0"/>
            </a:br>
            <a:r>
              <a:rPr lang="en-US" dirty="0" smtClean="0"/>
              <a:t>what they connect</a:t>
            </a:r>
          </a:p>
        </p:txBody>
      </p:sp>
      <p:sp>
        <p:nvSpPr>
          <p:cNvPr id="4" name="Rectangle 5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768446" y="1259220"/>
            <a:ext cx="4140835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cfg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832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 message finds its own way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Ignore path of previous messages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message finds its own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Independent of FSM hard/soft state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32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</a:t>
            </a:r>
            <a:r>
              <a:rPr lang="en-US" baseline="0" dirty="0" smtClean="0"/>
              <a:t> vs. late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Early (static)</a:t>
            </a:r>
          </a:p>
          <a:p>
            <a:endParaRPr lang="en-US" dirty="0" smtClean="0"/>
          </a:p>
          <a:p>
            <a:pPr lvl="1"/>
            <a:r>
              <a:rPr lang="en-US" dirty="0"/>
              <a:t>Pros</a:t>
            </a:r>
          </a:p>
          <a:p>
            <a:pPr lvl="2"/>
            <a:r>
              <a:rPr lang="en-US" dirty="0"/>
              <a:t>Ensures </a:t>
            </a:r>
            <a:r>
              <a:rPr lang="en-US" dirty="0" smtClean="0"/>
              <a:t>stability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Cons</a:t>
            </a:r>
          </a:p>
          <a:p>
            <a:pPr lvl="2"/>
            <a:r>
              <a:rPr lang="en-US" dirty="0"/>
              <a:t>Cannot adapt (suboptimal, fragile)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Late (dynamic)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Pros</a:t>
            </a:r>
            <a:endParaRPr lang="en-US" dirty="0"/>
          </a:p>
          <a:p>
            <a:pPr lvl="2"/>
            <a:r>
              <a:rPr lang="en-US" dirty="0"/>
              <a:t>Adapts while info exchange is in </a:t>
            </a:r>
            <a:r>
              <a:rPr lang="en-US" dirty="0" smtClean="0"/>
              <a:t>progress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Cons</a:t>
            </a:r>
          </a:p>
          <a:p>
            <a:pPr lvl="2"/>
            <a:r>
              <a:rPr lang="en-US" dirty="0"/>
              <a:t>Can be expensive (slow, costs resources)</a:t>
            </a:r>
          </a:p>
          <a:p>
            <a:pPr lvl="2"/>
            <a:r>
              <a:rPr lang="en-US" dirty="0"/>
              <a:t>Can be unpredictable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166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recursive block walks the tree</a:t>
            </a:r>
          </a:p>
          <a:p>
            <a:pPr lvl="1"/>
            <a:r>
              <a:rPr lang="en-US" dirty="0" smtClean="0"/>
              <a:t>Using message as part of context for FSM</a:t>
            </a:r>
            <a:endParaRPr lang="en-US" dirty="0"/>
          </a:p>
        </p:txBody>
      </p:sp>
      <p:grpSp>
        <p:nvGrpSpPr>
          <p:cNvPr id="6" name="Group 9"/>
          <p:cNvGrpSpPr/>
          <p:nvPr/>
        </p:nvGrpSpPr>
        <p:grpSpPr>
          <a:xfrm>
            <a:off x="1413824" y="3714214"/>
            <a:ext cx="6748066" cy="1700162"/>
            <a:chOff x="1236663" y="1495425"/>
            <a:chExt cx="2444750" cy="615950"/>
          </a:xfrm>
        </p:grpSpPr>
        <p:sp>
          <p:nvSpPr>
            <p:cNvPr id="4" name="Left Arrow 8"/>
            <p:cNvSpPr>
              <a:spLocks noChangeArrowheads="1"/>
            </p:cNvSpPr>
            <p:nvPr/>
          </p:nvSpPr>
          <p:spPr bwMode="auto">
            <a:xfrm>
              <a:off x="2387600" y="1581150"/>
              <a:ext cx="485775" cy="163513"/>
            </a:xfrm>
            <a:prstGeom prst="leftArrow">
              <a:avLst>
                <a:gd name="adj1" fmla="val 50000"/>
                <a:gd name="adj2" fmla="val 102440"/>
              </a:avLst>
            </a:prstGeom>
            <a:solidFill>
              <a:srgbClr val="4F81BD"/>
            </a:solidFill>
            <a:ln w="38100" algn="ctr">
              <a:solidFill>
                <a:srgbClr val="1F497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Left Arrow 9"/>
            <p:cNvSpPr>
              <a:spLocks noChangeArrowheads="1"/>
            </p:cNvSpPr>
            <p:nvPr/>
          </p:nvSpPr>
          <p:spPr bwMode="auto">
            <a:xfrm flipH="1">
              <a:off x="2374900" y="1843088"/>
              <a:ext cx="487363" cy="161925"/>
            </a:xfrm>
            <a:prstGeom prst="leftArrow">
              <a:avLst>
                <a:gd name="adj1" fmla="val 50000"/>
                <a:gd name="adj2" fmla="val 103783"/>
              </a:avLst>
            </a:prstGeom>
            <a:solidFill>
              <a:srgbClr val="4F81BD"/>
            </a:solidFill>
            <a:ln w="38100" algn="ctr">
              <a:solidFill>
                <a:srgbClr val="1F497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Group 4"/>
            <p:cNvGrpSpPr>
              <a:grpSpLocks/>
            </p:cNvGrpSpPr>
            <p:nvPr/>
          </p:nvGrpSpPr>
          <p:grpSpPr bwMode="auto">
            <a:xfrm>
              <a:off x="1236663" y="1495425"/>
              <a:ext cx="1112837" cy="615950"/>
              <a:chOff x="4372" y="3079"/>
              <a:chExt cx="1752" cy="972"/>
            </a:xfrm>
          </p:grpSpPr>
          <p:sp>
            <p:nvSpPr>
              <p:cNvPr id="7" name="AutoShape 5"/>
              <p:cNvSpPr>
                <a:spLocks noChangeArrowheads="1"/>
              </p:cNvSpPr>
              <p:nvPr/>
            </p:nvSpPr>
            <p:spPr bwMode="auto">
              <a:xfrm>
                <a:off x="4372" y="3079"/>
                <a:ext cx="1752" cy="972"/>
              </a:xfrm>
              <a:prstGeom prst="bevel">
                <a:avLst>
                  <a:gd name="adj" fmla="val 12500"/>
                </a:avLst>
              </a:prstGeom>
              <a:solidFill>
                <a:srgbClr val="9BBB59"/>
              </a:solidFill>
              <a:ln w="38100">
                <a:solidFill>
                  <a:srgbClr val="1F497D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8" name="TextBox 11"/>
              <p:cNvSpPr txBox="1">
                <a:spLocks noChangeArrowheads="1"/>
              </p:cNvSpPr>
              <p:nvPr/>
            </p:nvSpPr>
            <p:spPr bwMode="auto">
              <a:xfrm>
                <a:off x="4480" y="3216"/>
                <a:ext cx="1433" cy="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4008" tIns="32004" rIns="64008" bIns="32004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Calibri" pitchFamily="34" charset="0"/>
                    <a:cs typeface="Arial" pitchFamily="34" charset="0"/>
                  </a:rPr>
                  <a:t>Recursive </a:t>
                </a:r>
                <a:r>
                  <a:rPr lang="en-US" altLang="en-US" sz="2400" b="1" dirty="0" smtClean="0">
                    <a:solidFill>
                      <a:srgbClr val="003366"/>
                    </a:solidFill>
                    <a:latin typeface="Calibri" pitchFamily="34" charset="0"/>
                    <a:cs typeface="Arial" pitchFamily="34" charset="0"/>
                  </a:rPr>
                  <a:t>Block</a:t>
                </a:r>
              </a:p>
              <a:p>
                <a:pPr lvl="0" algn="ctr" defTabSz="914400">
                  <a:spcAft>
                    <a:spcPts val="0"/>
                  </a:spcAft>
                </a:pPr>
                <a:r>
                  <a:rPr lang="en-US" altLang="en-US" sz="2400" b="1" dirty="0">
                    <a:solidFill>
                      <a:srgbClr val="003366"/>
                    </a:solidFill>
                    <a:latin typeface="Calibri" pitchFamily="34" charset="0"/>
                    <a:cs typeface="Arial" pitchFamily="34" charset="0"/>
                  </a:rPr>
                  <a:t>Service=#</a:t>
                </a:r>
                <a:r>
                  <a:rPr lang="en-US" altLang="en-US" sz="2400" b="1" dirty="0" smtClean="0">
                    <a:solidFill>
                      <a:srgbClr val="003366"/>
                    </a:solidFill>
                    <a:latin typeface="Calibri" pitchFamily="34" charset="0"/>
                    <a:cs typeface="Arial" pitchFamily="34" charset="0"/>
                  </a:rPr>
                  <a:t>42</a:t>
                </a:r>
                <a:endParaRPr kumimoji="0" lang="en-US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 smtClean="0">
                    <a:solidFill>
                      <a:srgbClr val="003366"/>
                    </a:solidFill>
                    <a:latin typeface="Calibri" pitchFamily="34" charset="0"/>
                    <a:cs typeface="Arial" pitchFamily="34" charset="0"/>
                  </a:rPr>
                  <a:t>ID=JN3E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806700" y="1501775"/>
              <a:ext cx="874713" cy="579438"/>
            </a:xfrm>
            <a:prstGeom prst="ellipse">
              <a:avLst/>
            </a:prstGeom>
            <a:solidFill>
              <a:srgbClr val="F79646"/>
            </a:solidFill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Soft state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Service=#42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ID=JN3E</a:t>
              </a:r>
              <a:endParaRPr kumimoji="0" lang="en-US" alt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634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recursive step</a:t>
            </a:r>
          </a:p>
          <a:p>
            <a:pPr lvl="1"/>
            <a:r>
              <a:rPr lang="en-US" dirty="0" smtClean="0"/>
              <a:t>Walks a layer down</a:t>
            </a:r>
          </a:p>
          <a:p>
            <a:pPr lvl="1"/>
            <a:r>
              <a:rPr lang="en-US" dirty="0" smtClean="0"/>
              <a:t>Wraps needed state</a:t>
            </a:r>
            <a:r>
              <a:rPr lang="en-US" dirty="0"/>
              <a:t> </a:t>
            </a:r>
            <a:r>
              <a:rPr lang="en-US" dirty="0" smtClean="0"/>
              <a:t>for retrieval at receiver FSM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Rectangle 3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AutoShape 33"/>
          <p:cNvSpPr>
            <a:spLocks noChangeAspect="1" noChangeArrowheads="1" noTextEdit="1"/>
          </p:cNvSpPr>
          <p:nvPr/>
        </p:nvSpPr>
        <p:spPr bwMode="auto">
          <a:xfrm>
            <a:off x="1613449" y="3080658"/>
            <a:ext cx="5389563" cy="1935163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6"/>
          <p:cNvGrpSpPr/>
          <p:nvPr/>
        </p:nvGrpSpPr>
        <p:grpSpPr>
          <a:xfrm>
            <a:off x="4035020" y="1959480"/>
            <a:ext cx="5033065" cy="3629298"/>
            <a:chOff x="4326644" y="3147344"/>
            <a:chExt cx="2484609" cy="1791629"/>
          </a:xfrm>
        </p:grpSpPr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4764134" y="3147344"/>
              <a:ext cx="1112455" cy="617321"/>
              <a:chOff x="4372" y="3079"/>
              <a:chExt cx="1752" cy="972"/>
            </a:xfrm>
          </p:grpSpPr>
          <p:sp>
            <p:nvSpPr>
              <p:cNvPr id="33" name="AutoShape 25"/>
              <p:cNvSpPr>
                <a:spLocks noChangeArrowheads="1"/>
              </p:cNvSpPr>
              <p:nvPr/>
            </p:nvSpPr>
            <p:spPr bwMode="auto">
              <a:xfrm>
                <a:off x="4372" y="3079"/>
                <a:ext cx="1752" cy="972"/>
              </a:xfrm>
              <a:prstGeom prst="bevel">
                <a:avLst>
                  <a:gd name="adj" fmla="val 12500"/>
                </a:avLst>
              </a:prstGeom>
              <a:solidFill>
                <a:srgbClr val="9BBB59"/>
              </a:solidFill>
              <a:ln w="38100">
                <a:solidFill>
                  <a:srgbClr val="1F497D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4" name="TextBox 11"/>
              <p:cNvSpPr txBox="1">
                <a:spLocks noChangeArrowheads="1"/>
              </p:cNvSpPr>
              <p:nvPr/>
            </p:nvSpPr>
            <p:spPr bwMode="auto">
              <a:xfrm>
                <a:off x="4480" y="3216"/>
                <a:ext cx="1433" cy="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4008" tIns="32004" rIns="64008" bIns="32004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Recursive Core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Service=#42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ID=JN3E</a:t>
                </a:r>
                <a:endParaRPr kumimoji="0" lang="en-US" alt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Arc 22"/>
            <p:cNvSpPr>
              <a:spLocks/>
            </p:cNvSpPr>
            <p:nvPr/>
          </p:nvSpPr>
          <p:spPr bwMode="auto">
            <a:xfrm rot="6711383" flipV="1">
              <a:off x="5517081" y="3359586"/>
              <a:ext cx="1062530" cy="1048958"/>
            </a:xfrm>
            <a:custGeom>
              <a:avLst/>
              <a:gdLst>
                <a:gd name="G0" fmla="+- 21600 0 0"/>
                <a:gd name="G1" fmla="+- 21060 0 0"/>
                <a:gd name="G2" fmla="+- 21600 0 0"/>
                <a:gd name="T0" fmla="*/ 26400 w 43200"/>
                <a:gd name="T1" fmla="*/ 0 h 42660"/>
                <a:gd name="T2" fmla="*/ 15085 w 43200"/>
                <a:gd name="T3" fmla="*/ 466 h 42660"/>
                <a:gd name="T4" fmla="*/ 21600 w 43200"/>
                <a:gd name="T5" fmla="*/ 21060 h 42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2660" fill="none" extrusionOk="0">
                  <a:moveTo>
                    <a:pt x="26399" y="0"/>
                  </a:moveTo>
                  <a:cubicBezTo>
                    <a:pt x="36227" y="2240"/>
                    <a:pt x="43200" y="10979"/>
                    <a:pt x="43200" y="21060"/>
                  </a:cubicBezTo>
                  <a:cubicBezTo>
                    <a:pt x="43200" y="32989"/>
                    <a:pt x="33529" y="42660"/>
                    <a:pt x="21600" y="42660"/>
                  </a:cubicBezTo>
                  <a:cubicBezTo>
                    <a:pt x="9670" y="42660"/>
                    <a:pt x="0" y="32989"/>
                    <a:pt x="0" y="21060"/>
                  </a:cubicBezTo>
                  <a:cubicBezTo>
                    <a:pt x="-1" y="11640"/>
                    <a:pt x="6104" y="3307"/>
                    <a:pt x="15084" y="465"/>
                  </a:cubicBezTo>
                </a:path>
                <a:path w="43200" h="42660" stroke="0" extrusionOk="0">
                  <a:moveTo>
                    <a:pt x="26399" y="0"/>
                  </a:moveTo>
                  <a:cubicBezTo>
                    <a:pt x="36227" y="2240"/>
                    <a:pt x="43200" y="10979"/>
                    <a:pt x="43200" y="21060"/>
                  </a:cubicBezTo>
                  <a:cubicBezTo>
                    <a:pt x="43200" y="32989"/>
                    <a:pt x="33529" y="42660"/>
                    <a:pt x="21600" y="42660"/>
                  </a:cubicBezTo>
                  <a:cubicBezTo>
                    <a:pt x="9670" y="42660"/>
                    <a:pt x="0" y="32989"/>
                    <a:pt x="0" y="21060"/>
                  </a:cubicBezTo>
                  <a:cubicBezTo>
                    <a:pt x="-1" y="11640"/>
                    <a:pt x="6104" y="3307"/>
                    <a:pt x="15084" y="465"/>
                  </a:cubicBezTo>
                  <a:lnTo>
                    <a:pt x="21600" y="21060"/>
                  </a:lnTo>
                  <a:close/>
                </a:path>
              </a:pathLst>
            </a:custGeom>
            <a:noFill/>
            <a:ln w="76200">
              <a:solidFill>
                <a:srgbClr val="1F497D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5585775" y="3906929"/>
              <a:ext cx="1225478" cy="599539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Translation Table</a:t>
              </a:r>
              <a:endParaRPr kumimoji="0" lang="en-US" alt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20"/>
            <p:cNvSpPr txBox="1">
              <a:spLocks noChangeArrowheads="1"/>
            </p:cNvSpPr>
            <p:nvPr/>
          </p:nvSpPr>
          <p:spPr bwMode="auto">
            <a:xfrm>
              <a:off x="5662606" y="4101906"/>
              <a:ext cx="1075627" cy="3366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From:	To: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JN3E	223.45-7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4332359" y="4321652"/>
              <a:ext cx="1112455" cy="617321"/>
              <a:chOff x="4372" y="3079"/>
              <a:chExt cx="1752" cy="972"/>
            </a:xfrm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>
                <a:off x="4372" y="3079"/>
                <a:ext cx="1752" cy="972"/>
              </a:xfrm>
              <a:prstGeom prst="bevel">
                <a:avLst>
                  <a:gd name="adj" fmla="val 12500"/>
                </a:avLst>
              </a:prstGeom>
              <a:solidFill>
                <a:srgbClr val="FFFF00"/>
              </a:solidFill>
              <a:ln w="38100">
                <a:solidFill>
                  <a:srgbClr val="1F497D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2" name="TextBox 11"/>
              <p:cNvSpPr txBox="1">
                <a:spLocks noChangeArrowheads="1"/>
              </p:cNvSpPr>
              <p:nvPr/>
            </p:nvSpPr>
            <p:spPr bwMode="auto">
              <a:xfrm>
                <a:off x="4480" y="3216"/>
                <a:ext cx="1433" cy="74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4008" tIns="32004" rIns="64008" bIns="32004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Recursive Core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Service=#42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ID=223.45-7</a:t>
                </a:r>
                <a:endParaRPr kumimoji="0" lang="en-US" alt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5553392" y="3538568"/>
              <a:ext cx="208268" cy="114319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29" name="AutoShape 14"/>
            <p:cNvSpPr>
              <a:spLocks noChangeShapeType="1"/>
            </p:cNvSpPr>
            <p:nvPr/>
          </p:nvSpPr>
          <p:spPr bwMode="auto">
            <a:xfrm flipV="1">
              <a:off x="4326644" y="3642090"/>
              <a:ext cx="1205159" cy="66495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0" name="AutoShape 13"/>
            <p:cNvSpPr>
              <a:spLocks noChangeShapeType="1"/>
            </p:cNvSpPr>
            <p:nvPr/>
          </p:nvSpPr>
          <p:spPr bwMode="auto">
            <a:xfrm flipV="1">
              <a:off x="5413066" y="3642090"/>
              <a:ext cx="356214" cy="7125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3791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DAG encodes:</a:t>
            </a:r>
          </a:p>
          <a:p>
            <a:pPr lvl="1"/>
            <a:r>
              <a:rPr lang="en-US" dirty="0"/>
              <a:t>The protocol stack</a:t>
            </a:r>
          </a:p>
          <a:p>
            <a:pPr lvl="1"/>
            <a:r>
              <a:rPr lang="en-US" dirty="0"/>
              <a:t>The network architecture</a:t>
            </a:r>
          </a:p>
          <a:p>
            <a:endParaRPr lang="en-US" dirty="0" smtClean="0"/>
          </a:p>
          <a:p>
            <a:r>
              <a:rPr lang="en-US" dirty="0"/>
              <a:t>The DAG has constraints</a:t>
            </a:r>
          </a:p>
          <a:p>
            <a:pPr lvl="1"/>
            <a:r>
              <a:rPr lang="en-US" dirty="0"/>
              <a:t>Esp. DAG portions must match</a:t>
            </a:r>
          </a:p>
          <a:p>
            <a:endParaRPr lang="en-US" dirty="0" smtClean="0"/>
          </a:p>
          <a:p>
            <a:r>
              <a:rPr lang="en-US" dirty="0" smtClean="0"/>
              <a:t>The DAG is a concept</a:t>
            </a:r>
          </a:p>
          <a:p>
            <a:pPr lvl="1"/>
            <a:r>
              <a:rPr lang="en-US" dirty="0" smtClean="0"/>
              <a:t>Implementations vary, grouping/partitions vary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885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Tables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FSMs and their state</a:t>
            </a:r>
          </a:p>
          <a:p>
            <a:endParaRPr lang="en-US" dirty="0" smtClean="0"/>
          </a:p>
          <a:p>
            <a:r>
              <a:rPr lang="en-US" dirty="0" smtClean="0"/>
              <a:t>Directed</a:t>
            </a:r>
            <a:r>
              <a:rPr lang="en-US" baseline="0" dirty="0" smtClean="0"/>
              <a:t> links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7313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translation</a:t>
            </a:r>
          </a:p>
          <a:p>
            <a:pPr lvl="1"/>
            <a:r>
              <a:rPr lang="en-US" dirty="0" smtClean="0"/>
              <a:t>Bridge identities between layers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…which indicates choices of layers (or not)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…which indicates network paths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80282" y="1662874"/>
            <a:ext cx="1120718" cy="789839"/>
          </a:xfrm>
          <a:prstGeom prst="rect">
            <a:avLst/>
          </a:prstGeom>
          <a:solidFill>
            <a:srgbClr val="B8E7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stream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 A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DNS-&gt;IPv4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06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768446" y="1259220"/>
            <a:ext cx="4140835" cy="4378563"/>
            <a:chOff x="2211" y="1785"/>
            <a:chExt cx="8535" cy="9025"/>
          </a:xfrm>
        </p:grpSpPr>
        <p:sp>
          <p:nvSpPr>
            <p:cNvPr id="6" name="AutoShape 53"/>
            <p:cNvSpPr>
              <a:spLocks noChangeAspect="1" noChangeArrowheads="1" noTextEdit="1"/>
            </p:cNvSpPr>
            <p:nvPr/>
          </p:nvSpPr>
          <p:spPr bwMode="auto">
            <a:xfrm>
              <a:off x="2211" y="1785"/>
              <a:ext cx="8535" cy="9025"/>
            </a:xfrm>
            <a:prstGeom prst="rect">
              <a:avLst/>
            </a:prstGeom>
            <a:noFill/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" name="Oval 52"/>
            <p:cNvSpPr>
              <a:spLocks noChangeArrowheads="1"/>
            </p:cNvSpPr>
            <p:nvPr/>
          </p:nvSpPr>
          <p:spPr bwMode="auto">
            <a:xfrm>
              <a:off x="8987" y="6262"/>
              <a:ext cx="1282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01" y="3085"/>
              <a:ext cx="1148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68" y="2872"/>
              <a:ext cx="1149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AAAA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DNS-&gt;IPv6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8245" y="3034"/>
              <a:ext cx="1152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 txt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DNS-&gt;O-ID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369" y="6581"/>
              <a:ext cx="1149" cy="718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758" y="6591"/>
              <a:ext cx="1151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BGP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979" y="6579"/>
              <a:ext cx="1152" cy="717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OSPF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IPv4-&gt;IPv4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4306" y="8321"/>
              <a:ext cx="1151" cy="716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ARP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IPv4-&gt;E-mac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5992" y="4715"/>
              <a:ext cx="1150" cy="715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64tun </a:t>
              </a:r>
              <a:r>
                <a:rPr kumimoji="0" lang="en-US" alt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cfg</a:t>
              </a:r>
              <a:endPara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IPv6-&gt;IPv4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43"/>
            <p:cNvSpPr>
              <a:spLocks noChangeArrowheads="1"/>
            </p:cNvSpPr>
            <p:nvPr/>
          </p:nvSpPr>
          <p:spPr bwMode="auto">
            <a:xfrm>
              <a:off x="4180" y="9999"/>
              <a:ext cx="1018" cy="811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E-net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Id=45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716" y="9569"/>
              <a:ext cx="1016" cy="810"/>
            </a:xfrm>
            <a:prstGeom prst="diamond">
              <a:avLst/>
            </a:prstGeom>
            <a:solidFill>
              <a:srgbClr val="B2A1C7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ID=3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41"/>
            <p:cNvSpPr>
              <a:spLocks noChangeArrowheads="1"/>
            </p:cNvSpPr>
            <p:nvPr/>
          </p:nvSpPr>
          <p:spPr bwMode="auto">
            <a:xfrm>
              <a:off x="2879" y="4275"/>
              <a:ext cx="1282" cy="727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conn.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0"/>
            <p:cNvSpPr>
              <a:spLocks noChangeArrowheads="1"/>
            </p:cNvSpPr>
            <p:nvPr/>
          </p:nvSpPr>
          <p:spPr bwMode="auto">
            <a:xfrm>
              <a:off x="4324" y="4267"/>
              <a:ext cx="1281" cy="725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Delta-T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8183" y="6426"/>
              <a:ext cx="1283" cy="72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WDM link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38"/>
            <p:cNvSpPr>
              <a:spLocks noChangeArrowheads="1"/>
            </p:cNvSpPr>
            <p:nvPr/>
          </p:nvSpPr>
          <p:spPr bwMode="auto">
            <a:xfrm>
              <a:off x="6419" y="3804"/>
              <a:ext cx="1279" cy="72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Soft state</a:t>
              </a:r>
              <a:endParaRPr kumimoji="0" lang="en-US" altLang="en-US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tunnel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4736" y="7682"/>
              <a:ext cx="531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36"/>
            <p:cNvSpPr>
              <a:spLocks noChangeArrowheads="1"/>
            </p:cNvSpPr>
            <p:nvPr/>
          </p:nvSpPr>
          <p:spPr bwMode="auto">
            <a:xfrm>
              <a:off x="4502" y="9330"/>
              <a:ext cx="529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35"/>
            <p:cNvSpPr>
              <a:spLocks noChangeShapeType="1"/>
            </p:cNvSpPr>
            <p:nvPr/>
          </p:nvSpPr>
          <p:spPr bwMode="auto">
            <a:xfrm rot="5400000">
              <a:off x="3391" y="3961"/>
              <a:ext cx="413" cy="155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5" name="AutoShape 34"/>
            <p:cNvSpPr>
              <a:spLocks noChangeShapeType="1"/>
            </p:cNvSpPr>
            <p:nvPr/>
          </p:nvSpPr>
          <p:spPr bwMode="auto">
            <a:xfrm rot="16200000" flipH="1">
              <a:off x="4117" y="3390"/>
              <a:ext cx="405" cy="1290"/>
            </a:xfrm>
            <a:prstGeom prst="curvedConnector3">
              <a:avLst>
                <a:gd name="adj1" fmla="val 4987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6" name="AutoShape 33"/>
            <p:cNvSpPr>
              <a:spLocks noChangeShapeType="1"/>
            </p:cNvSpPr>
            <p:nvPr/>
          </p:nvSpPr>
          <p:spPr bwMode="auto">
            <a:xfrm rot="5400000">
              <a:off x="4369" y="2770"/>
              <a:ext cx="626" cy="2323"/>
            </a:xfrm>
            <a:prstGeom prst="curvedConnector3">
              <a:avLst>
                <a:gd name="adj1" fmla="val 4983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7" name="AutoShape 32"/>
            <p:cNvSpPr>
              <a:spLocks noChangeShapeType="1"/>
            </p:cNvSpPr>
            <p:nvPr/>
          </p:nvSpPr>
          <p:spPr bwMode="auto">
            <a:xfrm rot="16200000" flipH="1">
              <a:off x="6373" y="3089"/>
              <a:ext cx="155" cy="1216"/>
            </a:xfrm>
            <a:prstGeom prst="curvedConnector3">
              <a:avLst>
                <a:gd name="adj1" fmla="val 4967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8" name="AutoShape 31"/>
            <p:cNvSpPr>
              <a:spLocks noChangeShapeType="1"/>
            </p:cNvSpPr>
            <p:nvPr/>
          </p:nvSpPr>
          <p:spPr bwMode="auto">
            <a:xfrm rot="16200000" flipH="1">
              <a:off x="2779" y="5773"/>
              <a:ext cx="1517" cy="35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9" name="AutoShape 30"/>
            <p:cNvSpPr>
              <a:spLocks noChangeShapeType="1"/>
            </p:cNvSpPr>
            <p:nvPr/>
          </p:nvSpPr>
          <p:spPr bwMode="auto">
            <a:xfrm rot="16200000" flipH="1">
              <a:off x="3472" y="5080"/>
              <a:ext cx="1519" cy="142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" name="AutoShape 29"/>
            <p:cNvSpPr>
              <a:spLocks noChangeShapeType="1"/>
            </p:cNvSpPr>
            <p:nvPr/>
          </p:nvSpPr>
          <p:spPr bwMode="auto">
            <a:xfrm rot="16200000" flipH="1">
              <a:off x="4162" y="4390"/>
              <a:ext cx="1529" cy="2814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1" name="AutoShape 28"/>
            <p:cNvSpPr>
              <a:spLocks noChangeShapeType="1"/>
            </p:cNvSpPr>
            <p:nvPr/>
          </p:nvSpPr>
          <p:spPr bwMode="auto">
            <a:xfrm rot="5400000">
              <a:off x="3496" y="5081"/>
              <a:ext cx="1527" cy="1410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2" name="AutoShape 27"/>
            <p:cNvSpPr>
              <a:spLocks noChangeShapeType="1"/>
            </p:cNvSpPr>
            <p:nvPr/>
          </p:nvSpPr>
          <p:spPr bwMode="auto">
            <a:xfrm rot="5400000">
              <a:off x="4190" y="5776"/>
              <a:ext cx="1529" cy="21"/>
            </a:xfrm>
            <a:prstGeom prst="curvedConnector3">
              <a:avLst>
                <a:gd name="adj1" fmla="val 4996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3" name="AutoShape 26"/>
            <p:cNvSpPr>
              <a:spLocks noChangeShapeType="1"/>
            </p:cNvSpPr>
            <p:nvPr/>
          </p:nvSpPr>
          <p:spPr bwMode="auto">
            <a:xfrm rot="16200000" flipH="1">
              <a:off x="7515" y="5086"/>
              <a:ext cx="2616" cy="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4" name="AutoShape 25"/>
            <p:cNvSpPr>
              <a:spLocks noChangeShapeType="1"/>
            </p:cNvSpPr>
            <p:nvPr/>
          </p:nvSpPr>
          <p:spPr bwMode="auto">
            <a:xfrm rot="5400000">
              <a:off x="7346" y="8060"/>
              <a:ext cx="2357" cy="601"/>
            </a:xfrm>
            <a:prstGeom prst="curvedConnector3">
              <a:avLst>
                <a:gd name="adj1" fmla="val 4997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5" name="AutoShape 24"/>
            <p:cNvSpPr>
              <a:spLocks noChangeShapeType="1"/>
            </p:cNvSpPr>
            <p:nvPr/>
          </p:nvSpPr>
          <p:spPr bwMode="auto">
            <a:xfrm rot="16200000" flipH="1">
              <a:off x="4811" y="7462"/>
              <a:ext cx="323" cy="58"/>
            </a:xfrm>
            <a:prstGeom prst="curvedConnector3">
              <a:avLst>
                <a:gd name="adj1" fmla="val 4984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6" name="AutoShape 23"/>
            <p:cNvSpPr>
              <a:spLocks noChangeShapeType="1"/>
            </p:cNvSpPr>
            <p:nvPr/>
          </p:nvSpPr>
          <p:spPr bwMode="auto">
            <a:xfrm rot="16200000" flipH="1">
              <a:off x="4116" y="6765"/>
              <a:ext cx="326" cy="1447"/>
            </a:xfrm>
            <a:prstGeom prst="curvedConnector3">
              <a:avLst>
                <a:gd name="adj1" fmla="val 49694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7" name="AutoShape 22"/>
            <p:cNvSpPr>
              <a:spLocks noChangeShapeType="1"/>
            </p:cNvSpPr>
            <p:nvPr/>
          </p:nvSpPr>
          <p:spPr bwMode="auto">
            <a:xfrm rot="5400000">
              <a:off x="5511" y="6829"/>
              <a:ext cx="314" cy="1332"/>
            </a:xfrm>
            <a:prstGeom prst="curvedConnector3">
              <a:avLst>
                <a:gd name="adj1" fmla="val 4968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8" name="AutoShape 21"/>
            <p:cNvSpPr>
              <a:spLocks noChangeShapeType="1"/>
            </p:cNvSpPr>
            <p:nvPr/>
          </p:nvSpPr>
          <p:spPr bwMode="auto">
            <a:xfrm rot="5400000">
              <a:off x="4829" y="8118"/>
              <a:ext cx="226" cy="120"/>
            </a:xfrm>
            <a:prstGeom prst="curvedConnector3">
              <a:avLst>
                <a:gd name="adj1" fmla="val 4955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9" name="AutoShape 20"/>
            <p:cNvSpPr>
              <a:spLocks noChangeShapeType="1"/>
            </p:cNvSpPr>
            <p:nvPr/>
          </p:nvSpPr>
          <p:spPr bwMode="auto">
            <a:xfrm rot="5400000">
              <a:off x="4708" y="9126"/>
              <a:ext cx="233" cy="115"/>
            </a:xfrm>
            <a:prstGeom prst="curvedConnector3">
              <a:avLst>
                <a:gd name="adj1" fmla="val 4978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0" name="AutoShape 19"/>
            <p:cNvSpPr>
              <a:spLocks noChangeShapeType="1"/>
            </p:cNvSpPr>
            <p:nvPr/>
          </p:nvSpPr>
          <p:spPr bwMode="auto">
            <a:xfrm rot="5400000">
              <a:off x="4600" y="9802"/>
              <a:ext cx="256" cy="78"/>
            </a:xfrm>
            <a:prstGeom prst="curvedConnector3">
              <a:avLst>
                <a:gd name="adj1" fmla="val 49611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1" name="AutoShape 18"/>
            <p:cNvSpPr>
              <a:spLocks noChangeShapeType="1"/>
            </p:cNvSpPr>
            <p:nvPr/>
          </p:nvSpPr>
          <p:spPr bwMode="auto">
            <a:xfrm rot="5400000">
              <a:off x="6749" y="4375"/>
              <a:ext cx="128" cy="492"/>
            </a:xfrm>
            <a:prstGeom prst="curvedConnector3">
              <a:avLst>
                <a:gd name="adj1" fmla="val 4921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962" y="5661"/>
              <a:ext cx="532" cy="352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16"/>
            <p:cNvSpPr>
              <a:spLocks noChangeShapeType="1"/>
            </p:cNvSpPr>
            <p:nvPr/>
          </p:nvSpPr>
          <p:spPr bwMode="auto">
            <a:xfrm rot="5400000">
              <a:off x="6312" y="5376"/>
              <a:ext cx="171" cy="339"/>
            </a:xfrm>
            <a:prstGeom prst="curvedConnector3">
              <a:avLst>
                <a:gd name="adj1" fmla="val 4970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4" name="AutoShape 15"/>
            <p:cNvSpPr>
              <a:spLocks noChangeShapeType="1"/>
            </p:cNvSpPr>
            <p:nvPr/>
          </p:nvSpPr>
          <p:spPr bwMode="auto">
            <a:xfrm rot="5400000">
              <a:off x="4639" y="4959"/>
              <a:ext cx="506" cy="2673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AutoShape 14"/>
            <p:cNvSpPr>
              <a:spLocks noChangeShapeType="1"/>
            </p:cNvSpPr>
            <p:nvPr/>
          </p:nvSpPr>
          <p:spPr bwMode="auto">
            <a:xfrm rot="16200000" flipH="1">
              <a:off x="6022" y="6249"/>
              <a:ext cx="518" cy="10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6" name="AutoShape 13"/>
            <p:cNvSpPr>
              <a:spLocks noChangeArrowheads="1"/>
            </p:cNvSpPr>
            <p:nvPr/>
          </p:nvSpPr>
          <p:spPr bwMode="auto">
            <a:xfrm>
              <a:off x="3644" y="1930"/>
              <a:ext cx="1448" cy="530"/>
            </a:xfrm>
            <a:prstGeom prst="bevel">
              <a:avLst>
                <a:gd name="adj" fmla="val 12500"/>
              </a:avLst>
            </a:prstGeom>
            <a:solidFill>
              <a:srgbClr val="9BBB59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Rec.</a:t>
              </a:r>
              <a:r>
                <a:rPr kumimoji="0" lang="en-US" altLang="en-US" sz="7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block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12"/>
            <p:cNvSpPr>
              <a:spLocks noChangeArrowheads="1"/>
            </p:cNvSpPr>
            <p:nvPr/>
          </p:nvSpPr>
          <p:spPr bwMode="auto">
            <a:xfrm>
              <a:off x="5531" y="2036"/>
              <a:ext cx="530" cy="353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 rot="5400000">
              <a:off x="4418" y="1676"/>
              <a:ext cx="636" cy="2121"/>
            </a:xfrm>
            <a:prstGeom prst="curvedConnector3">
              <a:avLst>
                <a:gd name="adj1" fmla="val 49843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9" name="AutoShape 10"/>
            <p:cNvSpPr>
              <a:spLocks noChangeShapeType="1"/>
            </p:cNvSpPr>
            <p:nvPr/>
          </p:nvSpPr>
          <p:spPr bwMode="auto">
            <a:xfrm rot="16200000" flipH="1">
              <a:off x="5608" y="2607"/>
              <a:ext cx="423" cy="47"/>
            </a:xfrm>
            <a:prstGeom prst="curvedConnector3">
              <a:avLst>
                <a:gd name="adj1" fmla="val 4988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0" name="AutoShape 9"/>
            <p:cNvSpPr>
              <a:spLocks noChangeShapeType="1"/>
            </p:cNvSpPr>
            <p:nvPr/>
          </p:nvSpPr>
          <p:spPr bwMode="auto">
            <a:xfrm rot="16200000" flipH="1">
              <a:off x="7016" y="1199"/>
              <a:ext cx="585" cy="3025"/>
            </a:xfrm>
            <a:prstGeom prst="curvedConnector3">
              <a:avLst>
                <a:gd name="adj1" fmla="val 4991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1" name="AutoShape 8"/>
            <p:cNvSpPr>
              <a:spLocks noChangeArrowheads="1"/>
            </p:cNvSpPr>
            <p:nvPr/>
          </p:nvSpPr>
          <p:spPr bwMode="auto">
            <a:xfrm>
              <a:off x="5185" y="1936"/>
              <a:ext cx="265" cy="641"/>
            </a:xfrm>
            <a:prstGeom prst="downArrow">
              <a:avLst>
                <a:gd name="adj1" fmla="val 50000"/>
                <a:gd name="adj2" fmla="val 60472"/>
              </a:avLst>
            </a:prstGeom>
            <a:solidFill>
              <a:srgbClr val="B8E7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2" name="AutoShape 7"/>
            <p:cNvSpPr>
              <a:spLocks noChangeShapeType="1"/>
            </p:cNvSpPr>
            <p:nvPr/>
          </p:nvSpPr>
          <p:spPr bwMode="auto">
            <a:xfrm rot="16200000" flipH="1">
              <a:off x="7999" y="4602"/>
              <a:ext cx="2452" cy="807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AutoShape 6"/>
            <p:cNvSpPr>
              <a:spLocks noChangeShapeType="1"/>
            </p:cNvSpPr>
            <p:nvPr/>
          </p:nvSpPr>
          <p:spPr bwMode="auto">
            <a:xfrm rot="5400000">
              <a:off x="7665" y="7576"/>
              <a:ext cx="2522" cy="1404"/>
            </a:xfrm>
            <a:prstGeom prst="curvedConnector3">
              <a:avLst>
                <a:gd name="adj1" fmla="val 49958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 rot="16200000" flipH="1">
              <a:off x="3687" y="8499"/>
              <a:ext cx="857" cy="360"/>
            </a:xfrm>
            <a:custGeom>
              <a:avLst/>
              <a:gdLst>
                <a:gd name="G0" fmla="+- 1498 0 0"/>
                <a:gd name="G1" fmla="+- 21600 0 1498"/>
                <a:gd name="G2" fmla="*/ 1498 1 2"/>
                <a:gd name="G3" fmla="+- 21600 0 G2"/>
                <a:gd name="G4" fmla="+/ 1498 21600 2"/>
                <a:gd name="G5" fmla="+/ G1 0 2"/>
                <a:gd name="G6" fmla="*/ 21600 21600 1498"/>
                <a:gd name="G7" fmla="*/ G6 1 2"/>
                <a:gd name="G8" fmla="+- 21600 0 G7"/>
                <a:gd name="G9" fmla="*/ 21600 1 2"/>
                <a:gd name="G10" fmla="+- 1498 0 G9"/>
                <a:gd name="G11" fmla="?: G10 G8 0"/>
                <a:gd name="G12" fmla="?: G10 G7 21600"/>
                <a:gd name="T0" fmla="*/ 20851 w 21600"/>
                <a:gd name="T1" fmla="*/ 10800 h 21600"/>
                <a:gd name="T2" fmla="*/ 10800 w 21600"/>
                <a:gd name="T3" fmla="*/ 21600 h 21600"/>
                <a:gd name="T4" fmla="*/ 749 w 21600"/>
                <a:gd name="T5" fmla="*/ 10800 h 21600"/>
                <a:gd name="T6" fmla="*/ 10800 w 21600"/>
                <a:gd name="T7" fmla="*/ 0 h 21600"/>
                <a:gd name="T8" fmla="*/ 2549 w 21600"/>
                <a:gd name="T9" fmla="*/ 2549 h 21600"/>
                <a:gd name="T10" fmla="*/ 19051 w 21600"/>
                <a:gd name="T11" fmla="*/ 1905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498" y="21600"/>
                  </a:lnTo>
                  <a:lnTo>
                    <a:pt x="20102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B8E7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2414" y="7860"/>
              <a:ext cx="1550" cy="1236"/>
              <a:chOff x="2211" y="8416"/>
              <a:chExt cx="1550" cy="1236"/>
            </a:xfrm>
          </p:grpSpPr>
          <p:sp>
            <p:nvSpPr>
              <p:cNvPr id="56" name="Rectangle 5"/>
              <p:cNvSpPr>
                <a:spLocks noChangeArrowheads="1"/>
              </p:cNvSpPr>
              <p:nvPr/>
            </p:nvSpPr>
            <p:spPr bwMode="auto">
              <a:xfrm>
                <a:off x="2211" y="8805"/>
                <a:ext cx="1550" cy="847"/>
              </a:xfrm>
              <a:prstGeom prst="rect">
                <a:avLst/>
              </a:prstGeom>
              <a:solidFill>
                <a:srgbClr val="B8E7FF"/>
              </a:solidFill>
              <a:ln w="127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Service type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Update protocol</a:t>
                </a:r>
                <a:endParaRPr kumimoji="0" lang="en-US" altLang="en-US" sz="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3366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From-&gt;To</a:t>
                </a:r>
                <a:endPara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3"/>
              <p:cNvSpPr txBox="1">
                <a:spLocks noChangeArrowheads="1"/>
              </p:cNvSpPr>
              <p:nvPr/>
            </p:nvSpPr>
            <p:spPr bwMode="auto">
              <a:xfrm>
                <a:off x="2335" y="8416"/>
                <a:ext cx="1302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B8E7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Legend</a:t>
                </a:r>
                <a:endPara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4" name="TextBox 63"/>
          <p:cNvSpPr txBox="1"/>
          <p:nvPr/>
        </p:nvSpPr>
        <p:spPr>
          <a:xfrm>
            <a:off x="685800" y="2743200"/>
            <a:ext cx="3723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This table translates the DNS name to an IPv4 name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5667" y="3581400"/>
            <a:ext cx="372393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could have chosen tables that translate the DNS name to an IPv6 or OID name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85800" y="4819472"/>
            <a:ext cx="3723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Implying different layer choices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95667" y="5562600"/>
            <a:ext cx="3723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different paths through the network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4903320" y="1662874"/>
            <a:ext cx="1120718" cy="789839"/>
          </a:xfrm>
          <a:prstGeom prst="rect">
            <a:avLst/>
          </a:prstGeom>
          <a:solidFill>
            <a:srgbClr val="B8E7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stream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 A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DNS-&gt;IPv4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5.55112E-17 L -0.31667 5.55112E-17 " pathEditMode="relative" ptsTypes="AA">
                                      <p:cBhvr>
                                        <p:cTn id="1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8" grpId="0"/>
      <p:bldP spid="70" grpId="0" animBg="1"/>
      <p:bldP spid="70" grpId="1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57338</TotalTime>
  <Words>2641</Words>
  <Application>Microsoft Macintosh PowerPoint</Application>
  <PresentationFormat>On-screen Show (4:3)</PresentationFormat>
  <Paragraphs>785</Paragraphs>
  <Slides>64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Using the Network Layering DAG CS 118 Computer Network Fundamentals  Peter Reiher </vt:lpstr>
      <vt:lpstr>Outline</vt:lpstr>
      <vt:lpstr>Reminder</vt:lpstr>
      <vt:lpstr>Another reminder</vt:lpstr>
      <vt:lpstr>The DAG</vt:lpstr>
      <vt:lpstr>10,000 ft view</vt:lpstr>
      <vt:lpstr>Components</vt:lpstr>
      <vt:lpstr>Tables</vt:lpstr>
      <vt:lpstr>For example, </vt:lpstr>
      <vt:lpstr>FSMs and their state</vt:lpstr>
      <vt:lpstr>For example,</vt:lpstr>
      <vt:lpstr>Directed links</vt:lpstr>
      <vt:lpstr>For example, </vt:lpstr>
      <vt:lpstr>Rules (graph constraints)</vt:lpstr>
      <vt:lpstr>Node rules</vt:lpstr>
      <vt:lpstr>Root table rules</vt:lpstr>
      <vt:lpstr>For example, </vt:lpstr>
      <vt:lpstr>Leaf table rules</vt:lpstr>
      <vt:lpstr>For example, </vt:lpstr>
      <vt:lpstr>Intermediate table rules</vt:lpstr>
      <vt:lpstr>FSM + state rules</vt:lpstr>
      <vt:lpstr>For example, </vt:lpstr>
      <vt:lpstr>General node rules</vt:lpstr>
      <vt:lpstr>Paths</vt:lpstr>
      <vt:lpstr>Linking nodes</vt:lpstr>
      <vt:lpstr>Head/tail rule</vt:lpstr>
      <vt:lpstr>Path meaning</vt:lpstr>
      <vt:lpstr>Path rules</vt:lpstr>
      <vt:lpstr>The different host types</vt:lpstr>
      <vt:lpstr>Path in a user host</vt:lpstr>
      <vt:lpstr>Implications of host path rules</vt:lpstr>
      <vt:lpstr>DAGs and links</vt:lpstr>
      <vt:lpstr>Path in a relay host</vt:lpstr>
      <vt:lpstr>Path matching</vt:lpstr>
      <vt:lpstr>Path matching</vt:lpstr>
      <vt:lpstr>Path matching</vt:lpstr>
      <vt:lpstr>Path matching</vt:lpstr>
      <vt:lpstr>Pushing and popping</vt:lpstr>
      <vt:lpstr>A deeper look…</vt:lpstr>
      <vt:lpstr>Tables</vt:lpstr>
      <vt:lpstr>Name translation</vt:lpstr>
      <vt:lpstr>Relaying support</vt:lpstr>
      <vt:lpstr>When can you relay?</vt:lpstr>
      <vt:lpstr>Does an entry ensure connectivity?</vt:lpstr>
      <vt:lpstr>Other table information</vt:lpstr>
      <vt:lpstr>Table origins</vt:lpstr>
      <vt:lpstr>Manual table configuration</vt:lpstr>
      <vt:lpstr>External table configuration</vt:lpstr>
      <vt:lpstr>Directed links</vt:lpstr>
      <vt:lpstr>Links in the table</vt:lpstr>
      <vt:lpstr>Alternates</vt:lpstr>
      <vt:lpstr>Reuse</vt:lpstr>
      <vt:lpstr>FSMs and their state</vt:lpstr>
      <vt:lpstr>Soft state</vt:lpstr>
      <vt:lpstr>Hard state</vt:lpstr>
      <vt:lpstr>Soft vs. Hard</vt:lpstr>
      <vt:lpstr>The base case as an FSM</vt:lpstr>
      <vt:lpstr>DAG walks</vt:lpstr>
      <vt:lpstr>Early binding</vt:lpstr>
      <vt:lpstr>Late binding</vt:lpstr>
      <vt:lpstr>Early vs. late</vt:lpstr>
      <vt:lpstr>Processing</vt:lpstr>
      <vt:lpstr>Graph traversal</vt:lpstr>
      <vt:lpstr>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130</cp:revision>
  <cp:lastPrinted>2016-01-29T21:47:16Z</cp:lastPrinted>
  <dcterms:created xsi:type="dcterms:W3CDTF">2016-02-16T05:08:30Z</dcterms:created>
  <dcterms:modified xsi:type="dcterms:W3CDTF">2016-02-16T05:08:53Z</dcterms:modified>
</cp:coreProperties>
</file>