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50.xml" ContentType="application/vnd.openxmlformats-officedocument.presentationml.slide+xml"/>
  <Override PartName="/ppt/slides/slide18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60.xml" ContentType="application/vnd.openxmlformats-officedocument.presentationml.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9.xml" ContentType="application/vnd.openxmlformats-officedocument.presentationml.slide+xml"/>
  <Override PartName="/ppt/notesSlides/notesSlide45.xml" ContentType="application/vnd.openxmlformats-officedocument.presentationml.notesSlide+xml"/>
  <Override PartName="/ppt/slides/slide47.xml" ContentType="application/vnd.openxmlformats-officedocument.presentationml.slide+xml"/>
  <Override PartName="/ppt/diagrams/colors2.xml" ContentType="application/vnd.openxmlformats-officedocument.drawingml.diagramColors+xml"/>
  <Override PartName="/ppt/notesSlides/notesSlide55.xml" ContentType="application/vnd.openxmlformats-officedocument.presentationml.notes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64.xml" ContentType="application/vnd.openxmlformats-officedocument.presentationml.notesSlide+xml"/>
  <Override PartName="/ppt/diagrams/drawing1.xml" ContentType="application/vnd.ms-office.drawingml.diagramDrawing+xml"/>
  <Override PartName="/ppt/slides/slide66.xml" ContentType="application/vnd.openxmlformats-officedocument.presentationml.slide+xml"/>
  <Override PartName="/ppt/theme/theme1.xml" ContentType="application/vnd.openxmlformats-officedocument.theme+xml"/>
  <Override PartName="/ppt/notesSlides/notesSlide2.xml" ContentType="application/vnd.openxmlformats-officedocument.presentationml.notesSlide+xml"/>
  <Default Extension="jpeg" ContentType="image/jpeg"/>
  <Override PartName="/ppt/notesSlides/notesSlide11.xml" ContentType="application/vnd.openxmlformats-officedocument.presentationml.notesSlide+xml"/>
  <Override PartName="/ppt/diagrams/layout3.xml" ContentType="application/vnd.openxmlformats-officedocument.drawingml.diagramLayout+xml"/>
  <Override PartName="/ppt/slides/slide13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notesSlides/notesSlide40.xml" ContentType="application/vnd.openxmlformats-officedocument.presentationml.notesSlide+xml"/>
  <Override PartName="/ppt/slideLayouts/slideLayout5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42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51.xml" ContentType="application/vnd.openxmlformats-officedocument.presentationml.slide+xml"/>
  <Override PartName="/ppt/slides/slide19.xml" ContentType="application/vnd.openxmlformats-officedocument.presentationml.slide+xml"/>
  <Override PartName="/ppt/notesSlides/notesSlide27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61.xml" ContentType="application/vnd.openxmlformats-officedocument.presentationml.slide+xml"/>
  <Override PartName="/ppt/slides/slide29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8.xml" ContentType="application/vnd.openxmlformats-officedocument.presentationml.slide+xml"/>
  <Override PartName="/ppt/notesSlides/notesSlide46.xml" ContentType="application/vnd.openxmlformats-officedocument.presentationml.notesSlide+xml"/>
  <Override PartName="/ppt/slides/slide48.xml" ContentType="application/vnd.openxmlformats-officedocument.presentationml.slide+xml"/>
  <Override PartName="/ppt/diagrams/colors3.xml" ContentType="application/vnd.openxmlformats-officedocument.drawingml.diagramColors+xml"/>
  <Override PartName="/ppt/notesSlides/notesSlide56.xml" ContentType="application/vnd.openxmlformats-officedocument.presentationml.notesSlide+xml"/>
  <Override PartName="/ppt/slides/slide57.xml" ContentType="application/vnd.openxmlformats-officedocument.presentationml.slide+xml"/>
  <Override PartName="/ppt/notesSlides/notesSlide65.xml" ContentType="application/vnd.openxmlformats-officedocument.presentationml.notesSlide+xml"/>
  <Override PartName="/ppt/diagrams/drawing2.xml" ContentType="application/vnd.ms-office.drawingml.diagramDrawing+xml"/>
  <Override PartName="/ppt/slides/slide67.xml" ContentType="application/vnd.openxmlformats-officedocument.presentationml.slid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4.xml" ContentType="application/vnd.openxmlformats-officedocument.drawingml.diagramLayout+xml"/>
  <Override PartName="/ppt/slides/slide14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slides/slide5.xml" ContentType="application/vnd.openxmlformats-officedocument.presentationml.slide+xml"/>
  <Override PartName="/ppt/notesSlides/notesSlide41.xml" ContentType="application/vnd.openxmlformats-officedocument.presentationml.notes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Default Extension="xml" ContentType="application/xml"/>
  <Override PartName="/ppt/notesSlides/notesSlide18.xml" ContentType="application/vnd.openxmlformats-officedocument.presentationml.notesSlide+xml"/>
  <Override PartName="/ppt/notesSlides/notesSlide51.xml" ContentType="application/vnd.openxmlformats-officedocument.presentationml.notesSlide+xml"/>
  <Override PartName="/ppt/slides/slide5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60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s/slide62.xml" ContentType="application/vnd.openxmlformats-officedocument.presentationml.slide+xml"/>
  <Override PartName="/ppt/notesSlides/notesSlide37.xml" ContentType="application/vnd.openxmlformats-officedocument.presentationml.notesSlide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notesSlides/notesSlide47.xml" ContentType="application/vnd.openxmlformats-officedocument.presentationml.notesSlide+xml"/>
  <Override PartName="/ppt/slides/slide49.xml" ContentType="application/vnd.openxmlformats-officedocument.presentationml.slide+xml"/>
  <Override PartName="/ppt/diagrams/colors4.xml" ContentType="application/vnd.openxmlformats-officedocument.drawingml.diagramColors+xml"/>
  <Override PartName="/ppt/notesSlides/notesSlide57.xml" ContentType="application/vnd.openxmlformats-officedocument.presentationml.notesSlide+xml"/>
  <Override PartName="/ppt/slides/slide58.xml" ContentType="application/vnd.openxmlformats-officedocument.presentationml.slide+xml"/>
  <Override PartName="/docProps/core.xml" ContentType="application/vnd.openxmlformats-package.core-properties+xml"/>
  <Override PartName="/ppt/notesSlides/notesSlide66.xml" ContentType="application/vnd.openxmlformats-officedocument.presentationml.notesSlide+xml"/>
  <Override PartName="/ppt/diagrams/drawing3.xml" ContentType="application/vnd.ms-office.drawingml.diagramDrawing+xml"/>
  <Override PartName="/ppt/slides/slide68.xml" ContentType="application/vnd.openxmlformats-officedocument.presentationml.slide+xml"/>
  <Override PartName="/ppt/diagrams/data2.xml" ContentType="application/vnd.openxmlformats-officedocument.drawingml.diagramData+xml"/>
  <Override PartName="/ppt/theme/theme3.xml" ContentType="application/vnd.openxmlformats-officedocument.them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Default Extension="gif" ContentType="image/gif"/>
  <Override PartName="/ppt/slides/slide15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Override PartName="/ppt/notesSlides/notesSlide42.xml" ContentType="application/vnd.openxmlformats-officedocument.presentationml.notesSlide+xml"/>
  <Override PartName="/ppt/slideLayouts/slideLayout7.xml" ContentType="application/vnd.openxmlformats-officedocument.presentationml.slideLayout+xml"/>
  <Default Extension="png" ContentType="image/png"/>
  <Override PartName="/ppt/slides/slide44.xml" ContentType="application/vnd.openxmlformats-officedocument.presentationml.slid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notesSlides/notesSlide52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61.xml" ContentType="application/vnd.openxmlformats-officedocument.presentationml.notesSlide+xml"/>
  <Override PartName="/ppt/notesSlides/notesSlide29.xml" ContentType="application/vnd.openxmlformats-officedocument.presentationml.notesSlide+xml"/>
  <Override PartName="/ppt/slides/slide6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59.xml" ContentType="application/vnd.openxmlformats-officedocument.presentationml.slide+xml"/>
  <Override PartName="/ppt/diagrams/drawing4.xml" ContentType="application/vnd.ms-office.drawingml.diagramDrawing+xml"/>
  <Override PartName="/ppt/slides/slide69.xml" ContentType="application/vnd.openxmlformats-officedocument.presentationml.slide+xml"/>
  <Override PartName="/ppt/diagrams/data3.xml" ContentType="application/vnd.openxmlformats-officedocument.drawingml.diagramData+xml"/>
  <Override PartName="/ppt/notesSlides/notesSlide5.xml" ContentType="application/vnd.openxmlformats-officedocument.presentationml.notesSlide+xml"/>
  <Override PartName="/ppt/slides/slide10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4.xml" ContentType="application/vnd.openxmlformats-officedocument.presentationml.notesSlide+xml"/>
  <Override PartName="/ppt/viewProps.xml" ContentType="application/vnd.openxmlformats-officedocument.presentationml.viewProps+xml"/>
  <Default Extension="rels" ContentType="application/vnd.openxmlformats-package.relationships+xml"/>
  <Override PartName="/ppt/slides/slide26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35.xml" ContentType="application/vnd.openxmlformats-officedocument.presentationml.slide+xml"/>
  <Override PartName="/ppt/slides/slide7.xml" ContentType="application/vnd.openxmlformats-officedocument.presentationml.slide+xml"/>
  <Override PartName="/ppt/notesSlides/notesSlide43.xml" ContentType="application/vnd.openxmlformats-officedocument.presentationml.notesSlide+xml"/>
  <Override PartName="/ppt/slideLayouts/slideLayout8.xml" ContentType="application/vnd.openxmlformats-officedocument.presentationml.slideLayout+xml"/>
  <Override PartName="/ppt/diagrams/quickStyle4.xml" ContentType="application/vnd.openxmlformats-officedocument.drawingml.diagramStyle+xml"/>
  <Override PartName="/ppt/slides/slide45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54.xml" ContentType="application/vnd.openxmlformats-officedocument.presentationml.slide+xml"/>
  <Override PartName="/ppt/notesSlides/notesSlide62.xml" ContentType="application/vnd.openxmlformats-officedocument.presentationml.notes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49.xml" ContentType="application/vnd.openxmlformats-officedocument.presentationml.notesSlide+xml"/>
  <Override PartName="/ppt/presentation.xml" ContentType="application/vnd.openxmlformats-officedocument.presentationml.presentation.main+xml"/>
  <Override PartName="/ppt/notesSlides/notesSlide59.xml" ContentType="application/vnd.openxmlformats-officedocument.presentationml.notesSlide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notesSlides/notesSlide4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46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54.xml" ContentType="application/vnd.openxmlformats-officedocument.presentationml.notesSlide+xml"/>
  <Override PartName="/ppt/slides/slide55.xml" ContentType="application/vnd.openxmlformats-officedocument.presentationml.slide+xml"/>
  <Override PartName="/ppt/notesSlides/notesSlide63.xml" ContentType="application/vnd.openxmlformats-officedocument.presentationml.notesSlide+xml"/>
  <Override PartName="/ppt/slides/slide65.xml" ContentType="application/vnd.openxmlformats-officedocument.presentationml.slide+xml"/>
  <Override PartName="/ppt/notesSlides/notesSlide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7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326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9" r:id="rId23"/>
    <p:sldId id="280" r:id="rId24"/>
    <p:sldId id="281" r:id="rId25"/>
    <p:sldId id="282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27" r:id="rId48"/>
    <p:sldId id="329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EE830C"/>
    <a:srgbClr val="E58955"/>
    <a:srgbClr val="C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-880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8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notesMaster" Target="notesMasters/notesMaster1.xml"/><Relationship Id="rId72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interSettings" Target="printerSettings/printerSettings1.bin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AF5735-F316-4D56-9FAF-A0256CA222EC}" type="doc">
      <dgm:prSet loTypeId="urn:microsoft.com/office/officeart/2005/8/layout/pyramid3" loCatId="pyramid" qsTypeId="urn:microsoft.com/office/officeart/2005/8/quickstyle/3d1" qsCatId="3D" csTypeId="urn:microsoft.com/office/officeart/2005/8/colors/accent5_3" csCatId="accent5" phldr="1"/>
      <dgm:spPr/>
    </dgm:pt>
    <dgm:pt modelId="{4B6B0871-58AB-47B8-AB63-6D2EFA03DFB6}">
      <dgm:prSet phldrT="[Text]" custT="1"/>
      <dgm:spPr/>
      <dgm:t>
        <a:bodyPr/>
        <a:lstStyle/>
        <a:p>
          <a:r>
            <a:rPr lang="en-US" sz="1800" b="1" dirty="0" smtClean="0"/>
            <a:t>HTTP/DNS/FTP/</a:t>
          </a:r>
          <a:br>
            <a:rPr lang="en-US" sz="1800" b="1" dirty="0" smtClean="0"/>
          </a:br>
          <a:r>
            <a:rPr lang="en-US" sz="1800" b="1" dirty="0" smtClean="0"/>
            <a:t>NFS/IM</a:t>
          </a:r>
          <a:endParaRPr lang="en-US" sz="1800" b="1" dirty="0"/>
        </a:p>
      </dgm:t>
    </dgm:pt>
    <dgm:pt modelId="{79CA7801-E338-4D67-96B7-7E1330D2D7EF}" type="parTrans" cxnId="{75157902-58CD-4F76-858A-885BC48FF4C2}">
      <dgm:prSet/>
      <dgm:spPr/>
      <dgm:t>
        <a:bodyPr/>
        <a:lstStyle/>
        <a:p>
          <a:endParaRPr lang="en-US"/>
        </a:p>
      </dgm:t>
    </dgm:pt>
    <dgm:pt modelId="{8542EAF3-53DE-4221-9E8B-4F486EA0F9A1}" type="sibTrans" cxnId="{75157902-58CD-4F76-858A-885BC48FF4C2}">
      <dgm:prSet/>
      <dgm:spPr/>
      <dgm:t>
        <a:bodyPr/>
        <a:lstStyle/>
        <a:p>
          <a:endParaRPr lang="en-US"/>
        </a:p>
      </dgm:t>
    </dgm:pt>
    <dgm:pt modelId="{373649C1-CE8C-4A0B-8A55-C7FD3FA1749D}">
      <dgm:prSet phldrT="[Text]" custT="1"/>
      <dgm:spPr/>
      <dgm:t>
        <a:bodyPr/>
        <a:lstStyle/>
        <a:p>
          <a:r>
            <a:rPr lang="en-US" sz="1600" b="1" dirty="0" smtClean="0"/>
            <a:t>TCP/UDP/</a:t>
          </a:r>
          <a:br>
            <a:rPr lang="en-US" sz="1600" b="1" dirty="0" smtClean="0"/>
          </a:br>
          <a:r>
            <a:rPr lang="en-US" sz="1600" b="1" dirty="0" smtClean="0"/>
            <a:t>SCTP/RTP</a:t>
          </a:r>
          <a:endParaRPr lang="en-US" sz="1600" b="1" dirty="0"/>
        </a:p>
      </dgm:t>
    </dgm:pt>
    <dgm:pt modelId="{5F22EB90-DF24-43BB-899F-478311D46661}" type="parTrans" cxnId="{7BFBF402-5B15-44B9-870F-AEF7BCDE3910}">
      <dgm:prSet/>
      <dgm:spPr/>
      <dgm:t>
        <a:bodyPr/>
        <a:lstStyle/>
        <a:p>
          <a:endParaRPr lang="en-US"/>
        </a:p>
      </dgm:t>
    </dgm:pt>
    <dgm:pt modelId="{E994DCA4-712F-4555-9D5D-3F74751B3193}" type="sibTrans" cxnId="{7BFBF402-5B15-44B9-870F-AEF7BCDE3910}">
      <dgm:prSet/>
      <dgm:spPr/>
      <dgm:t>
        <a:bodyPr/>
        <a:lstStyle/>
        <a:p>
          <a:endParaRPr lang="en-US"/>
        </a:p>
      </dgm:t>
    </dgm:pt>
    <dgm:pt modelId="{FFB9EE93-C66D-4712-8004-3D89AB89F6D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6EAC59C-62BA-4776-8122-AF69A4A155D3}" type="parTrans" cxnId="{7AF8F7A9-AE10-43BF-85B9-F84031A2FC14}">
      <dgm:prSet/>
      <dgm:spPr/>
      <dgm:t>
        <a:bodyPr/>
        <a:lstStyle/>
        <a:p>
          <a:endParaRPr lang="en-US"/>
        </a:p>
      </dgm:t>
    </dgm:pt>
    <dgm:pt modelId="{A95F8E0E-223A-497E-8084-89F804EC313F}" type="sibTrans" cxnId="{7AF8F7A9-AE10-43BF-85B9-F84031A2FC14}">
      <dgm:prSet/>
      <dgm:spPr/>
      <dgm:t>
        <a:bodyPr/>
        <a:lstStyle/>
        <a:p>
          <a:endParaRPr lang="en-US"/>
        </a:p>
      </dgm:t>
    </dgm:pt>
    <dgm:pt modelId="{B4E61347-0FBB-4C1D-9955-A34D472ED6DA}" type="pres">
      <dgm:prSet presAssocID="{25AF5735-F316-4D56-9FAF-A0256CA222EC}" presName="Name0" presStyleCnt="0">
        <dgm:presLayoutVars>
          <dgm:dir/>
          <dgm:animLvl val="lvl"/>
          <dgm:resizeHandles val="exact"/>
        </dgm:presLayoutVars>
      </dgm:prSet>
      <dgm:spPr/>
    </dgm:pt>
    <dgm:pt modelId="{B8444B78-79E8-4AAB-B46B-45C117CD244D}" type="pres">
      <dgm:prSet presAssocID="{4B6B0871-58AB-47B8-AB63-6D2EFA03DFB6}" presName="Name8" presStyleCnt="0"/>
      <dgm:spPr/>
    </dgm:pt>
    <dgm:pt modelId="{36AD86A5-878C-4721-AE97-58B2486F3150}" type="pres">
      <dgm:prSet presAssocID="{4B6B0871-58AB-47B8-AB63-6D2EFA03DFB6}" presName="level" presStyleLbl="node1" presStyleIdx="0" presStyleCnt="3" custLinFactX="-26036" custLinFactY="-1183" custLinFactNeighborX="-1000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DFB1D2-C008-4990-BA4F-BBEA3B6D95CD}" type="pres">
      <dgm:prSet presAssocID="{4B6B0871-58AB-47B8-AB63-6D2EFA03DFB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63262-C46D-4122-B846-00E37A8A4A12}" type="pres">
      <dgm:prSet presAssocID="{373649C1-CE8C-4A0B-8A55-C7FD3FA1749D}" presName="Name8" presStyleCnt="0"/>
      <dgm:spPr/>
    </dgm:pt>
    <dgm:pt modelId="{0DC2673B-A80B-4FD1-8275-D2A1E3691C79}" type="pres">
      <dgm:prSet presAssocID="{373649C1-CE8C-4A0B-8A55-C7FD3FA1749D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88AB5-3B45-4616-A263-43ED6D330740}" type="pres">
      <dgm:prSet presAssocID="{373649C1-CE8C-4A0B-8A55-C7FD3FA1749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CBAF33-F15E-44D8-8050-3110A738925F}" type="pres">
      <dgm:prSet presAssocID="{FFB9EE93-C66D-4712-8004-3D89AB89F6D9}" presName="Name8" presStyleCnt="0"/>
      <dgm:spPr/>
    </dgm:pt>
    <dgm:pt modelId="{3385B6FE-47BA-493D-B459-6F5B3E4D6F64}" type="pres">
      <dgm:prSet presAssocID="{FFB9EE93-C66D-4712-8004-3D89AB89F6D9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984F08-FB2A-4CA0-B9F7-33BF778061F4}" type="pres">
      <dgm:prSet presAssocID="{FFB9EE93-C66D-4712-8004-3D89AB89F6D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DBB4AB-BB83-E54E-AEFE-E3415751D83B}" type="presOf" srcId="{4B6B0871-58AB-47B8-AB63-6D2EFA03DFB6}" destId="{D7DFB1D2-C008-4990-BA4F-BBEA3B6D95CD}" srcOrd="1" destOrd="0" presId="urn:microsoft.com/office/officeart/2005/8/layout/pyramid3"/>
    <dgm:cxn modelId="{EFFF058D-16C6-F940-BC58-CF0936925ACF}" type="presOf" srcId="{4B6B0871-58AB-47B8-AB63-6D2EFA03DFB6}" destId="{36AD86A5-878C-4721-AE97-58B2486F3150}" srcOrd="0" destOrd="0" presId="urn:microsoft.com/office/officeart/2005/8/layout/pyramid3"/>
    <dgm:cxn modelId="{5321AA13-7A66-D341-9F74-6C511F46C37A}" type="presOf" srcId="{373649C1-CE8C-4A0B-8A55-C7FD3FA1749D}" destId="{0DC2673B-A80B-4FD1-8275-D2A1E3691C79}" srcOrd="0" destOrd="0" presId="urn:microsoft.com/office/officeart/2005/8/layout/pyramid3"/>
    <dgm:cxn modelId="{75157902-58CD-4F76-858A-885BC48FF4C2}" srcId="{25AF5735-F316-4D56-9FAF-A0256CA222EC}" destId="{4B6B0871-58AB-47B8-AB63-6D2EFA03DFB6}" srcOrd="0" destOrd="0" parTransId="{79CA7801-E338-4D67-96B7-7E1330D2D7EF}" sibTransId="{8542EAF3-53DE-4221-9E8B-4F486EA0F9A1}"/>
    <dgm:cxn modelId="{7BFBF402-5B15-44B9-870F-AEF7BCDE3910}" srcId="{25AF5735-F316-4D56-9FAF-A0256CA222EC}" destId="{373649C1-CE8C-4A0B-8A55-C7FD3FA1749D}" srcOrd="1" destOrd="0" parTransId="{5F22EB90-DF24-43BB-899F-478311D46661}" sibTransId="{E994DCA4-712F-4555-9D5D-3F74751B3193}"/>
    <dgm:cxn modelId="{110AA79F-157A-BF44-8A4D-623F3CC73662}" type="presOf" srcId="{373649C1-CE8C-4A0B-8A55-C7FD3FA1749D}" destId="{50788AB5-3B45-4616-A263-43ED6D330740}" srcOrd="1" destOrd="0" presId="urn:microsoft.com/office/officeart/2005/8/layout/pyramid3"/>
    <dgm:cxn modelId="{D3FFB550-4400-F64F-B0B5-33A74C958153}" type="presOf" srcId="{25AF5735-F316-4D56-9FAF-A0256CA222EC}" destId="{B4E61347-0FBB-4C1D-9955-A34D472ED6DA}" srcOrd="0" destOrd="0" presId="urn:microsoft.com/office/officeart/2005/8/layout/pyramid3"/>
    <dgm:cxn modelId="{194C70CD-6E14-364C-99FE-63B3F11C8C5E}" type="presOf" srcId="{FFB9EE93-C66D-4712-8004-3D89AB89F6D9}" destId="{3385B6FE-47BA-493D-B459-6F5B3E4D6F64}" srcOrd="0" destOrd="0" presId="urn:microsoft.com/office/officeart/2005/8/layout/pyramid3"/>
    <dgm:cxn modelId="{EA5C510A-317A-6E49-88E6-D19780CD2F9B}" type="presOf" srcId="{FFB9EE93-C66D-4712-8004-3D89AB89F6D9}" destId="{78984F08-FB2A-4CA0-B9F7-33BF778061F4}" srcOrd="1" destOrd="0" presId="urn:microsoft.com/office/officeart/2005/8/layout/pyramid3"/>
    <dgm:cxn modelId="{7AF8F7A9-AE10-43BF-85B9-F84031A2FC14}" srcId="{25AF5735-F316-4D56-9FAF-A0256CA222EC}" destId="{FFB9EE93-C66D-4712-8004-3D89AB89F6D9}" srcOrd="2" destOrd="0" parTransId="{16EAC59C-62BA-4776-8122-AF69A4A155D3}" sibTransId="{A95F8E0E-223A-497E-8084-89F804EC313F}"/>
    <dgm:cxn modelId="{981B9DA7-9335-A247-BFE3-5747B5DB9A3C}" type="presParOf" srcId="{B4E61347-0FBB-4C1D-9955-A34D472ED6DA}" destId="{B8444B78-79E8-4AAB-B46B-45C117CD244D}" srcOrd="0" destOrd="0" presId="urn:microsoft.com/office/officeart/2005/8/layout/pyramid3"/>
    <dgm:cxn modelId="{8DCE41C1-CCDE-5548-BE42-892D4DBEF11F}" type="presParOf" srcId="{B8444B78-79E8-4AAB-B46B-45C117CD244D}" destId="{36AD86A5-878C-4721-AE97-58B2486F3150}" srcOrd="0" destOrd="0" presId="urn:microsoft.com/office/officeart/2005/8/layout/pyramid3"/>
    <dgm:cxn modelId="{A22FD5B8-8088-A143-AA84-C939AEB40964}" type="presParOf" srcId="{B8444B78-79E8-4AAB-B46B-45C117CD244D}" destId="{D7DFB1D2-C008-4990-BA4F-BBEA3B6D95CD}" srcOrd="1" destOrd="0" presId="urn:microsoft.com/office/officeart/2005/8/layout/pyramid3"/>
    <dgm:cxn modelId="{55C5532E-368A-DC4F-943F-061ADB5B39A1}" type="presParOf" srcId="{B4E61347-0FBB-4C1D-9955-A34D472ED6DA}" destId="{C3263262-C46D-4122-B846-00E37A8A4A12}" srcOrd="1" destOrd="0" presId="urn:microsoft.com/office/officeart/2005/8/layout/pyramid3"/>
    <dgm:cxn modelId="{D044C914-D4F0-9247-9817-5032037C8523}" type="presParOf" srcId="{C3263262-C46D-4122-B846-00E37A8A4A12}" destId="{0DC2673B-A80B-4FD1-8275-D2A1E3691C79}" srcOrd="0" destOrd="0" presId="urn:microsoft.com/office/officeart/2005/8/layout/pyramid3"/>
    <dgm:cxn modelId="{AFA102E4-2AF4-6C46-A440-734CE22DBB7D}" type="presParOf" srcId="{C3263262-C46D-4122-B846-00E37A8A4A12}" destId="{50788AB5-3B45-4616-A263-43ED6D330740}" srcOrd="1" destOrd="0" presId="urn:microsoft.com/office/officeart/2005/8/layout/pyramid3"/>
    <dgm:cxn modelId="{68A377C4-3066-464D-8562-3F623FA0E296}" type="presParOf" srcId="{B4E61347-0FBB-4C1D-9955-A34D472ED6DA}" destId="{C7CBAF33-F15E-44D8-8050-3110A738925F}" srcOrd="2" destOrd="0" presId="urn:microsoft.com/office/officeart/2005/8/layout/pyramid3"/>
    <dgm:cxn modelId="{C9C9FE19-1C0B-964D-9A8D-EE79A356B539}" type="presParOf" srcId="{C7CBAF33-F15E-44D8-8050-3110A738925F}" destId="{3385B6FE-47BA-493D-B459-6F5B3E4D6F64}" srcOrd="0" destOrd="0" presId="urn:microsoft.com/office/officeart/2005/8/layout/pyramid3"/>
    <dgm:cxn modelId="{AB6F70DE-5549-4541-836C-88AD72681F61}" type="presParOf" srcId="{C7CBAF33-F15E-44D8-8050-3110A738925F}" destId="{78984F08-FB2A-4CA0-B9F7-33BF778061F4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1FF8E9-66F8-42AC-A496-D638CCADFA44}" type="doc">
      <dgm:prSet loTypeId="urn:microsoft.com/office/officeart/2005/8/layout/pyramid1" loCatId="pyramid" qsTypeId="urn:microsoft.com/office/officeart/2005/8/quickstyle/3d1" qsCatId="3D" csTypeId="urn:microsoft.com/office/officeart/2005/8/colors/accent5_3" csCatId="accent5" phldr="1"/>
      <dgm:spPr/>
    </dgm:pt>
    <dgm:pt modelId="{197F40E3-6A1E-4487-984A-8CBC92786A4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14CA2CD-7F67-42A9-913F-FCF36E9169CE}" type="parTrans" cxnId="{70427856-CE1D-44D7-AD64-418D6AAE1CC3}">
      <dgm:prSet/>
      <dgm:spPr/>
      <dgm:t>
        <a:bodyPr/>
        <a:lstStyle/>
        <a:p>
          <a:endParaRPr lang="en-US"/>
        </a:p>
      </dgm:t>
    </dgm:pt>
    <dgm:pt modelId="{391E336C-3074-4A52-9CEE-305D3F22D5C8}" type="sibTrans" cxnId="{70427856-CE1D-44D7-AD64-418D6AAE1CC3}">
      <dgm:prSet/>
      <dgm:spPr/>
      <dgm:t>
        <a:bodyPr/>
        <a:lstStyle/>
        <a:p>
          <a:endParaRPr lang="en-US"/>
        </a:p>
      </dgm:t>
    </dgm:pt>
    <dgm:pt modelId="{221339E1-ECCF-453C-8158-A6549CD8C89A}">
      <dgm:prSet phldrT="[Text]" custT="1"/>
      <dgm:spPr/>
      <dgm:t>
        <a:bodyPr/>
        <a:lstStyle/>
        <a:p>
          <a:r>
            <a:rPr lang="en-US" sz="1600" b="1" dirty="0" smtClean="0"/>
            <a:t>Ethernet/</a:t>
          </a:r>
          <a:br>
            <a:rPr lang="en-US" sz="1600" b="1" dirty="0" smtClean="0"/>
          </a:br>
          <a:r>
            <a:rPr lang="en-US" sz="1600" b="1" dirty="0" smtClean="0"/>
            <a:t>FDDI/</a:t>
          </a:r>
          <a:r>
            <a:rPr lang="en-US" sz="1600" b="1" dirty="0" err="1" smtClean="0"/>
            <a:t>Sonet</a:t>
          </a:r>
          <a:endParaRPr lang="en-US" sz="1600" b="1" dirty="0"/>
        </a:p>
      </dgm:t>
    </dgm:pt>
    <dgm:pt modelId="{2F5CEF73-1BC1-4BA9-9190-07F3E442DF27}" type="parTrans" cxnId="{7EB84C76-C2C4-4594-B414-CB8316C6F5B3}">
      <dgm:prSet/>
      <dgm:spPr/>
      <dgm:t>
        <a:bodyPr/>
        <a:lstStyle/>
        <a:p>
          <a:endParaRPr lang="en-US"/>
        </a:p>
      </dgm:t>
    </dgm:pt>
    <dgm:pt modelId="{E9D93A9F-D534-4E21-A6CB-404CDC2881AB}" type="sibTrans" cxnId="{7EB84C76-C2C4-4594-B414-CB8316C6F5B3}">
      <dgm:prSet/>
      <dgm:spPr/>
      <dgm:t>
        <a:bodyPr/>
        <a:lstStyle/>
        <a:p>
          <a:endParaRPr lang="en-US"/>
        </a:p>
      </dgm:t>
    </dgm:pt>
    <dgm:pt modelId="{6745BB6D-6FBD-40D9-96D7-AA570E8DF205}">
      <dgm:prSet phldrT="[Text]" custT="1"/>
      <dgm:spPr/>
      <dgm:t>
        <a:bodyPr/>
        <a:lstStyle/>
        <a:p>
          <a:r>
            <a:rPr lang="en-US" sz="1800" b="1" baseline="0" dirty="0" smtClean="0">
              <a:latin typeface="Symbol" pitchFamily="18" charset="2"/>
            </a:rPr>
            <a:t>l</a:t>
          </a:r>
          <a:r>
            <a:rPr lang="en-US" sz="1800" b="1" dirty="0" smtClean="0"/>
            <a:t> PPM, </a:t>
          </a:r>
          <a:r>
            <a:rPr lang="en-US" sz="1800" b="1" baseline="0" dirty="0" smtClean="0">
              <a:latin typeface="Symbol" pitchFamily="18" charset="2"/>
            </a:rPr>
            <a:t>l</a:t>
          </a:r>
          <a:r>
            <a:rPr lang="en-US" sz="1800" b="1" dirty="0" smtClean="0"/>
            <a:t> CDMA, </a:t>
          </a:r>
          <a:br>
            <a:rPr lang="en-US" sz="1800" b="1" dirty="0" smtClean="0"/>
          </a:br>
          <a:r>
            <a:rPr lang="en-US" sz="1800" b="1" dirty="0" smtClean="0"/>
            <a:t>e</a:t>
          </a:r>
          <a:r>
            <a:rPr lang="en-US" sz="1800" b="1" baseline="30000" dirty="0" smtClean="0"/>
            <a:t>-</a:t>
          </a:r>
          <a:r>
            <a:rPr lang="en-US" sz="1800" b="1" dirty="0" smtClean="0"/>
            <a:t> NRZ, e</a:t>
          </a:r>
          <a:r>
            <a:rPr lang="en-US" sz="1800" b="1" baseline="30000" dirty="0" smtClean="0"/>
            <a:t>-</a:t>
          </a:r>
          <a:r>
            <a:rPr lang="en-US" sz="1800" b="1" dirty="0" smtClean="0"/>
            <a:t> PCM</a:t>
          </a:r>
          <a:endParaRPr lang="en-US" sz="1800" b="1" dirty="0"/>
        </a:p>
      </dgm:t>
    </dgm:pt>
    <dgm:pt modelId="{E0EB1EE6-0930-455F-AF66-CE56B815F9BC}" type="parTrans" cxnId="{22870642-FCCB-412D-A741-671B5242A6A3}">
      <dgm:prSet/>
      <dgm:spPr/>
      <dgm:t>
        <a:bodyPr/>
        <a:lstStyle/>
        <a:p>
          <a:endParaRPr lang="en-US"/>
        </a:p>
      </dgm:t>
    </dgm:pt>
    <dgm:pt modelId="{7BA23685-9515-4E37-BBCC-40CA3AC4828B}" type="sibTrans" cxnId="{22870642-FCCB-412D-A741-671B5242A6A3}">
      <dgm:prSet/>
      <dgm:spPr/>
      <dgm:t>
        <a:bodyPr/>
        <a:lstStyle/>
        <a:p>
          <a:endParaRPr lang="en-US"/>
        </a:p>
      </dgm:t>
    </dgm:pt>
    <dgm:pt modelId="{738D48D0-406A-4B18-B3E8-1B53904B7E0A}" type="pres">
      <dgm:prSet presAssocID="{CC1FF8E9-66F8-42AC-A496-D638CCADFA44}" presName="Name0" presStyleCnt="0">
        <dgm:presLayoutVars>
          <dgm:dir/>
          <dgm:animLvl val="lvl"/>
          <dgm:resizeHandles val="exact"/>
        </dgm:presLayoutVars>
      </dgm:prSet>
      <dgm:spPr/>
    </dgm:pt>
    <dgm:pt modelId="{79C2E0E2-1037-44B5-9917-5E1AAFB775C0}" type="pres">
      <dgm:prSet presAssocID="{197F40E3-6A1E-4487-984A-8CBC92786A40}" presName="Name8" presStyleCnt="0"/>
      <dgm:spPr/>
    </dgm:pt>
    <dgm:pt modelId="{FDF8EA0C-0B33-4004-9CF3-ED55CF5DF202}" type="pres">
      <dgm:prSet presAssocID="{197F40E3-6A1E-4487-984A-8CBC92786A40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8D0B20-3794-47FA-9869-D77B8720B04C}" type="pres">
      <dgm:prSet presAssocID="{197F40E3-6A1E-4487-984A-8CBC92786A4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CCB2C4-22E1-4160-97F6-53F38726FD18}" type="pres">
      <dgm:prSet presAssocID="{221339E1-ECCF-453C-8158-A6549CD8C89A}" presName="Name8" presStyleCnt="0"/>
      <dgm:spPr/>
    </dgm:pt>
    <dgm:pt modelId="{462E6344-93ED-4801-BDAD-F7EEC45B8262}" type="pres">
      <dgm:prSet presAssocID="{221339E1-ECCF-453C-8158-A6549CD8C89A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289D4D-C5B1-4872-9F3D-19A6512D25E1}" type="pres">
      <dgm:prSet presAssocID="{221339E1-ECCF-453C-8158-A6549CD8C89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BE08A1-D0EF-4200-AED6-7870BAA385B2}" type="pres">
      <dgm:prSet presAssocID="{6745BB6D-6FBD-40D9-96D7-AA570E8DF205}" presName="Name8" presStyleCnt="0"/>
      <dgm:spPr/>
    </dgm:pt>
    <dgm:pt modelId="{1452BE2D-D7F5-47A9-ABEA-21E0111803A7}" type="pres">
      <dgm:prSet presAssocID="{6745BB6D-6FBD-40D9-96D7-AA570E8DF205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977EF-37DA-4CF3-9C8E-00D42E8A03D8}" type="pres">
      <dgm:prSet presAssocID="{6745BB6D-6FBD-40D9-96D7-AA570E8DF20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F08DEA-99F1-5146-AA18-0DA042E55067}" type="presOf" srcId="{197F40E3-6A1E-4487-984A-8CBC92786A40}" destId="{FDF8EA0C-0B33-4004-9CF3-ED55CF5DF202}" srcOrd="0" destOrd="0" presId="urn:microsoft.com/office/officeart/2005/8/layout/pyramid1"/>
    <dgm:cxn modelId="{6BDE70B9-8DE9-974A-A268-C0BED2815A0F}" type="presOf" srcId="{221339E1-ECCF-453C-8158-A6549CD8C89A}" destId="{462E6344-93ED-4801-BDAD-F7EEC45B8262}" srcOrd="0" destOrd="0" presId="urn:microsoft.com/office/officeart/2005/8/layout/pyramid1"/>
    <dgm:cxn modelId="{2388BF17-80B3-E840-9A0F-151D1D49E0B3}" type="presOf" srcId="{221339E1-ECCF-453C-8158-A6549CD8C89A}" destId="{E4289D4D-C5B1-4872-9F3D-19A6512D25E1}" srcOrd="1" destOrd="0" presId="urn:microsoft.com/office/officeart/2005/8/layout/pyramid1"/>
    <dgm:cxn modelId="{7F5BD682-9325-FA4D-B0A1-198ED7EBB3A8}" type="presOf" srcId="{CC1FF8E9-66F8-42AC-A496-D638CCADFA44}" destId="{738D48D0-406A-4B18-B3E8-1B53904B7E0A}" srcOrd="0" destOrd="0" presId="urn:microsoft.com/office/officeart/2005/8/layout/pyramid1"/>
    <dgm:cxn modelId="{2CDB7862-3B42-154A-9D9D-1B73F830AFC5}" type="presOf" srcId="{197F40E3-6A1E-4487-984A-8CBC92786A40}" destId="{4D8D0B20-3794-47FA-9869-D77B8720B04C}" srcOrd="1" destOrd="0" presId="urn:microsoft.com/office/officeart/2005/8/layout/pyramid1"/>
    <dgm:cxn modelId="{7125EED4-2831-CE49-A105-24705D0A0720}" type="presOf" srcId="{6745BB6D-6FBD-40D9-96D7-AA570E8DF205}" destId="{1452BE2D-D7F5-47A9-ABEA-21E0111803A7}" srcOrd="0" destOrd="0" presId="urn:microsoft.com/office/officeart/2005/8/layout/pyramid1"/>
    <dgm:cxn modelId="{22870642-FCCB-412D-A741-671B5242A6A3}" srcId="{CC1FF8E9-66F8-42AC-A496-D638CCADFA44}" destId="{6745BB6D-6FBD-40D9-96D7-AA570E8DF205}" srcOrd="2" destOrd="0" parTransId="{E0EB1EE6-0930-455F-AF66-CE56B815F9BC}" sibTransId="{7BA23685-9515-4E37-BBCC-40CA3AC4828B}"/>
    <dgm:cxn modelId="{70427856-CE1D-44D7-AD64-418D6AAE1CC3}" srcId="{CC1FF8E9-66F8-42AC-A496-D638CCADFA44}" destId="{197F40E3-6A1E-4487-984A-8CBC92786A40}" srcOrd="0" destOrd="0" parTransId="{E14CA2CD-7F67-42A9-913F-FCF36E9169CE}" sibTransId="{391E336C-3074-4A52-9CEE-305D3F22D5C8}"/>
    <dgm:cxn modelId="{BA788C90-EF93-5C4F-BF4F-DB150A9672B6}" type="presOf" srcId="{6745BB6D-6FBD-40D9-96D7-AA570E8DF205}" destId="{599977EF-37DA-4CF3-9C8E-00D42E8A03D8}" srcOrd="1" destOrd="0" presId="urn:microsoft.com/office/officeart/2005/8/layout/pyramid1"/>
    <dgm:cxn modelId="{7EB84C76-C2C4-4594-B414-CB8316C6F5B3}" srcId="{CC1FF8E9-66F8-42AC-A496-D638CCADFA44}" destId="{221339E1-ECCF-453C-8158-A6549CD8C89A}" srcOrd="1" destOrd="0" parTransId="{2F5CEF73-1BC1-4BA9-9190-07F3E442DF27}" sibTransId="{E9D93A9F-D534-4E21-A6CB-404CDC2881AB}"/>
    <dgm:cxn modelId="{39FD9540-FA96-984B-A17D-9E4A7E11FB16}" type="presParOf" srcId="{738D48D0-406A-4B18-B3E8-1B53904B7E0A}" destId="{79C2E0E2-1037-44B5-9917-5E1AAFB775C0}" srcOrd="0" destOrd="0" presId="urn:microsoft.com/office/officeart/2005/8/layout/pyramid1"/>
    <dgm:cxn modelId="{6C4D945E-0758-E440-8F60-A84DA9B2F0A8}" type="presParOf" srcId="{79C2E0E2-1037-44B5-9917-5E1AAFB775C0}" destId="{FDF8EA0C-0B33-4004-9CF3-ED55CF5DF202}" srcOrd="0" destOrd="0" presId="urn:microsoft.com/office/officeart/2005/8/layout/pyramid1"/>
    <dgm:cxn modelId="{449CBDE6-C66B-9147-9DA7-B8D7451AD492}" type="presParOf" srcId="{79C2E0E2-1037-44B5-9917-5E1AAFB775C0}" destId="{4D8D0B20-3794-47FA-9869-D77B8720B04C}" srcOrd="1" destOrd="0" presId="urn:microsoft.com/office/officeart/2005/8/layout/pyramid1"/>
    <dgm:cxn modelId="{B31653E0-2EF8-6F40-83C4-48EEF024C44F}" type="presParOf" srcId="{738D48D0-406A-4B18-B3E8-1B53904B7E0A}" destId="{4DCCB2C4-22E1-4160-97F6-53F38726FD18}" srcOrd="1" destOrd="0" presId="urn:microsoft.com/office/officeart/2005/8/layout/pyramid1"/>
    <dgm:cxn modelId="{8C3B2B2A-FD64-0448-ABFC-FB6604420780}" type="presParOf" srcId="{4DCCB2C4-22E1-4160-97F6-53F38726FD18}" destId="{462E6344-93ED-4801-BDAD-F7EEC45B8262}" srcOrd="0" destOrd="0" presId="urn:microsoft.com/office/officeart/2005/8/layout/pyramid1"/>
    <dgm:cxn modelId="{FBA44C93-0D49-284D-B2A0-FE0EE485D3AF}" type="presParOf" srcId="{4DCCB2C4-22E1-4160-97F6-53F38726FD18}" destId="{E4289D4D-C5B1-4872-9F3D-19A6512D25E1}" srcOrd="1" destOrd="0" presId="urn:microsoft.com/office/officeart/2005/8/layout/pyramid1"/>
    <dgm:cxn modelId="{324EEA78-C1D0-9645-A638-C7AA7A3080ED}" type="presParOf" srcId="{738D48D0-406A-4B18-B3E8-1B53904B7E0A}" destId="{C8BE08A1-D0EF-4200-AED6-7870BAA385B2}" srcOrd="2" destOrd="0" presId="urn:microsoft.com/office/officeart/2005/8/layout/pyramid1"/>
    <dgm:cxn modelId="{47B6D501-E51F-AA42-9566-1C851845EC11}" type="presParOf" srcId="{C8BE08A1-D0EF-4200-AED6-7870BAA385B2}" destId="{1452BE2D-D7F5-47A9-ABEA-21E0111803A7}" srcOrd="0" destOrd="0" presId="urn:microsoft.com/office/officeart/2005/8/layout/pyramid1"/>
    <dgm:cxn modelId="{389FF946-85CB-7942-9B4D-3CB3C9C396B5}" type="presParOf" srcId="{C8BE08A1-D0EF-4200-AED6-7870BAA385B2}" destId="{599977EF-37DA-4CF3-9C8E-00D42E8A03D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AF5735-F316-4D56-9FAF-A0256CA222EC}" type="doc">
      <dgm:prSet loTypeId="urn:microsoft.com/office/officeart/2005/8/layout/pyramid3" loCatId="pyramid" qsTypeId="urn:microsoft.com/office/officeart/2005/8/quickstyle/3d1" qsCatId="3D" csTypeId="urn:microsoft.com/office/officeart/2005/8/colors/accent5_3" csCatId="accent5" phldr="1"/>
      <dgm:spPr/>
    </dgm:pt>
    <dgm:pt modelId="{4B6B0871-58AB-47B8-AB63-6D2EFA03DFB6}">
      <dgm:prSet phldrT="[Text]" custT="1"/>
      <dgm:spPr/>
      <dgm:t>
        <a:bodyPr/>
        <a:lstStyle/>
        <a:p>
          <a:r>
            <a:rPr lang="en-US" sz="1800" b="1" dirty="0" smtClean="0"/>
            <a:t>HTTP/DNS/FTP/</a:t>
          </a:r>
          <a:br>
            <a:rPr lang="en-US" sz="1800" b="1" dirty="0" smtClean="0"/>
          </a:br>
          <a:r>
            <a:rPr lang="en-US" sz="1800" b="1" dirty="0" smtClean="0"/>
            <a:t>NFS/IM</a:t>
          </a:r>
          <a:endParaRPr lang="en-US" sz="1800" b="1" dirty="0"/>
        </a:p>
      </dgm:t>
    </dgm:pt>
    <dgm:pt modelId="{79CA7801-E338-4D67-96B7-7E1330D2D7EF}" type="parTrans" cxnId="{75157902-58CD-4F76-858A-885BC48FF4C2}">
      <dgm:prSet/>
      <dgm:spPr/>
      <dgm:t>
        <a:bodyPr/>
        <a:lstStyle/>
        <a:p>
          <a:endParaRPr lang="en-US"/>
        </a:p>
      </dgm:t>
    </dgm:pt>
    <dgm:pt modelId="{8542EAF3-53DE-4221-9E8B-4F486EA0F9A1}" type="sibTrans" cxnId="{75157902-58CD-4F76-858A-885BC48FF4C2}">
      <dgm:prSet/>
      <dgm:spPr/>
      <dgm:t>
        <a:bodyPr/>
        <a:lstStyle/>
        <a:p>
          <a:endParaRPr lang="en-US"/>
        </a:p>
      </dgm:t>
    </dgm:pt>
    <dgm:pt modelId="{373649C1-CE8C-4A0B-8A55-C7FD3FA1749D}">
      <dgm:prSet phldrT="[Text]" custT="1"/>
      <dgm:spPr/>
      <dgm:t>
        <a:bodyPr/>
        <a:lstStyle/>
        <a:p>
          <a:r>
            <a:rPr lang="en-US" sz="1600" b="1" dirty="0" smtClean="0"/>
            <a:t>TCP/UDP/</a:t>
          </a:r>
          <a:br>
            <a:rPr lang="en-US" sz="1600" b="1" dirty="0" smtClean="0"/>
          </a:br>
          <a:r>
            <a:rPr lang="en-US" sz="1600" b="1" dirty="0" smtClean="0"/>
            <a:t>SCTP/RTP</a:t>
          </a:r>
          <a:endParaRPr lang="en-US" sz="1600" b="1" dirty="0"/>
        </a:p>
      </dgm:t>
    </dgm:pt>
    <dgm:pt modelId="{5F22EB90-DF24-43BB-899F-478311D46661}" type="parTrans" cxnId="{7BFBF402-5B15-44B9-870F-AEF7BCDE3910}">
      <dgm:prSet/>
      <dgm:spPr/>
      <dgm:t>
        <a:bodyPr/>
        <a:lstStyle/>
        <a:p>
          <a:endParaRPr lang="en-US"/>
        </a:p>
      </dgm:t>
    </dgm:pt>
    <dgm:pt modelId="{E994DCA4-712F-4555-9D5D-3F74751B3193}" type="sibTrans" cxnId="{7BFBF402-5B15-44B9-870F-AEF7BCDE3910}">
      <dgm:prSet/>
      <dgm:spPr/>
      <dgm:t>
        <a:bodyPr/>
        <a:lstStyle/>
        <a:p>
          <a:endParaRPr lang="en-US"/>
        </a:p>
      </dgm:t>
    </dgm:pt>
    <dgm:pt modelId="{FFB9EE93-C66D-4712-8004-3D89AB89F6D9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6EAC59C-62BA-4776-8122-AF69A4A155D3}" type="parTrans" cxnId="{7AF8F7A9-AE10-43BF-85B9-F84031A2FC14}">
      <dgm:prSet/>
      <dgm:spPr/>
      <dgm:t>
        <a:bodyPr/>
        <a:lstStyle/>
        <a:p>
          <a:endParaRPr lang="en-US"/>
        </a:p>
      </dgm:t>
    </dgm:pt>
    <dgm:pt modelId="{A95F8E0E-223A-497E-8084-89F804EC313F}" type="sibTrans" cxnId="{7AF8F7A9-AE10-43BF-85B9-F84031A2FC14}">
      <dgm:prSet/>
      <dgm:spPr/>
      <dgm:t>
        <a:bodyPr/>
        <a:lstStyle/>
        <a:p>
          <a:endParaRPr lang="en-US"/>
        </a:p>
      </dgm:t>
    </dgm:pt>
    <dgm:pt modelId="{B4E61347-0FBB-4C1D-9955-A34D472ED6DA}" type="pres">
      <dgm:prSet presAssocID="{25AF5735-F316-4D56-9FAF-A0256CA222EC}" presName="Name0" presStyleCnt="0">
        <dgm:presLayoutVars>
          <dgm:dir/>
          <dgm:animLvl val="lvl"/>
          <dgm:resizeHandles val="exact"/>
        </dgm:presLayoutVars>
      </dgm:prSet>
      <dgm:spPr/>
    </dgm:pt>
    <dgm:pt modelId="{B8444B78-79E8-4AAB-B46B-45C117CD244D}" type="pres">
      <dgm:prSet presAssocID="{4B6B0871-58AB-47B8-AB63-6D2EFA03DFB6}" presName="Name8" presStyleCnt="0"/>
      <dgm:spPr/>
    </dgm:pt>
    <dgm:pt modelId="{36AD86A5-878C-4721-AE97-58B2486F3150}" type="pres">
      <dgm:prSet presAssocID="{4B6B0871-58AB-47B8-AB63-6D2EFA03DFB6}" presName="level" presStyleLbl="node1" presStyleIdx="0" presStyleCnt="3" custLinFactX="-26036" custLinFactY="-1183" custLinFactNeighborX="-1000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DFB1D2-C008-4990-BA4F-BBEA3B6D95CD}" type="pres">
      <dgm:prSet presAssocID="{4B6B0871-58AB-47B8-AB63-6D2EFA03DFB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63262-C46D-4122-B846-00E37A8A4A12}" type="pres">
      <dgm:prSet presAssocID="{373649C1-CE8C-4A0B-8A55-C7FD3FA1749D}" presName="Name8" presStyleCnt="0"/>
      <dgm:spPr/>
    </dgm:pt>
    <dgm:pt modelId="{0DC2673B-A80B-4FD1-8275-D2A1E3691C79}" type="pres">
      <dgm:prSet presAssocID="{373649C1-CE8C-4A0B-8A55-C7FD3FA1749D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88AB5-3B45-4616-A263-43ED6D330740}" type="pres">
      <dgm:prSet presAssocID="{373649C1-CE8C-4A0B-8A55-C7FD3FA1749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CBAF33-F15E-44D8-8050-3110A738925F}" type="pres">
      <dgm:prSet presAssocID="{FFB9EE93-C66D-4712-8004-3D89AB89F6D9}" presName="Name8" presStyleCnt="0"/>
      <dgm:spPr/>
    </dgm:pt>
    <dgm:pt modelId="{3385B6FE-47BA-493D-B459-6F5B3E4D6F64}" type="pres">
      <dgm:prSet presAssocID="{FFB9EE93-C66D-4712-8004-3D89AB89F6D9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984F08-FB2A-4CA0-B9F7-33BF778061F4}" type="pres">
      <dgm:prSet presAssocID="{FFB9EE93-C66D-4712-8004-3D89AB89F6D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4528C5-E625-214B-BB4B-BDA4DF97945E}" type="presOf" srcId="{25AF5735-F316-4D56-9FAF-A0256CA222EC}" destId="{B4E61347-0FBB-4C1D-9955-A34D472ED6DA}" srcOrd="0" destOrd="0" presId="urn:microsoft.com/office/officeart/2005/8/layout/pyramid3"/>
    <dgm:cxn modelId="{2618EAB0-046E-9940-9E7E-35898E97E41B}" type="presOf" srcId="{373649C1-CE8C-4A0B-8A55-C7FD3FA1749D}" destId="{0DC2673B-A80B-4FD1-8275-D2A1E3691C79}" srcOrd="0" destOrd="0" presId="urn:microsoft.com/office/officeart/2005/8/layout/pyramid3"/>
    <dgm:cxn modelId="{71482831-878F-3748-86DE-9094F5ADE386}" type="presOf" srcId="{4B6B0871-58AB-47B8-AB63-6D2EFA03DFB6}" destId="{36AD86A5-878C-4721-AE97-58B2486F3150}" srcOrd="0" destOrd="0" presId="urn:microsoft.com/office/officeart/2005/8/layout/pyramid3"/>
    <dgm:cxn modelId="{2B4CBA2C-F1D7-3C4A-92CC-FDB31F558AEC}" type="presOf" srcId="{4B6B0871-58AB-47B8-AB63-6D2EFA03DFB6}" destId="{D7DFB1D2-C008-4990-BA4F-BBEA3B6D95CD}" srcOrd="1" destOrd="0" presId="urn:microsoft.com/office/officeart/2005/8/layout/pyramid3"/>
    <dgm:cxn modelId="{75157902-58CD-4F76-858A-885BC48FF4C2}" srcId="{25AF5735-F316-4D56-9FAF-A0256CA222EC}" destId="{4B6B0871-58AB-47B8-AB63-6D2EFA03DFB6}" srcOrd="0" destOrd="0" parTransId="{79CA7801-E338-4D67-96B7-7E1330D2D7EF}" sibTransId="{8542EAF3-53DE-4221-9E8B-4F486EA0F9A1}"/>
    <dgm:cxn modelId="{D61E6889-7116-3D48-BD70-98A5E333CBDA}" type="presOf" srcId="{FFB9EE93-C66D-4712-8004-3D89AB89F6D9}" destId="{3385B6FE-47BA-493D-B459-6F5B3E4D6F64}" srcOrd="0" destOrd="0" presId="urn:microsoft.com/office/officeart/2005/8/layout/pyramid3"/>
    <dgm:cxn modelId="{7BFBF402-5B15-44B9-870F-AEF7BCDE3910}" srcId="{25AF5735-F316-4D56-9FAF-A0256CA222EC}" destId="{373649C1-CE8C-4A0B-8A55-C7FD3FA1749D}" srcOrd="1" destOrd="0" parTransId="{5F22EB90-DF24-43BB-899F-478311D46661}" sibTransId="{E994DCA4-712F-4555-9D5D-3F74751B3193}"/>
    <dgm:cxn modelId="{F3F35534-8311-4442-8F8D-9ED20AF42640}" type="presOf" srcId="{373649C1-CE8C-4A0B-8A55-C7FD3FA1749D}" destId="{50788AB5-3B45-4616-A263-43ED6D330740}" srcOrd="1" destOrd="0" presId="urn:microsoft.com/office/officeart/2005/8/layout/pyramid3"/>
    <dgm:cxn modelId="{7AF8F7A9-AE10-43BF-85B9-F84031A2FC14}" srcId="{25AF5735-F316-4D56-9FAF-A0256CA222EC}" destId="{FFB9EE93-C66D-4712-8004-3D89AB89F6D9}" srcOrd="2" destOrd="0" parTransId="{16EAC59C-62BA-4776-8122-AF69A4A155D3}" sibTransId="{A95F8E0E-223A-497E-8084-89F804EC313F}"/>
    <dgm:cxn modelId="{0EA0345F-DEEC-8C44-B9D8-F23679F0423B}" type="presOf" srcId="{FFB9EE93-C66D-4712-8004-3D89AB89F6D9}" destId="{78984F08-FB2A-4CA0-B9F7-33BF778061F4}" srcOrd="1" destOrd="0" presId="urn:microsoft.com/office/officeart/2005/8/layout/pyramid3"/>
    <dgm:cxn modelId="{3F6A8DD8-85C5-9A42-B668-6ADBEF62DE50}" type="presParOf" srcId="{B4E61347-0FBB-4C1D-9955-A34D472ED6DA}" destId="{B8444B78-79E8-4AAB-B46B-45C117CD244D}" srcOrd="0" destOrd="0" presId="urn:microsoft.com/office/officeart/2005/8/layout/pyramid3"/>
    <dgm:cxn modelId="{DEF3A185-B6FE-D149-8111-FC0C32D8579C}" type="presParOf" srcId="{B8444B78-79E8-4AAB-B46B-45C117CD244D}" destId="{36AD86A5-878C-4721-AE97-58B2486F3150}" srcOrd="0" destOrd="0" presId="urn:microsoft.com/office/officeart/2005/8/layout/pyramid3"/>
    <dgm:cxn modelId="{2870DA03-982D-034F-AA93-2412CF093436}" type="presParOf" srcId="{B8444B78-79E8-4AAB-B46B-45C117CD244D}" destId="{D7DFB1D2-C008-4990-BA4F-BBEA3B6D95CD}" srcOrd="1" destOrd="0" presId="urn:microsoft.com/office/officeart/2005/8/layout/pyramid3"/>
    <dgm:cxn modelId="{C0F423EC-71FA-CE4E-AF6A-37AFDF5EECC0}" type="presParOf" srcId="{B4E61347-0FBB-4C1D-9955-A34D472ED6DA}" destId="{C3263262-C46D-4122-B846-00E37A8A4A12}" srcOrd="1" destOrd="0" presId="urn:microsoft.com/office/officeart/2005/8/layout/pyramid3"/>
    <dgm:cxn modelId="{61713785-AF94-824E-8F38-98CD51EADE36}" type="presParOf" srcId="{C3263262-C46D-4122-B846-00E37A8A4A12}" destId="{0DC2673B-A80B-4FD1-8275-D2A1E3691C79}" srcOrd="0" destOrd="0" presId="urn:microsoft.com/office/officeart/2005/8/layout/pyramid3"/>
    <dgm:cxn modelId="{31CA109D-FC6D-A24C-8102-3449AC338C38}" type="presParOf" srcId="{C3263262-C46D-4122-B846-00E37A8A4A12}" destId="{50788AB5-3B45-4616-A263-43ED6D330740}" srcOrd="1" destOrd="0" presId="urn:microsoft.com/office/officeart/2005/8/layout/pyramid3"/>
    <dgm:cxn modelId="{1953D65E-6218-3644-A57F-6A6C08F4879C}" type="presParOf" srcId="{B4E61347-0FBB-4C1D-9955-A34D472ED6DA}" destId="{C7CBAF33-F15E-44D8-8050-3110A738925F}" srcOrd="2" destOrd="0" presId="urn:microsoft.com/office/officeart/2005/8/layout/pyramid3"/>
    <dgm:cxn modelId="{37CE78DA-A6B2-2742-9E97-F90DC234F659}" type="presParOf" srcId="{C7CBAF33-F15E-44D8-8050-3110A738925F}" destId="{3385B6FE-47BA-493D-B459-6F5B3E4D6F64}" srcOrd="0" destOrd="0" presId="urn:microsoft.com/office/officeart/2005/8/layout/pyramid3"/>
    <dgm:cxn modelId="{97F72593-FF0E-6A4C-BA56-C8AC6AE1B29D}" type="presParOf" srcId="{C7CBAF33-F15E-44D8-8050-3110A738925F}" destId="{78984F08-FB2A-4CA0-B9F7-33BF778061F4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1FF8E9-66F8-42AC-A496-D638CCADFA44}" type="doc">
      <dgm:prSet loTypeId="urn:microsoft.com/office/officeart/2005/8/layout/pyramid1" loCatId="pyramid" qsTypeId="urn:microsoft.com/office/officeart/2005/8/quickstyle/3d1" qsCatId="3D" csTypeId="urn:microsoft.com/office/officeart/2005/8/colors/accent5_3" csCatId="accent5" phldr="1"/>
      <dgm:spPr/>
    </dgm:pt>
    <dgm:pt modelId="{197F40E3-6A1E-4487-984A-8CBC92786A4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14CA2CD-7F67-42A9-913F-FCF36E9169CE}" type="parTrans" cxnId="{70427856-CE1D-44D7-AD64-418D6AAE1CC3}">
      <dgm:prSet/>
      <dgm:spPr/>
      <dgm:t>
        <a:bodyPr/>
        <a:lstStyle/>
        <a:p>
          <a:endParaRPr lang="en-US"/>
        </a:p>
      </dgm:t>
    </dgm:pt>
    <dgm:pt modelId="{391E336C-3074-4A52-9CEE-305D3F22D5C8}" type="sibTrans" cxnId="{70427856-CE1D-44D7-AD64-418D6AAE1CC3}">
      <dgm:prSet/>
      <dgm:spPr/>
      <dgm:t>
        <a:bodyPr/>
        <a:lstStyle/>
        <a:p>
          <a:endParaRPr lang="en-US"/>
        </a:p>
      </dgm:t>
    </dgm:pt>
    <dgm:pt modelId="{221339E1-ECCF-453C-8158-A6549CD8C89A}">
      <dgm:prSet phldrT="[Text]" custT="1"/>
      <dgm:spPr/>
      <dgm:t>
        <a:bodyPr/>
        <a:lstStyle/>
        <a:p>
          <a:r>
            <a:rPr lang="en-US" sz="1600" b="1" dirty="0" smtClean="0"/>
            <a:t>Ethernet/</a:t>
          </a:r>
          <a:br>
            <a:rPr lang="en-US" sz="1600" b="1" dirty="0" smtClean="0"/>
          </a:br>
          <a:r>
            <a:rPr lang="en-US" sz="1600" b="1" dirty="0" smtClean="0"/>
            <a:t>FDDI/</a:t>
          </a:r>
          <a:r>
            <a:rPr lang="en-US" sz="1600" b="1" dirty="0" err="1" smtClean="0"/>
            <a:t>Sonet</a:t>
          </a:r>
          <a:endParaRPr lang="en-US" sz="1600" b="1" dirty="0"/>
        </a:p>
      </dgm:t>
    </dgm:pt>
    <dgm:pt modelId="{2F5CEF73-1BC1-4BA9-9190-07F3E442DF27}" type="parTrans" cxnId="{7EB84C76-C2C4-4594-B414-CB8316C6F5B3}">
      <dgm:prSet/>
      <dgm:spPr/>
      <dgm:t>
        <a:bodyPr/>
        <a:lstStyle/>
        <a:p>
          <a:endParaRPr lang="en-US"/>
        </a:p>
      </dgm:t>
    </dgm:pt>
    <dgm:pt modelId="{E9D93A9F-D534-4E21-A6CB-404CDC2881AB}" type="sibTrans" cxnId="{7EB84C76-C2C4-4594-B414-CB8316C6F5B3}">
      <dgm:prSet/>
      <dgm:spPr/>
      <dgm:t>
        <a:bodyPr/>
        <a:lstStyle/>
        <a:p>
          <a:endParaRPr lang="en-US"/>
        </a:p>
      </dgm:t>
    </dgm:pt>
    <dgm:pt modelId="{6745BB6D-6FBD-40D9-96D7-AA570E8DF205}">
      <dgm:prSet phldrT="[Text]" custT="1"/>
      <dgm:spPr/>
      <dgm:t>
        <a:bodyPr/>
        <a:lstStyle/>
        <a:p>
          <a:r>
            <a:rPr lang="en-US" sz="1800" b="1" baseline="0" dirty="0" smtClean="0">
              <a:latin typeface="Symbol" pitchFamily="18" charset="2"/>
            </a:rPr>
            <a:t>l</a:t>
          </a:r>
          <a:r>
            <a:rPr lang="en-US" sz="1800" b="1" dirty="0" smtClean="0"/>
            <a:t> PPM, </a:t>
          </a:r>
          <a:r>
            <a:rPr lang="en-US" sz="1800" b="1" baseline="0" dirty="0" smtClean="0">
              <a:latin typeface="Symbol" pitchFamily="18" charset="2"/>
            </a:rPr>
            <a:t>l</a:t>
          </a:r>
          <a:r>
            <a:rPr lang="en-US" sz="1800" b="1" dirty="0" smtClean="0"/>
            <a:t> CDMA, </a:t>
          </a:r>
          <a:br>
            <a:rPr lang="en-US" sz="1800" b="1" dirty="0" smtClean="0"/>
          </a:br>
          <a:r>
            <a:rPr lang="en-US" sz="1800" b="1" dirty="0" smtClean="0"/>
            <a:t>e</a:t>
          </a:r>
          <a:r>
            <a:rPr lang="en-US" sz="1800" b="1" baseline="30000" dirty="0" smtClean="0"/>
            <a:t>-</a:t>
          </a:r>
          <a:r>
            <a:rPr lang="en-US" sz="1800" b="1" dirty="0" smtClean="0"/>
            <a:t> NRZ, e</a:t>
          </a:r>
          <a:r>
            <a:rPr lang="en-US" sz="1800" b="1" baseline="30000" dirty="0" smtClean="0"/>
            <a:t>-</a:t>
          </a:r>
          <a:r>
            <a:rPr lang="en-US" sz="1800" b="1" dirty="0" smtClean="0"/>
            <a:t> PCM</a:t>
          </a:r>
          <a:endParaRPr lang="en-US" sz="1800" b="1" dirty="0"/>
        </a:p>
      </dgm:t>
    </dgm:pt>
    <dgm:pt modelId="{E0EB1EE6-0930-455F-AF66-CE56B815F9BC}" type="parTrans" cxnId="{22870642-FCCB-412D-A741-671B5242A6A3}">
      <dgm:prSet/>
      <dgm:spPr/>
      <dgm:t>
        <a:bodyPr/>
        <a:lstStyle/>
        <a:p>
          <a:endParaRPr lang="en-US"/>
        </a:p>
      </dgm:t>
    </dgm:pt>
    <dgm:pt modelId="{7BA23685-9515-4E37-BBCC-40CA3AC4828B}" type="sibTrans" cxnId="{22870642-FCCB-412D-A741-671B5242A6A3}">
      <dgm:prSet/>
      <dgm:spPr/>
      <dgm:t>
        <a:bodyPr/>
        <a:lstStyle/>
        <a:p>
          <a:endParaRPr lang="en-US"/>
        </a:p>
      </dgm:t>
    </dgm:pt>
    <dgm:pt modelId="{738D48D0-406A-4B18-B3E8-1B53904B7E0A}" type="pres">
      <dgm:prSet presAssocID="{CC1FF8E9-66F8-42AC-A496-D638CCADFA44}" presName="Name0" presStyleCnt="0">
        <dgm:presLayoutVars>
          <dgm:dir/>
          <dgm:animLvl val="lvl"/>
          <dgm:resizeHandles val="exact"/>
        </dgm:presLayoutVars>
      </dgm:prSet>
      <dgm:spPr/>
    </dgm:pt>
    <dgm:pt modelId="{79C2E0E2-1037-44B5-9917-5E1AAFB775C0}" type="pres">
      <dgm:prSet presAssocID="{197F40E3-6A1E-4487-984A-8CBC92786A40}" presName="Name8" presStyleCnt="0"/>
      <dgm:spPr/>
    </dgm:pt>
    <dgm:pt modelId="{FDF8EA0C-0B33-4004-9CF3-ED55CF5DF202}" type="pres">
      <dgm:prSet presAssocID="{197F40E3-6A1E-4487-984A-8CBC92786A40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8D0B20-3794-47FA-9869-D77B8720B04C}" type="pres">
      <dgm:prSet presAssocID="{197F40E3-6A1E-4487-984A-8CBC92786A4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CCB2C4-22E1-4160-97F6-53F38726FD18}" type="pres">
      <dgm:prSet presAssocID="{221339E1-ECCF-453C-8158-A6549CD8C89A}" presName="Name8" presStyleCnt="0"/>
      <dgm:spPr/>
    </dgm:pt>
    <dgm:pt modelId="{462E6344-93ED-4801-BDAD-F7EEC45B8262}" type="pres">
      <dgm:prSet presAssocID="{221339E1-ECCF-453C-8158-A6549CD8C89A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289D4D-C5B1-4872-9F3D-19A6512D25E1}" type="pres">
      <dgm:prSet presAssocID="{221339E1-ECCF-453C-8158-A6549CD8C89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BE08A1-D0EF-4200-AED6-7870BAA385B2}" type="pres">
      <dgm:prSet presAssocID="{6745BB6D-6FBD-40D9-96D7-AA570E8DF205}" presName="Name8" presStyleCnt="0"/>
      <dgm:spPr/>
    </dgm:pt>
    <dgm:pt modelId="{1452BE2D-D7F5-47A9-ABEA-21E0111803A7}" type="pres">
      <dgm:prSet presAssocID="{6745BB6D-6FBD-40D9-96D7-AA570E8DF205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977EF-37DA-4CF3-9C8E-00D42E8A03D8}" type="pres">
      <dgm:prSet presAssocID="{6745BB6D-6FBD-40D9-96D7-AA570E8DF20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ABF083-870A-E648-9198-45121AA8C8FF}" type="presOf" srcId="{197F40E3-6A1E-4487-984A-8CBC92786A40}" destId="{4D8D0B20-3794-47FA-9869-D77B8720B04C}" srcOrd="1" destOrd="0" presId="urn:microsoft.com/office/officeart/2005/8/layout/pyramid1"/>
    <dgm:cxn modelId="{83AF3F85-78CE-AC43-8D47-814022A00D9D}" type="presOf" srcId="{221339E1-ECCF-453C-8158-A6549CD8C89A}" destId="{E4289D4D-C5B1-4872-9F3D-19A6512D25E1}" srcOrd="1" destOrd="0" presId="urn:microsoft.com/office/officeart/2005/8/layout/pyramid1"/>
    <dgm:cxn modelId="{22870642-FCCB-412D-A741-671B5242A6A3}" srcId="{CC1FF8E9-66F8-42AC-A496-D638CCADFA44}" destId="{6745BB6D-6FBD-40D9-96D7-AA570E8DF205}" srcOrd="2" destOrd="0" parTransId="{E0EB1EE6-0930-455F-AF66-CE56B815F9BC}" sibTransId="{7BA23685-9515-4E37-BBCC-40CA3AC4828B}"/>
    <dgm:cxn modelId="{F51FE6F9-C085-2B41-87FB-6FCB6ED234DF}" type="presOf" srcId="{CC1FF8E9-66F8-42AC-A496-D638CCADFA44}" destId="{738D48D0-406A-4B18-B3E8-1B53904B7E0A}" srcOrd="0" destOrd="0" presId="urn:microsoft.com/office/officeart/2005/8/layout/pyramid1"/>
    <dgm:cxn modelId="{D58ECA10-8B6B-974F-BD43-BDC0CCD7BFAB}" type="presOf" srcId="{197F40E3-6A1E-4487-984A-8CBC92786A40}" destId="{FDF8EA0C-0B33-4004-9CF3-ED55CF5DF202}" srcOrd="0" destOrd="0" presId="urn:microsoft.com/office/officeart/2005/8/layout/pyramid1"/>
    <dgm:cxn modelId="{70427856-CE1D-44D7-AD64-418D6AAE1CC3}" srcId="{CC1FF8E9-66F8-42AC-A496-D638CCADFA44}" destId="{197F40E3-6A1E-4487-984A-8CBC92786A40}" srcOrd="0" destOrd="0" parTransId="{E14CA2CD-7F67-42A9-913F-FCF36E9169CE}" sibTransId="{391E336C-3074-4A52-9CEE-305D3F22D5C8}"/>
    <dgm:cxn modelId="{7227CCB9-2F45-DC4B-80A7-7DFDDFF0B8B5}" type="presOf" srcId="{6745BB6D-6FBD-40D9-96D7-AA570E8DF205}" destId="{1452BE2D-D7F5-47A9-ABEA-21E0111803A7}" srcOrd="0" destOrd="0" presId="urn:microsoft.com/office/officeart/2005/8/layout/pyramid1"/>
    <dgm:cxn modelId="{A004D9FE-91A6-2E4F-A6FC-A8E2E18BE1A6}" type="presOf" srcId="{6745BB6D-6FBD-40D9-96D7-AA570E8DF205}" destId="{599977EF-37DA-4CF3-9C8E-00D42E8A03D8}" srcOrd="1" destOrd="0" presId="urn:microsoft.com/office/officeart/2005/8/layout/pyramid1"/>
    <dgm:cxn modelId="{03EB8A94-43E9-214E-9083-E7F5F9A1AEC3}" type="presOf" srcId="{221339E1-ECCF-453C-8158-A6549CD8C89A}" destId="{462E6344-93ED-4801-BDAD-F7EEC45B8262}" srcOrd="0" destOrd="0" presId="urn:microsoft.com/office/officeart/2005/8/layout/pyramid1"/>
    <dgm:cxn modelId="{7EB84C76-C2C4-4594-B414-CB8316C6F5B3}" srcId="{CC1FF8E9-66F8-42AC-A496-D638CCADFA44}" destId="{221339E1-ECCF-453C-8158-A6549CD8C89A}" srcOrd="1" destOrd="0" parTransId="{2F5CEF73-1BC1-4BA9-9190-07F3E442DF27}" sibTransId="{E9D93A9F-D534-4E21-A6CB-404CDC2881AB}"/>
    <dgm:cxn modelId="{6F1AF432-13DB-E747-A171-0A58C3B393A3}" type="presParOf" srcId="{738D48D0-406A-4B18-B3E8-1B53904B7E0A}" destId="{79C2E0E2-1037-44B5-9917-5E1AAFB775C0}" srcOrd="0" destOrd="0" presId="urn:microsoft.com/office/officeart/2005/8/layout/pyramid1"/>
    <dgm:cxn modelId="{7DD6F9F0-546D-3943-8DB8-CC6AF5AA7326}" type="presParOf" srcId="{79C2E0E2-1037-44B5-9917-5E1AAFB775C0}" destId="{FDF8EA0C-0B33-4004-9CF3-ED55CF5DF202}" srcOrd="0" destOrd="0" presId="urn:microsoft.com/office/officeart/2005/8/layout/pyramid1"/>
    <dgm:cxn modelId="{54EACEF1-3BC4-3946-8B1D-C9A4C5B370E3}" type="presParOf" srcId="{79C2E0E2-1037-44B5-9917-5E1AAFB775C0}" destId="{4D8D0B20-3794-47FA-9869-D77B8720B04C}" srcOrd="1" destOrd="0" presId="urn:microsoft.com/office/officeart/2005/8/layout/pyramid1"/>
    <dgm:cxn modelId="{BFCF3486-598F-5145-91F3-06AABF1E18FD}" type="presParOf" srcId="{738D48D0-406A-4B18-B3E8-1B53904B7E0A}" destId="{4DCCB2C4-22E1-4160-97F6-53F38726FD18}" srcOrd="1" destOrd="0" presId="urn:microsoft.com/office/officeart/2005/8/layout/pyramid1"/>
    <dgm:cxn modelId="{E55F2E63-306C-7A49-833D-E0E1794B4057}" type="presParOf" srcId="{4DCCB2C4-22E1-4160-97F6-53F38726FD18}" destId="{462E6344-93ED-4801-BDAD-F7EEC45B8262}" srcOrd="0" destOrd="0" presId="urn:microsoft.com/office/officeart/2005/8/layout/pyramid1"/>
    <dgm:cxn modelId="{9E8AA31E-5EB7-CB45-83D2-3896D5904639}" type="presParOf" srcId="{4DCCB2C4-22E1-4160-97F6-53F38726FD18}" destId="{E4289D4D-C5B1-4872-9F3D-19A6512D25E1}" srcOrd="1" destOrd="0" presId="urn:microsoft.com/office/officeart/2005/8/layout/pyramid1"/>
    <dgm:cxn modelId="{F158102B-4ABA-7D44-A0E1-82DC2BC25424}" type="presParOf" srcId="{738D48D0-406A-4B18-B3E8-1B53904B7E0A}" destId="{C8BE08A1-D0EF-4200-AED6-7870BAA385B2}" srcOrd="2" destOrd="0" presId="urn:microsoft.com/office/officeart/2005/8/layout/pyramid1"/>
    <dgm:cxn modelId="{E40F7A67-AFE4-814C-916A-7334DE3CA50E}" type="presParOf" srcId="{C8BE08A1-D0EF-4200-AED6-7870BAA385B2}" destId="{1452BE2D-D7F5-47A9-ABEA-21E0111803A7}" srcOrd="0" destOrd="0" presId="urn:microsoft.com/office/officeart/2005/8/layout/pyramid1"/>
    <dgm:cxn modelId="{B094A4AC-3904-1045-A559-21697FA53114}" type="presParOf" srcId="{C8BE08A1-D0EF-4200-AED6-7870BAA385B2}" destId="{599977EF-37DA-4CF3-9C8E-00D42E8A03D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AD86A5-878C-4721-AE97-58B2486F3150}">
      <dsp:nvSpPr>
        <dsp:cNvPr id="0" name=""/>
        <dsp:cNvSpPr/>
      </dsp:nvSpPr>
      <dsp:spPr>
        <a:xfrm rot="10800000">
          <a:off x="0" y="0"/>
          <a:ext cx="2838450" cy="630766"/>
        </a:xfrm>
        <a:prstGeom prst="trapezoid">
          <a:avLst>
            <a:gd name="adj" fmla="val 75000"/>
          </a:avLst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HTTP/DNS/FTP/</a:t>
          </a:r>
          <a:br>
            <a:rPr lang="en-US" sz="1800" b="1" kern="1200" dirty="0" smtClean="0"/>
          </a:br>
          <a:r>
            <a:rPr lang="en-US" sz="1800" b="1" kern="1200" dirty="0" smtClean="0"/>
            <a:t>NFS/IM</a:t>
          </a:r>
          <a:endParaRPr lang="en-US" sz="1800" b="1" kern="1200" dirty="0"/>
        </a:p>
      </dsp:txBody>
      <dsp:txXfrm>
        <a:off x="496728" y="0"/>
        <a:ext cx="1844992" cy="630766"/>
      </dsp:txXfrm>
    </dsp:sp>
    <dsp:sp modelId="{0DC2673B-A80B-4FD1-8275-D2A1E3691C79}">
      <dsp:nvSpPr>
        <dsp:cNvPr id="0" name=""/>
        <dsp:cNvSpPr/>
      </dsp:nvSpPr>
      <dsp:spPr>
        <a:xfrm rot="10800000">
          <a:off x="473075" y="630766"/>
          <a:ext cx="1892299" cy="630766"/>
        </a:xfrm>
        <a:prstGeom prst="trapezoid">
          <a:avLst>
            <a:gd name="adj" fmla="val 75000"/>
          </a:avLst>
        </a:prstGeom>
        <a:gradFill rotWithShape="0">
          <a:gsLst>
            <a:gs pos="0">
              <a:schemeClr val="accent5">
                <a:shade val="80000"/>
                <a:hueOff val="102610"/>
                <a:satOff val="-1119"/>
                <a:lumOff val="1278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80000"/>
                <a:hueOff val="102610"/>
                <a:satOff val="-1119"/>
                <a:lumOff val="1278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TCP/UDP/</a:t>
          </a:r>
          <a:br>
            <a:rPr lang="en-US" sz="1600" b="1" kern="1200" dirty="0" smtClean="0"/>
          </a:br>
          <a:r>
            <a:rPr lang="en-US" sz="1600" b="1" kern="1200" dirty="0" smtClean="0"/>
            <a:t>SCTP/RTP</a:t>
          </a:r>
          <a:endParaRPr lang="en-US" sz="1600" b="1" kern="1200" dirty="0"/>
        </a:p>
      </dsp:txBody>
      <dsp:txXfrm>
        <a:off x="804227" y="630766"/>
        <a:ext cx="1229995" cy="630766"/>
      </dsp:txXfrm>
    </dsp:sp>
    <dsp:sp modelId="{3385B6FE-47BA-493D-B459-6F5B3E4D6F64}">
      <dsp:nvSpPr>
        <dsp:cNvPr id="0" name=""/>
        <dsp:cNvSpPr/>
      </dsp:nvSpPr>
      <dsp:spPr>
        <a:xfrm rot="10800000">
          <a:off x="946150" y="1261533"/>
          <a:ext cx="946149" cy="630766"/>
        </a:xfrm>
        <a:prstGeom prst="trapezoid">
          <a:avLst>
            <a:gd name="adj" fmla="val 75000"/>
          </a:avLst>
        </a:prstGeom>
        <a:gradFill rotWithShape="0">
          <a:gsLst>
            <a:gs pos="0">
              <a:schemeClr val="accent5">
                <a:shade val="80000"/>
                <a:hueOff val="205221"/>
                <a:satOff val="-2238"/>
                <a:lumOff val="2557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80000"/>
                <a:hueOff val="205221"/>
                <a:satOff val="-2238"/>
                <a:lumOff val="2557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 </a:t>
          </a:r>
          <a:endParaRPr lang="en-US" sz="3800" kern="1200" dirty="0"/>
        </a:p>
      </dsp:txBody>
      <dsp:txXfrm>
        <a:off x="946150" y="1261533"/>
        <a:ext cx="946149" cy="63076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F8EA0C-0B33-4004-9CF3-ED55CF5DF202}">
      <dsp:nvSpPr>
        <dsp:cNvPr id="0" name=""/>
        <dsp:cNvSpPr/>
      </dsp:nvSpPr>
      <dsp:spPr>
        <a:xfrm>
          <a:off x="984249" y="0"/>
          <a:ext cx="984250" cy="620183"/>
        </a:xfrm>
        <a:prstGeom prst="trapezoid">
          <a:avLst>
            <a:gd name="adj" fmla="val 79352"/>
          </a:avLst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 </a:t>
          </a:r>
          <a:endParaRPr lang="en-US" sz="3700" kern="1200" dirty="0"/>
        </a:p>
      </dsp:txBody>
      <dsp:txXfrm>
        <a:off x="984249" y="0"/>
        <a:ext cx="984250" cy="620183"/>
      </dsp:txXfrm>
    </dsp:sp>
    <dsp:sp modelId="{462E6344-93ED-4801-BDAD-F7EEC45B8262}">
      <dsp:nvSpPr>
        <dsp:cNvPr id="0" name=""/>
        <dsp:cNvSpPr/>
      </dsp:nvSpPr>
      <dsp:spPr>
        <a:xfrm>
          <a:off x="492124" y="620183"/>
          <a:ext cx="1968500" cy="620183"/>
        </a:xfrm>
        <a:prstGeom prst="trapezoid">
          <a:avLst>
            <a:gd name="adj" fmla="val 79352"/>
          </a:avLst>
        </a:prstGeom>
        <a:gradFill rotWithShape="0">
          <a:gsLst>
            <a:gs pos="0">
              <a:schemeClr val="accent5">
                <a:shade val="80000"/>
                <a:hueOff val="102610"/>
                <a:satOff val="-1119"/>
                <a:lumOff val="1278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80000"/>
                <a:hueOff val="102610"/>
                <a:satOff val="-1119"/>
                <a:lumOff val="1278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Ethernet/</a:t>
          </a:r>
          <a:br>
            <a:rPr lang="en-US" sz="1600" b="1" kern="1200" dirty="0" smtClean="0"/>
          </a:br>
          <a:r>
            <a:rPr lang="en-US" sz="1600" b="1" kern="1200" dirty="0" smtClean="0"/>
            <a:t>FDDI/</a:t>
          </a:r>
          <a:r>
            <a:rPr lang="en-US" sz="1600" b="1" kern="1200" dirty="0" err="1" smtClean="0"/>
            <a:t>Sonet</a:t>
          </a:r>
          <a:endParaRPr lang="en-US" sz="1600" b="1" kern="1200" dirty="0"/>
        </a:p>
      </dsp:txBody>
      <dsp:txXfrm>
        <a:off x="836612" y="620183"/>
        <a:ext cx="1279525" cy="620183"/>
      </dsp:txXfrm>
    </dsp:sp>
    <dsp:sp modelId="{1452BE2D-D7F5-47A9-ABEA-21E0111803A7}">
      <dsp:nvSpPr>
        <dsp:cNvPr id="0" name=""/>
        <dsp:cNvSpPr/>
      </dsp:nvSpPr>
      <dsp:spPr>
        <a:xfrm>
          <a:off x="0" y="1240366"/>
          <a:ext cx="2952750" cy="620183"/>
        </a:xfrm>
        <a:prstGeom prst="trapezoid">
          <a:avLst>
            <a:gd name="adj" fmla="val 79352"/>
          </a:avLst>
        </a:prstGeom>
        <a:gradFill rotWithShape="0">
          <a:gsLst>
            <a:gs pos="0">
              <a:schemeClr val="accent5">
                <a:shade val="80000"/>
                <a:hueOff val="205221"/>
                <a:satOff val="-2238"/>
                <a:lumOff val="2557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80000"/>
                <a:hueOff val="205221"/>
                <a:satOff val="-2238"/>
                <a:lumOff val="2557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baseline="0" dirty="0" smtClean="0">
              <a:latin typeface="Symbol" pitchFamily="18" charset="2"/>
            </a:rPr>
            <a:t>l</a:t>
          </a:r>
          <a:r>
            <a:rPr lang="en-US" sz="1800" b="1" kern="1200" dirty="0" smtClean="0"/>
            <a:t> PPM, </a:t>
          </a:r>
          <a:r>
            <a:rPr lang="en-US" sz="1800" b="1" kern="1200" baseline="0" dirty="0" smtClean="0">
              <a:latin typeface="Symbol" pitchFamily="18" charset="2"/>
            </a:rPr>
            <a:t>l</a:t>
          </a:r>
          <a:r>
            <a:rPr lang="en-US" sz="1800" b="1" kern="1200" dirty="0" smtClean="0"/>
            <a:t> CDMA, </a:t>
          </a:r>
          <a:br>
            <a:rPr lang="en-US" sz="1800" b="1" kern="1200" dirty="0" smtClean="0"/>
          </a:br>
          <a:r>
            <a:rPr lang="en-US" sz="1800" b="1" kern="1200" dirty="0" smtClean="0"/>
            <a:t>e</a:t>
          </a:r>
          <a:r>
            <a:rPr lang="en-US" sz="1800" b="1" kern="1200" baseline="30000" dirty="0" smtClean="0"/>
            <a:t>-</a:t>
          </a:r>
          <a:r>
            <a:rPr lang="en-US" sz="1800" b="1" kern="1200" dirty="0" smtClean="0"/>
            <a:t> NRZ, e</a:t>
          </a:r>
          <a:r>
            <a:rPr lang="en-US" sz="1800" b="1" kern="1200" baseline="30000" dirty="0" smtClean="0"/>
            <a:t>-</a:t>
          </a:r>
          <a:r>
            <a:rPr lang="en-US" sz="1800" b="1" kern="1200" dirty="0" smtClean="0"/>
            <a:t> PCM</a:t>
          </a:r>
          <a:endParaRPr lang="en-US" sz="1800" b="1" kern="1200" dirty="0"/>
        </a:p>
      </dsp:txBody>
      <dsp:txXfrm>
        <a:off x="516731" y="1240366"/>
        <a:ext cx="1919287" cy="62018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AD86A5-878C-4721-AE97-58B2486F3150}">
      <dsp:nvSpPr>
        <dsp:cNvPr id="0" name=""/>
        <dsp:cNvSpPr/>
      </dsp:nvSpPr>
      <dsp:spPr>
        <a:xfrm rot="10800000">
          <a:off x="0" y="0"/>
          <a:ext cx="2838450" cy="630766"/>
        </a:xfrm>
        <a:prstGeom prst="trapezoid">
          <a:avLst>
            <a:gd name="adj" fmla="val 75000"/>
          </a:avLst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HTTP/DNS/FTP/</a:t>
          </a:r>
          <a:br>
            <a:rPr lang="en-US" sz="1800" b="1" kern="1200" dirty="0" smtClean="0"/>
          </a:br>
          <a:r>
            <a:rPr lang="en-US" sz="1800" b="1" kern="1200" dirty="0" smtClean="0"/>
            <a:t>NFS/IM</a:t>
          </a:r>
          <a:endParaRPr lang="en-US" sz="1800" b="1" kern="1200" dirty="0"/>
        </a:p>
      </dsp:txBody>
      <dsp:txXfrm>
        <a:off x="496728" y="0"/>
        <a:ext cx="1844992" cy="630766"/>
      </dsp:txXfrm>
    </dsp:sp>
    <dsp:sp modelId="{0DC2673B-A80B-4FD1-8275-D2A1E3691C79}">
      <dsp:nvSpPr>
        <dsp:cNvPr id="0" name=""/>
        <dsp:cNvSpPr/>
      </dsp:nvSpPr>
      <dsp:spPr>
        <a:xfrm rot="10800000">
          <a:off x="473075" y="630766"/>
          <a:ext cx="1892299" cy="630766"/>
        </a:xfrm>
        <a:prstGeom prst="trapezoid">
          <a:avLst>
            <a:gd name="adj" fmla="val 75000"/>
          </a:avLst>
        </a:prstGeom>
        <a:gradFill rotWithShape="0">
          <a:gsLst>
            <a:gs pos="0">
              <a:schemeClr val="accent5">
                <a:shade val="80000"/>
                <a:hueOff val="102610"/>
                <a:satOff val="-1119"/>
                <a:lumOff val="1278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80000"/>
                <a:hueOff val="102610"/>
                <a:satOff val="-1119"/>
                <a:lumOff val="1278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TCP/UDP/</a:t>
          </a:r>
          <a:br>
            <a:rPr lang="en-US" sz="1600" b="1" kern="1200" dirty="0" smtClean="0"/>
          </a:br>
          <a:r>
            <a:rPr lang="en-US" sz="1600" b="1" kern="1200" dirty="0" smtClean="0"/>
            <a:t>SCTP/RTP</a:t>
          </a:r>
          <a:endParaRPr lang="en-US" sz="1600" b="1" kern="1200" dirty="0"/>
        </a:p>
      </dsp:txBody>
      <dsp:txXfrm>
        <a:off x="804227" y="630766"/>
        <a:ext cx="1229995" cy="630766"/>
      </dsp:txXfrm>
    </dsp:sp>
    <dsp:sp modelId="{3385B6FE-47BA-493D-B459-6F5B3E4D6F64}">
      <dsp:nvSpPr>
        <dsp:cNvPr id="0" name=""/>
        <dsp:cNvSpPr/>
      </dsp:nvSpPr>
      <dsp:spPr>
        <a:xfrm rot="10800000">
          <a:off x="946150" y="1261533"/>
          <a:ext cx="946149" cy="630766"/>
        </a:xfrm>
        <a:prstGeom prst="trapezoid">
          <a:avLst>
            <a:gd name="adj" fmla="val 75000"/>
          </a:avLst>
        </a:prstGeom>
        <a:gradFill rotWithShape="0">
          <a:gsLst>
            <a:gs pos="0">
              <a:schemeClr val="accent5">
                <a:shade val="80000"/>
                <a:hueOff val="205221"/>
                <a:satOff val="-2238"/>
                <a:lumOff val="2557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80000"/>
                <a:hueOff val="205221"/>
                <a:satOff val="-2238"/>
                <a:lumOff val="2557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 </a:t>
          </a:r>
          <a:endParaRPr lang="en-US" sz="3800" kern="1200" dirty="0"/>
        </a:p>
      </dsp:txBody>
      <dsp:txXfrm>
        <a:off x="946150" y="1261533"/>
        <a:ext cx="946149" cy="63076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F8EA0C-0B33-4004-9CF3-ED55CF5DF202}">
      <dsp:nvSpPr>
        <dsp:cNvPr id="0" name=""/>
        <dsp:cNvSpPr/>
      </dsp:nvSpPr>
      <dsp:spPr>
        <a:xfrm>
          <a:off x="984249" y="0"/>
          <a:ext cx="984250" cy="620183"/>
        </a:xfrm>
        <a:prstGeom prst="trapezoid">
          <a:avLst>
            <a:gd name="adj" fmla="val 79352"/>
          </a:avLst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 </a:t>
          </a:r>
          <a:endParaRPr lang="en-US" sz="3700" kern="1200" dirty="0"/>
        </a:p>
      </dsp:txBody>
      <dsp:txXfrm>
        <a:off x="984249" y="0"/>
        <a:ext cx="984250" cy="620183"/>
      </dsp:txXfrm>
    </dsp:sp>
    <dsp:sp modelId="{462E6344-93ED-4801-BDAD-F7EEC45B8262}">
      <dsp:nvSpPr>
        <dsp:cNvPr id="0" name=""/>
        <dsp:cNvSpPr/>
      </dsp:nvSpPr>
      <dsp:spPr>
        <a:xfrm>
          <a:off x="492124" y="620183"/>
          <a:ext cx="1968500" cy="620183"/>
        </a:xfrm>
        <a:prstGeom prst="trapezoid">
          <a:avLst>
            <a:gd name="adj" fmla="val 79352"/>
          </a:avLst>
        </a:prstGeom>
        <a:gradFill rotWithShape="0">
          <a:gsLst>
            <a:gs pos="0">
              <a:schemeClr val="accent5">
                <a:shade val="80000"/>
                <a:hueOff val="102610"/>
                <a:satOff val="-1119"/>
                <a:lumOff val="1278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80000"/>
                <a:hueOff val="102610"/>
                <a:satOff val="-1119"/>
                <a:lumOff val="1278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Ethernet/</a:t>
          </a:r>
          <a:br>
            <a:rPr lang="en-US" sz="1600" b="1" kern="1200" dirty="0" smtClean="0"/>
          </a:br>
          <a:r>
            <a:rPr lang="en-US" sz="1600" b="1" kern="1200" dirty="0" smtClean="0"/>
            <a:t>FDDI/</a:t>
          </a:r>
          <a:r>
            <a:rPr lang="en-US" sz="1600" b="1" kern="1200" dirty="0" err="1" smtClean="0"/>
            <a:t>Sonet</a:t>
          </a:r>
          <a:endParaRPr lang="en-US" sz="1600" b="1" kern="1200" dirty="0"/>
        </a:p>
      </dsp:txBody>
      <dsp:txXfrm>
        <a:off x="836612" y="620183"/>
        <a:ext cx="1279525" cy="620183"/>
      </dsp:txXfrm>
    </dsp:sp>
    <dsp:sp modelId="{1452BE2D-D7F5-47A9-ABEA-21E0111803A7}">
      <dsp:nvSpPr>
        <dsp:cNvPr id="0" name=""/>
        <dsp:cNvSpPr/>
      </dsp:nvSpPr>
      <dsp:spPr>
        <a:xfrm>
          <a:off x="0" y="1240366"/>
          <a:ext cx="2952750" cy="620183"/>
        </a:xfrm>
        <a:prstGeom prst="trapezoid">
          <a:avLst>
            <a:gd name="adj" fmla="val 79352"/>
          </a:avLst>
        </a:prstGeom>
        <a:gradFill rotWithShape="0">
          <a:gsLst>
            <a:gs pos="0">
              <a:schemeClr val="accent5">
                <a:shade val="80000"/>
                <a:hueOff val="205221"/>
                <a:satOff val="-2238"/>
                <a:lumOff val="2557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80000"/>
                <a:hueOff val="205221"/>
                <a:satOff val="-2238"/>
                <a:lumOff val="2557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baseline="0" dirty="0" smtClean="0">
              <a:latin typeface="Symbol" pitchFamily="18" charset="2"/>
            </a:rPr>
            <a:t>l</a:t>
          </a:r>
          <a:r>
            <a:rPr lang="en-US" sz="1800" b="1" kern="1200" dirty="0" smtClean="0"/>
            <a:t> PPM, </a:t>
          </a:r>
          <a:r>
            <a:rPr lang="en-US" sz="1800" b="1" kern="1200" baseline="0" dirty="0" smtClean="0">
              <a:latin typeface="Symbol" pitchFamily="18" charset="2"/>
            </a:rPr>
            <a:t>l</a:t>
          </a:r>
          <a:r>
            <a:rPr lang="en-US" sz="1800" b="1" kern="1200" dirty="0" smtClean="0"/>
            <a:t> CDMA, </a:t>
          </a:r>
          <a:br>
            <a:rPr lang="en-US" sz="1800" b="1" kern="1200" dirty="0" smtClean="0"/>
          </a:br>
          <a:r>
            <a:rPr lang="en-US" sz="1800" b="1" kern="1200" dirty="0" smtClean="0"/>
            <a:t>e</a:t>
          </a:r>
          <a:r>
            <a:rPr lang="en-US" sz="1800" b="1" kern="1200" baseline="30000" dirty="0" smtClean="0"/>
            <a:t>-</a:t>
          </a:r>
          <a:r>
            <a:rPr lang="en-US" sz="1800" b="1" kern="1200" dirty="0" smtClean="0"/>
            <a:t> NRZ, e</a:t>
          </a:r>
          <a:r>
            <a:rPr lang="en-US" sz="1800" b="1" kern="1200" baseline="30000" dirty="0" smtClean="0"/>
            <a:t>-</a:t>
          </a:r>
          <a:r>
            <a:rPr lang="en-US" sz="1800" b="1" kern="1200" dirty="0" smtClean="0"/>
            <a:t> PCM</a:t>
          </a:r>
          <a:endParaRPr lang="en-US" sz="1800" b="1" kern="1200" dirty="0"/>
        </a:p>
      </dsp:txBody>
      <dsp:txXfrm>
        <a:off x="516731" y="1240366"/>
        <a:ext cx="1919287" cy="620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F7607-8AA4-B842-A5B0-85C1885566DE}" type="datetimeFigureOut">
              <a:rPr lang="en-US" smtClean="0"/>
              <a:pPr/>
              <a:t>2/14/16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74529-E9FF-DD45-A1E1-9AE5BBE5EA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57BF8-B90F-EC4F-8623-DE2330790225}" type="datetimeFigureOut">
              <a:rPr lang="en-US" smtClean="0"/>
              <a:pPr/>
              <a:t>2/14/16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E4DDF-0BE8-B44D-A687-4BF2505A7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51AE5-7AA3-A047-AB4C-8DB5D369B34B}" type="slidenum">
              <a:rPr lang="en-US">
                <a:latin typeface="Courier New" charset="0"/>
              </a:rPr>
              <a:pPr/>
              <a:t>1</a:t>
            </a:fld>
            <a:endParaRPr lang="en-US" dirty="0">
              <a:latin typeface="Courier New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33977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94232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21010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66547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683700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250509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483048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64670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173474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54221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125815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5725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756659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549100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023584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355830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686549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89910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653296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823050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04667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472387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456848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295510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149475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187454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174787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733350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958467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949093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830110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88001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890423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514113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99706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969215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5791262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3894086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38480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6539221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2821469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4340493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40947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1051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5811966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7057432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4127330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0989225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9315556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8248413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7878333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0800628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8347718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02359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4572011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312955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5276931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3376411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9848842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7027640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0311952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84381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46609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80756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6AEA-1812-4A92-90A4-F1EEAAA089A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15089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078B2-3159-F14B-8132-9300A16C85A8}" type="datetime1">
              <a:rPr lang="en-US" smtClean="0"/>
              <a:pPr>
                <a:defRPr/>
              </a:pPr>
              <a:t>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20DD2-9AC7-B240-8439-1898C20C4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B8D5F-B9F1-324C-B1A2-05496313CD19}" type="datetime1">
              <a:rPr lang="en-US" smtClean="0"/>
              <a:pPr>
                <a:defRPr/>
              </a:pPr>
              <a:t>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3B397-9863-974C-9E75-B66FE4587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C2550-6371-4147-AE4C-F5FB6151C76E}" type="datetime1">
              <a:rPr lang="en-US" smtClean="0"/>
              <a:pPr>
                <a:defRPr/>
              </a:pPr>
              <a:t>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7C3A0-C6A5-184E-9AB8-67C259CC1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E91A6-BA86-C24D-A9A2-59E1132BA9F7}" type="datetime1">
              <a:rPr lang="en-US" smtClean="0"/>
              <a:pPr>
                <a:defRPr/>
              </a:pPr>
              <a:t>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18A7C-687B-BE4F-84FE-0A7FB4E2E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EA3AB-8B06-3541-8955-4B0B738DA1E5}" type="datetime1">
              <a:rPr lang="en-US" smtClean="0"/>
              <a:pPr>
                <a:defRPr/>
              </a:pPr>
              <a:t>2/14/16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84620-9411-7A41-BDFE-46E36283A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6EB3D-237A-2A41-AA3C-CCC0B587F125}" type="datetime1">
              <a:rPr lang="en-US" smtClean="0"/>
              <a:pPr>
                <a:defRPr/>
              </a:pPr>
              <a:t>2/14/16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2E417-E1B4-1644-AA5E-08B3C161F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4D64D-30AD-E442-825F-585A69A95A22}" type="datetime1">
              <a:rPr lang="en-US" smtClean="0"/>
              <a:pPr>
                <a:defRPr/>
              </a:pPr>
              <a:t>2/14/16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EFE53-6511-CC46-9EB0-088D5AA22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496F4-5E88-8E4D-8ADB-73A988525CB5}" type="datetime1">
              <a:rPr lang="en-US" smtClean="0"/>
              <a:pPr>
                <a:defRPr/>
              </a:pPr>
              <a:t>2/14/16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AA0B7-898E-6849-B106-FA8F92BD0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CC378-6658-6B42-8AC0-83423DF6E9C6}" type="datetime1">
              <a:rPr lang="en-US" smtClean="0"/>
              <a:pPr>
                <a:defRPr/>
              </a:pPr>
              <a:t>2/14/16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C738C-B1BF-D74D-9E8E-E80F125B9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80D83-C431-C640-9F8F-0DEF26FCD613}" type="datetime1">
              <a:rPr lang="en-US" smtClean="0"/>
              <a:pPr>
                <a:defRPr/>
              </a:pPr>
              <a:t>2/14/16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E7D5A-5759-A749-9DF2-8883836C0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C9EBD-5AF0-F741-98C5-21C9D9AB6610}" type="datetime1">
              <a:rPr lang="en-US" smtClean="0"/>
              <a:pPr>
                <a:defRPr/>
              </a:pPr>
              <a:t>2/14/16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1797F-D4AC-5249-8143-180C49B06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AutoShape 8"/>
          <p:cNvSpPr>
            <a:spLocks noChangeArrowheads="1"/>
          </p:cNvSpPr>
          <p:nvPr userDrawn="1"/>
        </p:nvSpPr>
        <p:spPr bwMode="auto">
          <a:xfrm>
            <a:off x="387350" y="387350"/>
            <a:ext cx="8445500" cy="6159500"/>
          </a:xfrm>
          <a:prstGeom prst="roundRect">
            <a:avLst>
              <a:gd name="adj" fmla="val 1248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ourier New" pitchFamily="-107" charset="0"/>
            </a:endParaRPr>
          </a:p>
        </p:txBody>
      </p:sp>
      <p:sp useBgFill="1"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8213725" y="6218238"/>
            <a:ext cx="848164" cy="46230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dirty="0" smtClean="0">
                <a:latin typeface="Times New Roman" pitchFamily="-107" charset="0"/>
              </a:rPr>
              <a:t>Lecture</a:t>
            </a:r>
            <a:r>
              <a:rPr lang="en-US" sz="1200" baseline="0" dirty="0" smtClean="0">
                <a:latin typeface="Times New Roman" pitchFamily="-107" charset="0"/>
              </a:rPr>
              <a:t> 12</a:t>
            </a:r>
            <a:endParaRPr lang="en-US" sz="1200" dirty="0" smtClean="0">
              <a:latin typeface="Times New Roman" pitchFamily="-107" charset="0"/>
            </a:endParaRPr>
          </a:p>
          <a:p>
            <a:pPr>
              <a:defRPr/>
            </a:pPr>
            <a:r>
              <a:rPr lang="en-US" sz="1200" dirty="0">
                <a:latin typeface="Times New Roman" pitchFamily="-107" charset="0"/>
              </a:rPr>
              <a:t>Page </a:t>
            </a:r>
            <a:fld id="{8DEFEB2B-9FA0-4F4D-A070-42F5B2E48911}" type="slidenum">
              <a:rPr lang="en-US" sz="1200">
                <a:latin typeface="Times New Roman" pitchFamily="-107" charset="0"/>
              </a:rPr>
              <a:pPr>
                <a:defRPr/>
              </a:pPr>
              <a:t>‹#›</a:t>
            </a:fld>
            <a:endParaRPr lang="en-US" sz="1200" dirty="0">
              <a:latin typeface="Times New Roman" pitchFamily="-107" charset="0"/>
            </a:endParaRPr>
          </a:p>
        </p:txBody>
      </p:sp>
      <p:sp useBgFill="1"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97935" y="6274232"/>
            <a:ext cx="966110" cy="46230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dirty="0">
                <a:latin typeface="Times New Roman" pitchFamily="-107" charset="0"/>
              </a:rPr>
              <a:t>CS</a:t>
            </a:r>
            <a:r>
              <a:rPr lang="en-US" sz="1200" dirty="0" smtClean="0">
                <a:latin typeface="Times New Roman" pitchFamily="-107" charset="0"/>
              </a:rPr>
              <a:t> 118</a:t>
            </a:r>
          </a:p>
          <a:p>
            <a:pPr>
              <a:defRPr/>
            </a:pPr>
            <a:r>
              <a:rPr lang="en-US" sz="1200" dirty="0" smtClean="0">
                <a:latin typeface="Times New Roman" pitchFamily="-107" charset="0"/>
              </a:rPr>
              <a:t>Winter </a:t>
            </a:r>
            <a:r>
              <a:rPr lang="en-US" sz="1200" baseline="0" dirty="0" smtClean="0">
                <a:latin typeface="Times New Roman" pitchFamily="-107" charset="0"/>
              </a:rPr>
              <a:t>2016</a:t>
            </a:r>
            <a:r>
              <a:rPr lang="en-US" sz="1200" dirty="0" smtClean="0">
                <a:latin typeface="Times New Roman" pitchFamily="-107" charset="0"/>
              </a:rPr>
              <a:t> </a:t>
            </a:r>
            <a:endParaRPr lang="en-US" sz="1200" dirty="0">
              <a:latin typeface="Times New Roman" pitchFamily="-107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0.jpeg"/></Relationships>
</file>

<file path=ppt/slides/_rels/slide55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56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4.xml"/><Relationship Id="rId12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diagramData" Target="../diagrams/data4.xml"/><Relationship Id="rId9" Type="http://schemas.openxmlformats.org/officeDocument/2006/relationships/diagramLayout" Target="../diagrams/layout4.xml"/><Relationship Id="rId10" Type="http://schemas.openxmlformats.org/officeDocument/2006/relationships/diagramQuickStyle" Target="../diagrams/quickStyle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3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4.gi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14600"/>
            <a:ext cx="8001000" cy="1143000"/>
          </a:xfrm>
        </p:spPr>
        <p:txBody>
          <a:bodyPr/>
          <a:lstStyle/>
          <a:p>
            <a:r>
              <a:rPr lang="en-US" dirty="0" smtClean="0">
                <a:cs typeface="ＭＳ Ｐゴシック" charset="-128"/>
              </a:rPr>
              <a:t>Recursion and Networking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>
                <a:ea typeface="ＭＳ Ｐゴシック" charset="-128"/>
                <a:cs typeface="ＭＳ Ｐゴシック" charset="-128"/>
              </a:rPr>
              <a:t>CS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dirty="0" smtClean="0">
                <a:cs typeface="ＭＳ Ｐゴシック" charset="-128"/>
              </a:rPr>
              <a:t>118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cs typeface="ＭＳ Ｐゴシック" charset="-128"/>
              </a:rPr>
              <a:t>Computer Network Fundamentals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dirty="0">
                <a:ea typeface="ＭＳ Ｐゴシック" charset="-128"/>
                <a:cs typeface="ＭＳ Ｐゴシック" charset="-128"/>
              </a:rPr>
              <a:t/>
            </a:r>
            <a:br>
              <a:rPr lang="en-US" dirty="0">
                <a:ea typeface="ＭＳ Ｐゴシック" charset="-128"/>
                <a:cs typeface="ＭＳ Ｐゴシック" charset="-128"/>
              </a:rPr>
            </a:br>
            <a:r>
              <a:rPr lang="en-US" dirty="0">
                <a:ea typeface="ＭＳ Ｐゴシック" charset="-128"/>
                <a:cs typeface="ＭＳ Ｐゴシック" charset="-128"/>
              </a:rPr>
              <a:t>Peter Reiher</a:t>
            </a:r>
            <a:br>
              <a:rPr lang="en-US" dirty="0">
                <a:ea typeface="ＭＳ Ｐゴシック" charset="-128"/>
                <a:cs typeface="ＭＳ Ｐゴシック" charset="-128"/>
              </a:rPr>
            </a:b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836308"/>
            <a:ext cx="8229600" cy="289855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-128"/>
                <a:cs typeface="ＭＳ Ｐゴシック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recursion?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Definition</a:t>
            </a:r>
          </a:p>
          <a:p>
            <a:endParaRPr lang="en-US" dirty="0"/>
          </a:p>
          <a:p>
            <a:r>
              <a:rPr lang="en-US" dirty="0" smtClean="0"/>
              <a:t>Properties</a:t>
            </a:r>
          </a:p>
          <a:p>
            <a:endParaRPr lang="en-US" dirty="0"/>
          </a:p>
          <a:p>
            <a:r>
              <a:rPr lang="en-US" dirty="0" smtClean="0"/>
              <a:t>Variants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55694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Base case:</a:t>
            </a:r>
          </a:p>
          <a:p>
            <a:pPr lvl="1"/>
            <a:r>
              <a:rPr lang="en-US" dirty="0" smtClean="0"/>
              <a:t>Prove (or assert) a starting point</a:t>
            </a:r>
          </a:p>
          <a:p>
            <a:pPr lvl="1"/>
            <a:r>
              <a:rPr lang="en-US" dirty="0" smtClean="0"/>
              <a:t>E.g., 0 is a natural number</a:t>
            </a:r>
          </a:p>
          <a:p>
            <a:endParaRPr lang="en-US" dirty="0"/>
          </a:p>
          <a:p>
            <a:r>
              <a:rPr lang="en-US" dirty="0" smtClean="0"/>
              <a:t>Inductive step:</a:t>
            </a:r>
          </a:p>
          <a:p>
            <a:pPr lvl="1"/>
            <a:r>
              <a:rPr lang="en-US" dirty="0" smtClean="0"/>
              <a:t>Prove (or assert) a composite case </a:t>
            </a:r>
            <a:br>
              <a:rPr lang="en-US" dirty="0" smtClean="0"/>
            </a:br>
            <a:r>
              <a:rPr lang="en-US" i="1" u="sng" dirty="0" smtClean="0"/>
              <a:t>assuming</a:t>
            </a:r>
            <a:r>
              <a:rPr lang="en-US" dirty="0" smtClean="0"/>
              <a:t> already proven cases</a:t>
            </a:r>
          </a:p>
          <a:p>
            <a:pPr lvl="1"/>
            <a:r>
              <a:rPr lang="en-US" dirty="0" smtClean="0"/>
              <a:t>E.g., X+1 is a natural number if X is too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87774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Induction proof</a:t>
            </a:r>
            <a:endParaRPr lang="en-US" dirty="0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 algn="ctr">
                  <a:buNone/>
                </a:pPr>
                <a:r>
                  <a:rPr lang="en-US" dirty="0" smtClean="0"/>
                  <a:t>Prove: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 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𝑁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+1</m:t>
                                </m:r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/>
                  <a:t>Base:</a:t>
                </a:r>
              </a:p>
              <a:p>
                <a:pPr lvl="1"/>
                <a:r>
                  <a:rPr lang="en-US" i="1" dirty="0" smtClean="0"/>
                  <a:t>Prove it is true for N=0</a:t>
                </a:r>
                <a:endParaRPr lang="en-US" b="0" i="1" dirty="0" smtClean="0"/>
              </a:p>
              <a:p>
                <a:pPr lvl="1"/>
                <a:r>
                  <a:rPr lang="en-US" dirty="0" smtClean="0"/>
                  <a:t>When N=0, sum is correct: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0 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0+1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endParaRPr lang="en-US" b="0" dirty="0" smtClean="0"/>
              </a:p>
              <a:p>
                <a:pPr lvl="1"/>
                <a:endParaRPr lang="en-US" b="0" dirty="0" smtClean="0"/>
              </a:p>
              <a:p>
                <a:r>
                  <a:rPr lang="en-US" b="0" dirty="0" smtClean="0"/>
                  <a:t>Inductive step:</a:t>
                </a:r>
              </a:p>
              <a:p>
                <a:pPr lvl="1"/>
                <a:r>
                  <a:rPr lang="en-US" i="1" dirty="0" smtClean="0"/>
                  <a:t>If it is true for N, prove it is true for N+1</a:t>
                </a:r>
                <a:endParaRPr lang="en-US" b="0" i="1" dirty="0" smtClean="0"/>
              </a:p>
              <a:p>
                <a:pPr lvl="1"/>
                <a:r>
                  <a:rPr lang="en-US" dirty="0" smtClean="0"/>
                  <a:t>For N, assume sum is: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  <m:r>
                              <a:rPr lang="en-US" i="1">
                                <a:latin typeface="Cambria Math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b="0" dirty="0" smtClean="0"/>
              </a:p>
              <a:p>
                <a:pPr lvl="1">
                  <a:lnSpc>
                    <a:spcPct val="170000"/>
                  </a:lnSpc>
                </a:pPr>
                <a:r>
                  <a:rPr lang="en-US" dirty="0" smtClean="0"/>
                  <a:t>For N+1, sum should be: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𝑁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𝑁</m:t>
                            </m:r>
                            <m:r>
                              <a:rPr lang="en-US" i="1">
                                <a:latin typeface="Cambria Math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b="0" dirty="0" smtClean="0"/>
                  <a:t> </a:t>
                </a:r>
              </a:p>
              <a:p>
                <a:pPr lvl="1"/>
                <a:r>
                  <a:rPr lang="en-US" dirty="0" smtClean="0"/>
                  <a:t>And it is: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𝑁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𝑁</m:t>
                            </m:r>
                            <m:r>
                              <a:rPr lang="en-US" i="1">
                                <a:latin typeface="Cambria Math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𝑁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𝑁</m:t>
                            </m:r>
                            <m:r>
                              <a:rPr lang="en-US" i="1">
                                <a:latin typeface="Cambria Math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𝑁</m:t>
                            </m:r>
                            <m:r>
                              <a:rPr lang="en-US" i="1">
                                <a:latin typeface="Cambria Math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𝑁</m:t>
                            </m:r>
                            <m:r>
                              <a:rPr lang="en-US" i="1">
                                <a:latin typeface="Cambria Math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𝑁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i="1" dirty="0" smtClean="0">
                    <a:latin typeface="Cambria Math"/>
                  </a:rPr>
                  <a:t>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815" t="-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661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Recursion: backwards induction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Reductive step:</a:t>
            </a:r>
          </a:p>
          <a:p>
            <a:pPr lvl="1"/>
            <a:r>
              <a:rPr lang="en-US" dirty="0" smtClean="0"/>
              <a:t>Rules that reduce a complex case into components, assuming the component cases work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Base case:</a:t>
            </a:r>
          </a:p>
          <a:p>
            <a:pPr lvl="1"/>
            <a:r>
              <a:rPr lang="en-US" dirty="0" smtClean="0"/>
              <a:t>Rules for at least one (irreducible) case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34485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Recursion: example</a:t>
            </a:r>
            <a:endParaRPr lang="en-US" dirty="0"/>
          </a:p>
        </p:txBody>
      </p:sp>
      <mc:AlternateContent>
        <mc:Choic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c="http://schemas.openxmlformats.org/markup-compatibility/2006" xmlns:mv="urn:schemas-microsoft-com:mac:vml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Reduction case: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!=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!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Base case: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0!=1</m:t>
                    </m:r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2540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Recursion as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int</a:t>
            </a:r>
            <a:r>
              <a:rPr lang="en-US" dirty="0" smtClean="0"/>
              <a:t> factorial(</a:t>
            </a:r>
            <a:r>
              <a:rPr lang="en-US" dirty="0" err="1" smtClean="0"/>
              <a:t>int</a:t>
            </a:r>
            <a:r>
              <a:rPr lang="en-US" dirty="0" smtClean="0"/>
              <a:t> n) </a:t>
            </a:r>
            <a:br>
              <a:rPr lang="en-US" dirty="0" smtClean="0"/>
            </a:br>
            <a:r>
              <a:rPr lang="en-US" dirty="0" smtClean="0"/>
              <a:t>{</a:t>
            </a:r>
            <a:br>
              <a:rPr lang="en-US" dirty="0" smtClean="0"/>
            </a:br>
            <a:r>
              <a:rPr lang="en-US" dirty="0" smtClean="0"/>
              <a:t>		if (n &lt; 0) { </a:t>
            </a:r>
            <a:br>
              <a:rPr lang="en-US" dirty="0" smtClean="0"/>
            </a:br>
            <a:r>
              <a:rPr lang="en-US" dirty="0" smtClean="0"/>
              <a:t>			exit(-1); // ERROR</a:t>
            </a:r>
            <a:br>
              <a:rPr lang="en-US" dirty="0" smtClean="0"/>
            </a:br>
            <a:r>
              <a:rPr lang="en-US" dirty="0" smtClean="0"/>
              <a:t>		}</a:t>
            </a:r>
            <a:br>
              <a:rPr lang="en-US" dirty="0" smtClean="0"/>
            </a:br>
            <a:r>
              <a:rPr lang="en-US" dirty="0" smtClean="0"/>
              <a:t>		if (n == 0) {</a:t>
            </a:r>
            <a:br>
              <a:rPr lang="en-US" dirty="0" smtClean="0"/>
            </a:br>
            <a:r>
              <a:rPr lang="en-US" dirty="0" smtClean="0"/>
              <a:t>			return 1;</a:t>
            </a:r>
            <a:br>
              <a:rPr lang="en-US" dirty="0" smtClean="0"/>
            </a:br>
            <a:r>
              <a:rPr lang="en-US" dirty="0" smtClean="0"/>
              <a:t>		} else {</a:t>
            </a:r>
            <a:br>
              <a:rPr lang="en-US" dirty="0" smtClean="0"/>
            </a:br>
            <a:r>
              <a:rPr lang="en-US" dirty="0" smtClean="0"/>
              <a:t>			return n * factorial(n-1);</a:t>
            </a:r>
            <a:br>
              <a:rPr lang="en-US" dirty="0" smtClean="0"/>
            </a:br>
            <a:r>
              <a:rPr lang="en-US" dirty="0" smtClean="0"/>
              <a:t>		}</a:t>
            </a:r>
            <a:br>
              <a:rPr lang="en-US" dirty="0" smtClean="0"/>
            </a:br>
            <a:r>
              <a:rPr lang="en-US" dirty="0" smtClean="0"/>
              <a:t>}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51333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Fibonacci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Base:</a:t>
            </a:r>
          </a:p>
          <a:p>
            <a:pPr lvl="1"/>
            <a:r>
              <a:rPr lang="en-US" dirty="0" smtClean="0"/>
              <a:t>Fib(0) = 0</a:t>
            </a:r>
          </a:p>
          <a:p>
            <a:pPr lvl="1"/>
            <a:r>
              <a:rPr lang="en-US" dirty="0" smtClean="0"/>
              <a:t>Fib(1) = 1</a:t>
            </a:r>
          </a:p>
          <a:p>
            <a:r>
              <a:rPr lang="en-US" dirty="0" smtClean="0"/>
              <a:t>Reduction:</a:t>
            </a:r>
          </a:p>
          <a:p>
            <a:pPr lvl="1"/>
            <a:r>
              <a:rPr lang="en-US" dirty="0" smtClean="0"/>
              <a:t>F(n) = F(n-1) + F(n-2)</a:t>
            </a:r>
          </a:p>
          <a:p>
            <a:pPr lvl="1"/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64967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 case</a:t>
            </a:r>
          </a:p>
          <a:p>
            <a:pPr lvl="1"/>
            <a:r>
              <a:rPr lang="en-US" dirty="0" smtClean="0"/>
              <a:t>Just like induction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Self-referential reduction case</a:t>
            </a:r>
          </a:p>
          <a:p>
            <a:pPr lvl="1"/>
            <a:r>
              <a:rPr lang="en-US" dirty="0" smtClean="0"/>
              <a:t>Just like induction, but in reverse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72272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Induction</a:t>
            </a:r>
          </a:p>
          <a:p>
            <a:pPr lvl="1"/>
            <a:r>
              <a:rPr lang="en-US" dirty="0" smtClean="0"/>
              <a:t>Starts with the base case</a:t>
            </a:r>
          </a:p>
          <a:p>
            <a:pPr lvl="1"/>
            <a:r>
              <a:rPr lang="en-US" dirty="0" smtClean="0"/>
              <a:t>Uses finite steps</a:t>
            </a:r>
          </a:p>
          <a:p>
            <a:pPr lvl="1"/>
            <a:r>
              <a:rPr lang="en-US" dirty="0" smtClean="0"/>
              <a:t>Extends to the infinite</a:t>
            </a:r>
          </a:p>
          <a:p>
            <a:endParaRPr lang="en-US" dirty="0"/>
          </a:p>
          <a:p>
            <a:r>
              <a:rPr lang="en-US" dirty="0" smtClean="0"/>
              <a:t>Recursion</a:t>
            </a:r>
          </a:p>
          <a:p>
            <a:pPr lvl="1"/>
            <a:r>
              <a:rPr lang="en-US" dirty="0" smtClean="0"/>
              <a:t>Starts with a finite case (base or otherwise)</a:t>
            </a:r>
          </a:p>
          <a:p>
            <a:pPr lvl="1"/>
            <a:r>
              <a:rPr lang="en-US" dirty="0" smtClean="0"/>
              <a:t>Uses finite steps</a:t>
            </a:r>
          </a:p>
          <a:p>
            <a:pPr lvl="1"/>
            <a:r>
              <a:rPr lang="en-US" dirty="0" smtClean="0"/>
              <a:t>Reduces to the base case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13005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cases are the same</a:t>
            </a:r>
          </a:p>
          <a:p>
            <a:pPr lvl="1"/>
            <a:r>
              <a:rPr lang="en-US" dirty="0" smtClean="0"/>
              <a:t>Except the base case(s)</a:t>
            </a:r>
          </a:p>
          <a:p>
            <a:pPr lvl="1"/>
            <a:endParaRPr lang="en-US" dirty="0"/>
          </a:p>
          <a:p>
            <a:r>
              <a:rPr lang="en-US" dirty="0" smtClean="0"/>
              <a:t>Recursive step is self-referential</a:t>
            </a:r>
          </a:p>
          <a:p>
            <a:pPr lvl="1"/>
            <a:r>
              <a:rPr lang="en-US" dirty="0" smtClean="0"/>
              <a:t>Import interface = export interface</a:t>
            </a:r>
          </a:p>
          <a:p>
            <a:pPr lvl="1"/>
            <a:r>
              <a:rPr lang="en-US" dirty="0" smtClean="0"/>
              <a:t>“Provides what it expects”</a:t>
            </a:r>
          </a:p>
          <a:p>
            <a:pPr lvl="1"/>
            <a:r>
              <a:rPr lang="en-US" dirty="0" smtClean="0"/>
              <a:t>E.g., C </a:t>
            </a:r>
            <a:r>
              <a:rPr lang="en-US" dirty="0" err="1" smtClean="0"/>
              <a:t>func</a:t>
            </a:r>
            <a:r>
              <a:rPr lang="en-US" dirty="0" smtClean="0"/>
              <a:t>: </a:t>
            </a:r>
            <a:r>
              <a:rPr lang="en-US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vtype</a:t>
            </a:r>
            <a:r>
              <a:rPr lang="en-US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recfunc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vtype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x)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35602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Preview and motivation</a:t>
            </a:r>
          </a:p>
          <a:p>
            <a:endParaRPr lang="en-US" dirty="0"/>
          </a:p>
          <a:p>
            <a:r>
              <a:rPr lang="en-US" dirty="0" smtClean="0"/>
              <a:t>What is recursion?</a:t>
            </a:r>
          </a:p>
          <a:p>
            <a:endParaRPr lang="en-US" dirty="0"/>
          </a:p>
          <a:p>
            <a:r>
              <a:rPr lang="en-US" dirty="0" smtClean="0"/>
              <a:t>The basic block concept</a:t>
            </a:r>
          </a:p>
          <a:p>
            <a:endParaRPr lang="en-US" dirty="0"/>
          </a:p>
          <a:p>
            <a:r>
              <a:rPr lang="en-US" dirty="0" smtClean="0"/>
              <a:t>Stacks, hourglasses, and DAGs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03166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Variants of 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Regular</a:t>
            </a:r>
          </a:p>
          <a:p>
            <a:endParaRPr lang="en-US" dirty="0"/>
          </a:p>
          <a:p>
            <a:r>
              <a:rPr lang="en-US" dirty="0" smtClean="0"/>
              <a:t>Tail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35832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Reductive step is an arbitrary function</a:t>
            </a:r>
          </a:p>
          <a:p>
            <a:pPr lvl="1"/>
            <a:r>
              <a:rPr lang="en-US" dirty="0" smtClean="0"/>
              <a:t>MUST include self-reference</a:t>
            </a:r>
          </a:p>
          <a:p>
            <a:pPr lvl="1"/>
            <a:r>
              <a:rPr lang="en-US" dirty="0" smtClean="0"/>
              <a:t>Self-reference MUST be ‘simpler’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fib</a:t>
            </a:r>
            <a:r>
              <a:rPr lang="en-US" dirty="0" smtClean="0"/>
              <a:t>(n) { return </a:t>
            </a:r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fib</a:t>
            </a:r>
            <a:r>
              <a:rPr lang="en-US" dirty="0" smtClean="0"/>
              <a:t>(n-1) + </a:t>
            </a:r>
            <a:r>
              <a:rPr 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fib</a:t>
            </a:r>
            <a:r>
              <a:rPr lang="en-US" dirty="0" smtClean="0"/>
              <a:t>(n-2); }</a:t>
            </a:r>
          </a:p>
        </p:txBody>
      </p:sp>
      <p:sp>
        <p:nvSpPr>
          <p:cNvPr id="9" name="Curved Up Arrow 8"/>
          <p:cNvSpPr/>
          <p:nvPr/>
        </p:nvSpPr>
        <p:spPr>
          <a:xfrm flipH="1">
            <a:off x="2024009" y="4541178"/>
            <a:ext cx="2188395" cy="359595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Up Arrow 9"/>
          <p:cNvSpPr/>
          <p:nvPr/>
        </p:nvSpPr>
        <p:spPr>
          <a:xfrm flipH="1">
            <a:off x="1941817" y="4541178"/>
            <a:ext cx="3770614" cy="523982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4419600" y="4800600"/>
            <a:ext cx="381000" cy="814227"/>
          </a:xfrm>
          <a:prstGeom prst="up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5943600" y="4800600"/>
            <a:ext cx="381000" cy="814227"/>
          </a:xfrm>
          <a:prstGeom prst="up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2171700" y="3429000"/>
            <a:ext cx="381000" cy="914400"/>
          </a:xfrm>
          <a:prstGeom prst="downArrow">
            <a:avLst/>
          </a:prstGeom>
          <a:solidFill>
            <a:srgbClr val="3366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7305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 animBg="1"/>
      <p:bldP spid="8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simpler?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Reductive step must simplify</a:t>
            </a:r>
          </a:p>
          <a:p>
            <a:pPr lvl="1"/>
            <a:r>
              <a:rPr lang="en-US" dirty="0" smtClean="0"/>
              <a:t>If it </a:t>
            </a:r>
            <a:r>
              <a:rPr lang="en-US" i="1" u="sng" dirty="0" smtClean="0"/>
              <a:t>ever</a:t>
            </a:r>
            <a:r>
              <a:rPr lang="en-US" dirty="0" smtClean="0"/>
              <a:t> doesn’t, recursion is infinite</a:t>
            </a:r>
          </a:p>
          <a:p>
            <a:pPr lvl="1"/>
            <a:r>
              <a:rPr lang="en-US" dirty="0" smtClean="0"/>
              <a:t>If you don’t change just once, you </a:t>
            </a:r>
            <a:r>
              <a:rPr lang="en-US" i="1" u="sng" dirty="0" smtClean="0"/>
              <a:t>never</a:t>
            </a:r>
            <a:r>
              <a:rPr lang="en-US" dirty="0" smtClean="0"/>
              <a:t> will</a:t>
            </a:r>
            <a:endParaRPr lang="en-US" dirty="0"/>
          </a:p>
        </p:txBody>
      </p:sp>
      <p:pic>
        <p:nvPicPr>
          <p:cNvPr id="5122" name="Picture 2" descr="http://wonderopolis.org/wp-content/uploads/2011/04/silver-infinity-symbol_shutterstock_6447406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22482" b="15389"/>
          <a:stretch/>
        </p:blipFill>
        <p:spPr bwMode="auto">
          <a:xfrm>
            <a:off x="1886404" y="3249260"/>
            <a:ext cx="5243738" cy="2442154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2546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Tail 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Same rules as regular recursion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tx2"/>
                </a:solidFill>
              </a:rPr>
              <a:t>	PLUS</a:t>
            </a:r>
          </a:p>
          <a:p>
            <a:r>
              <a:rPr lang="en-US" dirty="0" smtClean="0"/>
              <a:t>Self-reference ONLY as the </a:t>
            </a:r>
            <a:r>
              <a:rPr lang="en-US" i="1" u="sng" dirty="0" smtClean="0"/>
              <a:t>sole</a:t>
            </a:r>
            <a:r>
              <a:rPr lang="en-US" dirty="0" smtClean="0"/>
              <a:t> last step</a:t>
            </a:r>
          </a:p>
          <a:p>
            <a:endParaRPr lang="en-US" dirty="0"/>
          </a:p>
          <a:p>
            <a:pPr lvl="1"/>
            <a:r>
              <a:rPr lang="en-US" dirty="0" err="1" smtClean="0"/>
              <a:t>int</a:t>
            </a:r>
            <a:r>
              <a:rPr lang="en-US" dirty="0" smtClean="0"/>
              <a:t> fib(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) {</a:t>
            </a:r>
            <a:br>
              <a:rPr lang="en-US" dirty="0" smtClean="0"/>
            </a:br>
            <a:r>
              <a:rPr lang="en-US" dirty="0" smtClean="0"/>
              <a:t>		return </a:t>
            </a:r>
            <a:r>
              <a:rPr lang="en-US" dirty="0" err="1" smtClean="0"/>
              <a:t>dofib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, 0, 1);</a:t>
            </a:r>
            <a:br>
              <a:rPr lang="en-US" dirty="0" smtClean="0"/>
            </a:br>
            <a:r>
              <a:rPr lang="en-US" dirty="0" smtClean="0"/>
              <a:t>}</a:t>
            </a:r>
          </a:p>
          <a:p>
            <a:pPr lvl="1"/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dofib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, </a:t>
            </a:r>
            <a:r>
              <a:rPr lang="en-US" dirty="0" err="1" smtClean="0"/>
              <a:t>int</a:t>
            </a:r>
            <a:r>
              <a:rPr lang="en-US" dirty="0" smtClean="0"/>
              <a:t> x, </a:t>
            </a:r>
            <a:r>
              <a:rPr lang="en-US" dirty="0" err="1" smtClean="0"/>
              <a:t>int</a:t>
            </a:r>
            <a:r>
              <a:rPr lang="en-US" dirty="0" smtClean="0"/>
              <a:t> y) {</a:t>
            </a:r>
            <a:br>
              <a:rPr lang="en-US" dirty="0" smtClean="0"/>
            </a:br>
            <a:r>
              <a:rPr lang="en-US" dirty="0" smtClean="0"/>
              <a:t>		if (</a:t>
            </a:r>
            <a:r>
              <a:rPr lang="en-US" dirty="0" err="1" smtClean="0"/>
              <a:t>i</a:t>
            </a:r>
            <a:r>
              <a:rPr lang="en-US" dirty="0" smtClean="0"/>
              <a:t>==0) { return x; }			// base case</a:t>
            </a:r>
            <a:br>
              <a:rPr lang="en-US" dirty="0" smtClean="0"/>
            </a:br>
            <a:r>
              <a:rPr lang="en-US" dirty="0" smtClean="0"/>
              <a:t>		if (</a:t>
            </a:r>
            <a:r>
              <a:rPr lang="en-US" dirty="0" err="1" smtClean="0"/>
              <a:t>i</a:t>
            </a:r>
            <a:r>
              <a:rPr lang="en-US" dirty="0" smtClean="0"/>
              <a:t>==1) { return y; }			// base case</a:t>
            </a:r>
            <a:br>
              <a:rPr lang="en-US" dirty="0" smtClean="0"/>
            </a:br>
            <a:r>
              <a:rPr lang="en-US" dirty="0" smtClean="0"/>
              <a:t>		return </a:t>
            </a:r>
            <a:r>
              <a:rPr lang="en-US" b="1" dirty="0" err="1" smtClean="0"/>
              <a:t>dofib</a:t>
            </a:r>
            <a:r>
              <a:rPr lang="en-US" dirty="0" smtClean="0"/>
              <a:t>(i-1, y, </a:t>
            </a:r>
            <a:r>
              <a:rPr lang="en-US" dirty="0" err="1" smtClean="0"/>
              <a:t>x+y</a:t>
            </a:r>
            <a:r>
              <a:rPr lang="en-US" dirty="0" smtClean="0"/>
              <a:t>);		// reduction step</a:t>
            </a:r>
            <a:br>
              <a:rPr lang="en-US" dirty="0" smtClean="0"/>
            </a:br>
            <a:r>
              <a:rPr lang="en-US" dirty="0" smtClean="0"/>
              <a:t>}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83422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ircular Arrow 3"/>
          <p:cNvSpPr/>
          <p:nvPr/>
        </p:nvSpPr>
        <p:spPr>
          <a:xfrm>
            <a:off x="838200" y="3864428"/>
            <a:ext cx="1088572" cy="108857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44969"/>
              <a:gd name="adj5" fmla="val 12500"/>
            </a:avLst>
          </a:prstGeom>
          <a:solidFill>
            <a:srgbClr val="FF0000"/>
          </a:solidFill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tail recursion?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Replace self-reference with “</a:t>
            </a:r>
            <a:r>
              <a:rPr lang="en-US" dirty="0" err="1" smtClean="0"/>
              <a:t>goto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Turns recursion into a </a:t>
            </a:r>
            <a:r>
              <a:rPr lang="en-US" i="1" dirty="0" smtClean="0"/>
              <a:t>while</a:t>
            </a:r>
            <a:r>
              <a:rPr lang="en-US" dirty="0" smtClean="0"/>
              <a:t> loop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int</a:t>
            </a:r>
            <a:r>
              <a:rPr lang="en-US" dirty="0"/>
              <a:t> fib(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) </a:t>
            </a:r>
            <a:r>
              <a:rPr lang="en-US" dirty="0" smtClean="0"/>
              <a:t>{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	return </a:t>
            </a:r>
            <a:r>
              <a:rPr lang="en-US" dirty="0" err="1"/>
              <a:t>dofib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, 0, 1);</a:t>
            </a:r>
            <a:br>
              <a:rPr lang="en-US" dirty="0"/>
            </a:br>
            <a:r>
              <a:rPr lang="en-US" dirty="0"/>
              <a:t>}</a:t>
            </a:r>
          </a:p>
          <a:p>
            <a:pPr lvl="1"/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 smtClean="0"/>
              <a:t>dofib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/>
              <a:t>, </a:t>
            </a:r>
            <a:r>
              <a:rPr lang="en-US" dirty="0" err="1"/>
              <a:t>int</a:t>
            </a:r>
            <a:r>
              <a:rPr lang="en-US" dirty="0"/>
              <a:t> x, </a:t>
            </a:r>
            <a:r>
              <a:rPr lang="en-US" dirty="0" err="1"/>
              <a:t>int</a:t>
            </a:r>
            <a:r>
              <a:rPr lang="en-US" dirty="0"/>
              <a:t> y) </a:t>
            </a:r>
            <a:r>
              <a:rPr lang="en-US" dirty="0" smtClean="0"/>
              <a:t>{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</a:t>
            </a:r>
            <a:r>
              <a:rPr lang="en-US" dirty="0" smtClean="0"/>
              <a:t>	while (</a:t>
            </a:r>
            <a:r>
              <a:rPr lang="en-US" dirty="0" err="1" smtClean="0"/>
              <a:t>i</a:t>
            </a:r>
            <a:r>
              <a:rPr lang="en-US" dirty="0" smtClean="0"/>
              <a:t> &gt; 0) {</a:t>
            </a:r>
            <a:br>
              <a:rPr lang="en-US" dirty="0" smtClean="0"/>
            </a:br>
            <a:r>
              <a:rPr lang="en-US" dirty="0" smtClean="0"/>
              <a:t>			</a:t>
            </a:r>
            <a:r>
              <a:rPr lang="en-US" dirty="0" err="1" smtClean="0"/>
              <a:t>tx</a:t>
            </a:r>
            <a:r>
              <a:rPr lang="en-US" dirty="0" smtClean="0"/>
              <a:t> = x; ty = y; 				// need for temp storage</a:t>
            </a:r>
            <a:br>
              <a:rPr lang="en-US" dirty="0" smtClean="0"/>
            </a:br>
            <a:r>
              <a:rPr lang="en-US" dirty="0" smtClean="0"/>
              <a:t>			</a:t>
            </a:r>
            <a:r>
              <a:rPr lang="en-US" dirty="0" err="1" smtClean="0"/>
              <a:t>i</a:t>
            </a:r>
            <a:r>
              <a:rPr lang="en-US" dirty="0" smtClean="0"/>
              <a:t> = i-1; x = ty; y = </a:t>
            </a:r>
            <a:r>
              <a:rPr lang="en-US" dirty="0" err="1" smtClean="0"/>
              <a:t>tx+ty</a:t>
            </a:r>
            <a:r>
              <a:rPr lang="en-US" dirty="0" smtClean="0"/>
              <a:t>; 	// “recursive call”</a:t>
            </a:r>
            <a:br>
              <a:rPr lang="en-US" dirty="0" smtClean="0"/>
            </a:br>
            <a:r>
              <a:rPr lang="en-US" dirty="0" smtClean="0"/>
              <a:t>		}</a:t>
            </a:r>
            <a:br>
              <a:rPr lang="en-US" dirty="0" smtClean="0"/>
            </a:br>
            <a:r>
              <a:rPr lang="en-US" dirty="0" smtClean="0"/>
              <a:t>		return x;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}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0450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is recursion related to networking?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Base case: communication</a:t>
            </a:r>
          </a:p>
          <a:p>
            <a:pPr lvl="1"/>
            <a:r>
              <a:rPr lang="en-US" dirty="0" smtClean="0"/>
              <a:t>Two parties already directly connected</a:t>
            </a:r>
          </a:p>
          <a:p>
            <a:endParaRPr lang="en-US" dirty="0"/>
          </a:p>
          <a:p>
            <a:r>
              <a:rPr lang="en-US" dirty="0" smtClean="0"/>
              <a:t>Reduction steps: networking</a:t>
            </a:r>
          </a:p>
          <a:p>
            <a:pPr lvl="1"/>
            <a:r>
              <a:rPr lang="en-US" dirty="0" smtClean="0"/>
              <a:t>Stacked layering</a:t>
            </a:r>
            <a:endParaRPr lang="en-US" dirty="0"/>
          </a:p>
          <a:p>
            <a:pPr lvl="1"/>
            <a:r>
              <a:rPr lang="en-US" dirty="0" smtClean="0"/>
              <a:t>Relaying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0" y="4495800"/>
            <a:ext cx="2919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= regular recursion 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4963180"/>
            <a:ext cx="2364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= tail recursion </a:t>
            </a:r>
            <a:endParaRPr lang="en-US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1503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Stacked layering as 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 can reach </a:t>
            </a:r>
            <a:r>
              <a:rPr lang="en-US" dirty="0" smtClean="0"/>
              <a:t>Q</a:t>
            </a:r>
          </a:p>
          <a:p>
            <a:pPr lvl="1"/>
            <a:r>
              <a:rPr lang="en-US" dirty="0" smtClean="0"/>
              <a:t>Assuming </a:t>
            </a:r>
            <a:r>
              <a:rPr lang="en-US" dirty="0"/>
              <a:t>P translates to X, </a:t>
            </a:r>
            <a:endParaRPr lang="en-US" dirty="0" smtClean="0"/>
          </a:p>
          <a:p>
            <a:pPr lvl="1"/>
            <a:r>
              <a:rPr lang="en-US" dirty="0" smtClean="0"/>
              <a:t>Q </a:t>
            </a:r>
            <a:r>
              <a:rPr lang="en-US" dirty="0"/>
              <a:t>translates to Y, </a:t>
            </a:r>
            <a:endParaRPr lang="en-US" dirty="0" smtClean="0"/>
          </a:p>
          <a:p>
            <a:pPr lvl="1"/>
            <a:r>
              <a:rPr lang="en-US" dirty="0" smtClean="0"/>
              <a:t>and </a:t>
            </a:r>
            <a:r>
              <a:rPr lang="en-US" dirty="0"/>
              <a:t>X can reach </a:t>
            </a:r>
            <a:r>
              <a:rPr lang="en-US" dirty="0" smtClean="0"/>
              <a:t>Y</a:t>
            </a:r>
          </a:p>
          <a:p>
            <a:pPr lvl="1"/>
            <a:endParaRPr lang="en-US" dirty="0"/>
          </a:p>
          <a:p>
            <a:r>
              <a:rPr lang="en-US" dirty="0" smtClean="0"/>
              <a:t>Turns P-Q layer into X-Y layer</a:t>
            </a:r>
          </a:p>
          <a:p>
            <a:pPr lvl="1"/>
            <a:r>
              <a:rPr lang="en-US" dirty="0" smtClean="0"/>
              <a:t>Using resolution</a:t>
            </a:r>
          </a:p>
          <a:p>
            <a:r>
              <a:rPr lang="en-US" dirty="0" smtClean="0"/>
              <a:t>Base case – some layer in the stack allows the source to reach the destination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3654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Relaying as tail 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can reach </a:t>
            </a:r>
            <a:r>
              <a:rPr lang="en-US" dirty="0" smtClean="0"/>
              <a:t>C</a:t>
            </a:r>
          </a:p>
          <a:p>
            <a:pPr lvl="1"/>
            <a:r>
              <a:rPr lang="en-US" dirty="0" smtClean="0"/>
              <a:t>Assuming </a:t>
            </a:r>
            <a:r>
              <a:rPr lang="en-US" dirty="0"/>
              <a:t>A can reach B </a:t>
            </a:r>
            <a:endParaRPr lang="en-US" dirty="0" smtClean="0"/>
          </a:p>
          <a:p>
            <a:pPr lvl="1"/>
            <a:r>
              <a:rPr lang="en-US" dirty="0" smtClean="0"/>
              <a:t>and </a:t>
            </a:r>
            <a:r>
              <a:rPr lang="en-US" dirty="0"/>
              <a:t>B can reach </a:t>
            </a:r>
            <a:r>
              <a:rPr lang="en-US" dirty="0" smtClean="0"/>
              <a:t>C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How is this tail recursion?</a:t>
            </a:r>
          </a:p>
          <a:p>
            <a:pPr lvl="1"/>
            <a:r>
              <a:rPr lang="en-US" dirty="0" smtClean="0"/>
              <a:t>We’ll get back to that …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7454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Recall how stacked layering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to the </a:t>
            </a:r>
            <a:r>
              <a:rPr lang="en-US" dirty="0" smtClean="0"/>
              <a:t>layer you share with </a:t>
            </a:r>
            <a:r>
              <a:rPr lang="en-US" dirty="0" err="1" smtClean="0"/>
              <a:t>dest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Go down and up to get where you need to go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266217" y="2708476"/>
            <a:ext cx="8327985" cy="1377388"/>
            <a:chOff x="266217" y="2708476"/>
            <a:chExt cx="8327985" cy="1377388"/>
          </a:xfrm>
        </p:grpSpPr>
        <p:grpSp>
          <p:nvGrpSpPr>
            <p:cNvPr id="41" name="Group 40"/>
            <p:cNvGrpSpPr/>
            <p:nvPr/>
          </p:nvGrpSpPr>
          <p:grpSpPr>
            <a:xfrm>
              <a:off x="266217" y="2708476"/>
              <a:ext cx="8327985" cy="1377388"/>
              <a:chOff x="266217" y="2708476"/>
              <a:chExt cx="8327985" cy="1377388"/>
            </a:xfrm>
          </p:grpSpPr>
          <p:sp>
            <p:nvSpPr>
              <p:cNvPr id="4" name="Cloud 3"/>
              <p:cNvSpPr/>
              <p:nvPr/>
            </p:nvSpPr>
            <p:spPr>
              <a:xfrm>
                <a:off x="266217" y="2708476"/>
                <a:ext cx="8327985" cy="1377388"/>
              </a:xfrm>
              <a:prstGeom prst="cloud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98654" y="3367571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A</a:t>
                </a:r>
                <a:endParaRPr lang="en-US" sz="2400" b="1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760809" y="3542459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K</a:t>
                </a:r>
                <a:endParaRPr lang="en-US" sz="2400" b="1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567422" y="3424453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P</a:t>
                </a:r>
                <a:endParaRPr lang="en-US" sz="2400" b="1" dirty="0"/>
              </a:p>
            </p:txBody>
          </p:sp>
          <p:cxnSp>
            <p:nvCxnSpPr>
              <p:cNvPr id="36" name="Straight Arrow Connector 35"/>
              <p:cNvCxnSpPr>
                <a:endCxn id="19" idx="1"/>
              </p:cNvCxnSpPr>
              <p:nvPr/>
            </p:nvCxnSpPr>
            <p:spPr>
              <a:xfrm>
                <a:off x="1206138" y="3598404"/>
                <a:ext cx="2554671" cy="174888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>
                <a:stCxn id="19" idx="3"/>
                <a:endCxn id="20" idx="1"/>
              </p:cNvCxnSpPr>
              <p:nvPr/>
            </p:nvCxnSpPr>
            <p:spPr>
              <a:xfrm flipV="1">
                <a:off x="4168293" y="3655286"/>
                <a:ext cx="1399129" cy="118006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>
                <a:stCxn id="20" idx="3"/>
                <a:endCxn id="18" idx="1"/>
              </p:cNvCxnSpPr>
              <p:nvPr/>
            </p:nvCxnSpPr>
            <p:spPr>
              <a:xfrm flipV="1">
                <a:off x="5957272" y="3518043"/>
                <a:ext cx="991919" cy="137243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headEnd type="none" w="med" len="med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/>
            <p:cNvSpPr txBox="1"/>
            <p:nvPr/>
          </p:nvSpPr>
          <p:spPr>
            <a:xfrm>
              <a:off x="6949191" y="3287210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T</a:t>
              </a:r>
              <a:endParaRPr lang="en-US" sz="2400" b="1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78020" y="3287210"/>
            <a:ext cx="8316182" cy="1712491"/>
            <a:chOff x="278020" y="3287210"/>
            <a:chExt cx="8316182" cy="1712491"/>
          </a:xfrm>
        </p:grpSpPr>
        <p:grpSp>
          <p:nvGrpSpPr>
            <p:cNvPr id="43" name="Group 42"/>
            <p:cNvGrpSpPr/>
            <p:nvPr/>
          </p:nvGrpSpPr>
          <p:grpSpPr>
            <a:xfrm>
              <a:off x="278020" y="3287210"/>
              <a:ext cx="8316182" cy="1712491"/>
              <a:chOff x="278020" y="3287210"/>
              <a:chExt cx="8316182" cy="1712491"/>
            </a:xfrm>
          </p:grpSpPr>
          <p:cxnSp>
            <p:nvCxnSpPr>
              <p:cNvPr id="8" name="Straight Connector 7"/>
              <p:cNvCxnSpPr>
                <a:stCxn id="4" idx="2"/>
                <a:endCxn id="5" idx="2"/>
              </p:cNvCxnSpPr>
              <p:nvPr/>
            </p:nvCxnSpPr>
            <p:spPr>
              <a:xfrm flipH="1">
                <a:off x="278020" y="3397170"/>
                <a:ext cx="14029" cy="1602531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>
                <a:endCxn id="5" idx="0"/>
              </p:cNvCxnSpPr>
              <p:nvPr/>
            </p:nvCxnSpPr>
            <p:spPr>
              <a:xfrm>
                <a:off x="3171463" y="3287210"/>
                <a:ext cx="586435" cy="1712491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endCxn id="6" idx="2"/>
              </p:cNvCxnSpPr>
              <p:nvPr/>
            </p:nvCxnSpPr>
            <p:spPr>
              <a:xfrm flipH="1">
                <a:off x="4126038" y="3397170"/>
                <a:ext cx="503835" cy="1602531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>
                <a:endCxn id="6" idx="0"/>
              </p:cNvCxnSpPr>
              <p:nvPr/>
            </p:nvCxnSpPr>
            <p:spPr>
              <a:xfrm>
                <a:off x="4844487" y="3397170"/>
                <a:ext cx="721730" cy="1602531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endCxn id="7" idx="2"/>
              </p:cNvCxnSpPr>
              <p:nvPr/>
            </p:nvCxnSpPr>
            <p:spPr>
              <a:xfrm flipH="1">
                <a:off x="6126826" y="3446279"/>
                <a:ext cx="250826" cy="1504313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19" idx="2"/>
                <a:endCxn id="24" idx="0"/>
              </p:cNvCxnSpPr>
              <p:nvPr/>
            </p:nvCxnSpPr>
            <p:spPr>
              <a:xfrm flipH="1">
                <a:off x="3464680" y="4004124"/>
                <a:ext cx="499871" cy="698387"/>
              </a:xfrm>
              <a:prstGeom prst="line">
                <a:avLst/>
              </a:prstGeom>
              <a:ln>
                <a:prstDash val="dash"/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20" idx="2"/>
                <a:endCxn id="26" idx="0"/>
              </p:cNvCxnSpPr>
              <p:nvPr/>
            </p:nvCxnSpPr>
            <p:spPr>
              <a:xfrm flipH="1">
                <a:off x="5383446" y="3886118"/>
                <a:ext cx="378901" cy="882750"/>
              </a:xfrm>
              <a:prstGeom prst="line">
                <a:avLst/>
              </a:prstGeom>
              <a:ln>
                <a:prstDash val="dash"/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5762347" y="3945820"/>
                <a:ext cx="615305" cy="892398"/>
              </a:xfrm>
              <a:prstGeom prst="line">
                <a:avLst/>
              </a:prstGeom>
              <a:ln>
                <a:prstDash val="dash"/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8090704" y="3287210"/>
                <a:ext cx="503498" cy="1663382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16" idx="2"/>
                <a:endCxn id="22" idx="0"/>
              </p:cNvCxnSpPr>
              <p:nvPr/>
            </p:nvCxnSpPr>
            <p:spPr>
              <a:xfrm flipH="1">
                <a:off x="969734" y="3829236"/>
                <a:ext cx="32662" cy="1008982"/>
              </a:xfrm>
              <a:prstGeom prst="line">
                <a:avLst/>
              </a:prstGeom>
              <a:ln>
                <a:prstDash val="dash"/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18" idx="2"/>
                <a:endCxn id="28" idx="0"/>
              </p:cNvCxnSpPr>
              <p:nvPr/>
            </p:nvCxnSpPr>
            <p:spPr>
              <a:xfrm>
                <a:off x="7135300" y="3748875"/>
                <a:ext cx="53568" cy="740052"/>
              </a:xfrm>
              <a:prstGeom prst="line">
                <a:avLst/>
              </a:prstGeom>
              <a:ln>
                <a:prstDash val="dash"/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Straight Connector 30"/>
            <p:cNvCxnSpPr/>
            <p:nvPr/>
          </p:nvCxnSpPr>
          <p:spPr>
            <a:xfrm>
              <a:off x="3927882" y="3962400"/>
              <a:ext cx="450073" cy="892398"/>
            </a:xfrm>
            <a:prstGeom prst="line">
              <a:avLst/>
            </a:prstGeom>
            <a:ln>
              <a:prstDash val="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267183" y="4038600"/>
            <a:ext cx="8327019" cy="1365653"/>
            <a:chOff x="267183" y="4038600"/>
            <a:chExt cx="8327019" cy="1365653"/>
          </a:xfrm>
        </p:grpSpPr>
        <p:grpSp>
          <p:nvGrpSpPr>
            <p:cNvPr id="45" name="Group 44"/>
            <p:cNvGrpSpPr/>
            <p:nvPr/>
          </p:nvGrpSpPr>
          <p:grpSpPr>
            <a:xfrm>
              <a:off x="267183" y="4488927"/>
              <a:ext cx="8327019" cy="915326"/>
              <a:chOff x="267183" y="4488927"/>
              <a:chExt cx="8327019" cy="915326"/>
            </a:xfrm>
          </p:grpSpPr>
          <p:sp>
            <p:nvSpPr>
              <p:cNvPr id="5" name="Cloud 4"/>
              <p:cNvSpPr/>
              <p:nvPr/>
            </p:nvSpPr>
            <p:spPr>
              <a:xfrm>
                <a:off x="267183" y="4595149"/>
                <a:ext cx="3493626" cy="809104"/>
              </a:xfrm>
              <a:prstGeom prst="cloud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Cloud 5"/>
              <p:cNvSpPr/>
              <p:nvPr/>
            </p:nvSpPr>
            <p:spPr>
              <a:xfrm>
                <a:off x="4121553" y="4595149"/>
                <a:ext cx="1445869" cy="809104"/>
              </a:xfrm>
              <a:prstGeom prst="cloud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Cloud 6"/>
              <p:cNvSpPr/>
              <p:nvPr/>
            </p:nvSpPr>
            <p:spPr>
              <a:xfrm>
                <a:off x="6119149" y="4546040"/>
                <a:ext cx="2475053" cy="809104"/>
              </a:xfrm>
              <a:prstGeom prst="cloud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91640" y="4838218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1</a:t>
                </a:r>
                <a:endParaRPr lang="en-US" sz="2400" b="1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286586" y="4702511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9</a:t>
                </a:r>
                <a:endParaRPr lang="en-US" sz="2400" b="1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252115" y="4768868"/>
                <a:ext cx="3048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r</a:t>
                </a:r>
                <a:endParaRPr lang="en-US" sz="2400" b="1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205352" y="4768868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s</a:t>
                </a:r>
                <a:endParaRPr lang="en-US" sz="2400" b="1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252239" y="4719759"/>
                <a:ext cx="3738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tx2"/>
                    </a:solidFill>
                    <a:latin typeface="Symbol" panose="05050102010706020507" pitchFamily="18" charset="2"/>
                  </a:rPr>
                  <a:t>D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002759" y="4488927"/>
                <a:ext cx="3722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tx2"/>
                    </a:solidFill>
                    <a:latin typeface="Symbol" panose="05050102010706020507" pitchFamily="18" charset="2"/>
                    <a:sym typeface="Symbol"/>
                  </a:rPr>
                  <a:t></a:t>
                </a:r>
                <a:endParaRPr lang="en-US" sz="2400" b="1" dirty="0">
                  <a:solidFill>
                    <a:schemeClr val="tx2"/>
                  </a:solidFill>
                  <a:latin typeface="Symbol" panose="05050102010706020507" pitchFamily="18" charset="2"/>
                </a:endParaRPr>
              </a:p>
            </p:txBody>
          </p:sp>
        </p:grpSp>
        <p:pic>
          <p:nvPicPr>
            <p:cNvPr id="14" name="Picture 2" descr="http://fc00.deviantart.net/fs70/i/2013/234/7/2/carved_stone_foot_bridge_2___png_by_fumar_porros-d6j9rq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1277" y="4038600"/>
              <a:ext cx="1833210" cy="1004772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://fc00.deviantart.net/fs70/i/2013/234/7/2/carved_stone_foot_bridge_2___png_by_fumar_porros-d6j9rq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6887" y="4038600"/>
              <a:ext cx="1833210" cy="1004772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1510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Where’s the elevator?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Next layer down?</a:t>
            </a:r>
          </a:p>
          <a:p>
            <a:pPr lvl="1"/>
            <a:r>
              <a:rPr lang="en-US" dirty="0" smtClean="0"/>
              <a:t>When do we do this?</a:t>
            </a:r>
          </a:p>
          <a:p>
            <a:pPr lvl="2"/>
            <a:r>
              <a:rPr lang="en-US" dirty="0" smtClean="0"/>
              <a:t>When we don’t share a layer with current destination</a:t>
            </a:r>
          </a:p>
          <a:p>
            <a:pPr lvl="2"/>
            <a:r>
              <a:rPr lang="en-US" dirty="0" smtClean="0"/>
              <a:t>How do we know?</a:t>
            </a:r>
          </a:p>
          <a:p>
            <a:r>
              <a:rPr lang="en-US" dirty="0" smtClean="0"/>
              <a:t>What do we do if we can’t go down?</a:t>
            </a:r>
          </a:p>
          <a:p>
            <a:pPr lvl="2"/>
            <a:r>
              <a:rPr lang="en-US" dirty="0" smtClean="0"/>
              <a:t>We pop “up” instead</a:t>
            </a:r>
          </a:p>
          <a:p>
            <a:pPr lvl="2"/>
            <a:r>
              <a:rPr lang="en-US" dirty="0" smtClean="0"/>
              <a:t>Then we need to pick another layer to go down</a:t>
            </a:r>
          </a:p>
          <a:p>
            <a:pPr lvl="2"/>
            <a:r>
              <a:rPr lang="en-US" dirty="0" smtClean="0"/>
              <a:t>How do we know?</a:t>
            </a:r>
          </a:p>
          <a:p>
            <a:pPr lvl="2"/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Let’s start with the elevator itself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1065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Preview and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What do we have so far?</a:t>
            </a:r>
          </a:p>
          <a:p>
            <a:endParaRPr lang="en-US" dirty="0"/>
          </a:p>
          <a:p>
            <a:r>
              <a:rPr lang="en-US" dirty="0" smtClean="0"/>
              <a:t>Putting the pieces together</a:t>
            </a:r>
          </a:p>
          <a:p>
            <a:endParaRPr lang="en-US" dirty="0"/>
          </a:p>
          <a:p>
            <a:r>
              <a:rPr lang="en-US" dirty="0" smtClean="0"/>
              <a:t>What’s missing?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161109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block</a:t>
            </a:r>
          </a:p>
          <a:p>
            <a:endParaRPr lang="en-US" dirty="0"/>
          </a:p>
          <a:p>
            <a:r>
              <a:rPr lang="en-US" dirty="0" smtClean="0"/>
              <a:t>Interfaces</a:t>
            </a:r>
          </a:p>
          <a:p>
            <a:endParaRPr lang="en-US" dirty="0"/>
          </a:p>
          <a:p>
            <a:r>
              <a:rPr lang="en-US" dirty="0" smtClean="0"/>
              <a:t>Internal functions</a:t>
            </a:r>
          </a:p>
          <a:p>
            <a:endParaRPr lang="en-US" dirty="0"/>
          </a:p>
          <a:p>
            <a:r>
              <a:rPr lang="en-US" dirty="0" smtClean="0"/>
              <a:t>The role of naming and routing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1566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elevator:</a:t>
            </a:r>
          </a:p>
          <a:p>
            <a:endParaRPr lang="en-US" dirty="0"/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3312001" y="1343612"/>
            <a:ext cx="5374799" cy="4895563"/>
            <a:chOff x="2555" y="920"/>
            <a:chExt cx="1397" cy="1527"/>
          </a:xfrm>
        </p:grpSpPr>
        <p:sp>
          <p:nvSpPr>
            <p:cNvPr id="15" name="Rectangle 21"/>
            <p:cNvSpPr>
              <a:spLocks noChangeAspect="1" noChangeArrowheads="1"/>
            </p:cNvSpPr>
            <p:nvPr/>
          </p:nvSpPr>
          <p:spPr bwMode="auto">
            <a:xfrm rot="16200000" flipH="1">
              <a:off x="2618" y="857"/>
              <a:ext cx="1272" cy="1397"/>
            </a:xfrm>
            <a:prstGeom prst="rect">
              <a:avLst/>
            </a:prstGeom>
            <a:solidFill>
              <a:srgbClr val="99CC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3078" y="2189"/>
              <a:ext cx="270" cy="253"/>
              <a:chOff x="4202" y="12052"/>
              <a:chExt cx="675" cy="1375"/>
            </a:xfrm>
          </p:grpSpPr>
          <p:sp>
            <p:nvSpPr>
              <p:cNvPr id="19" name="AutoShape 23"/>
              <p:cNvSpPr>
                <a:spLocks noChangeArrowheads="1"/>
              </p:cNvSpPr>
              <p:nvPr/>
            </p:nvSpPr>
            <p:spPr bwMode="auto">
              <a:xfrm>
                <a:off x="4419" y="12052"/>
                <a:ext cx="216" cy="1376"/>
              </a:xfrm>
              <a:prstGeom prst="downArrow">
                <a:avLst>
                  <a:gd name="adj1" fmla="val 50000"/>
                  <a:gd name="adj2" fmla="val 158180"/>
                </a:avLst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sy="50000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AutoShape 24"/>
              <p:cNvSpPr>
                <a:spLocks noChangeArrowheads="1"/>
              </p:cNvSpPr>
              <p:nvPr/>
            </p:nvSpPr>
            <p:spPr bwMode="auto">
              <a:xfrm rot="900000">
                <a:off x="4202" y="12052"/>
                <a:ext cx="218" cy="1376"/>
              </a:xfrm>
              <a:prstGeom prst="downArrow">
                <a:avLst>
                  <a:gd name="adj1" fmla="val 50000"/>
                  <a:gd name="adj2" fmla="val 158295"/>
                </a:avLst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sy="50000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AutoShape 25"/>
              <p:cNvSpPr>
                <a:spLocks noChangeArrowheads="1"/>
              </p:cNvSpPr>
              <p:nvPr/>
            </p:nvSpPr>
            <p:spPr bwMode="auto">
              <a:xfrm rot="20700000" flipH="1">
                <a:off x="4658" y="12052"/>
                <a:ext cx="221" cy="1376"/>
              </a:xfrm>
              <a:prstGeom prst="downArrow">
                <a:avLst>
                  <a:gd name="adj1" fmla="val 50000"/>
                  <a:gd name="adj2" fmla="val 156849"/>
                </a:avLst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sy="50000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7" name="Text Box 26"/>
            <p:cNvSpPr txBox="1">
              <a:spLocks noChangeArrowheads="1"/>
            </p:cNvSpPr>
            <p:nvPr/>
          </p:nvSpPr>
          <p:spPr bwMode="auto">
            <a:xfrm>
              <a:off x="3279" y="2200"/>
              <a:ext cx="577" cy="2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 dirty="0"/>
                <a:t>Next </a:t>
              </a:r>
              <a:r>
                <a:rPr lang="en-US" sz="1600" dirty="0" smtClean="0"/>
                <a:t>Layer</a:t>
              </a:r>
              <a:endParaRPr lang="en-US" sz="3600" dirty="0"/>
            </a:p>
          </p:txBody>
        </p:sp>
        <p:sp>
          <p:nvSpPr>
            <p:cNvPr id="18" name="AutoShape 27"/>
            <p:cNvSpPr>
              <a:spLocks noChangeArrowheads="1"/>
            </p:cNvSpPr>
            <p:nvPr/>
          </p:nvSpPr>
          <p:spPr bwMode="auto">
            <a:xfrm>
              <a:off x="2591" y="971"/>
              <a:ext cx="1321" cy="1173"/>
            </a:xfrm>
            <a:prstGeom prst="foldedCorner">
              <a:avLst>
                <a:gd name="adj" fmla="val 819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tIns="91440" bIns="91440"/>
            <a:lstStyle/>
            <a:p>
              <a:r>
                <a:rPr lang="en-US" dirty="0">
                  <a:solidFill>
                    <a:srgbClr val="00B050"/>
                  </a:solidFill>
                </a:rPr>
                <a:t>LAYER(DATA, SRC, DST) </a:t>
              </a:r>
              <a:r>
                <a:rPr lang="en-US" b="0" dirty="0"/>
                <a:t/>
              </a:r>
              <a:br>
                <a:rPr lang="en-US" b="0" dirty="0"/>
              </a:br>
              <a:r>
                <a:rPr lang="en-US" b="0" dirty="0">
                  <a:solidFill>
                    <a:srgbClr val="3399FF"/>
                  </a:solidFill>
                </a:rPr>
                <a:t>    </a:t>
              </a:r>
              <a:r>
                <a:rPr lang="en-US" dirty="0">
                  <a:solidFill>
                    <a:srgbClr val="3399FF"/>
                  </a:solidFill>
                </a:rPr>
                <a:t>Process DATA</a:t>
              </a:r>
              <a:r>
                <a:rPr lang="en-US" b="0" dirty="0">
                  <a:solidFill>
                    <a:srgbClr val="3399FF"/>
                  </a:solidFill>
                </a:rPr>
                <a:t>, SRC, DST into MSG</a:t>
              </a:r>
              <a:r>
                <a:rPr lang="en-US" b="0" dirty="0"/>
                <a:t/>
              </a:r>
              <a:br>
                <a:rPr lang="en-US" b="0" dirty="0"/>
              </a:br>
              <a:r>
                <a:rPr lang="en-US" b="0" dirty="0"/>
                <a:t>    WHILE (Here &lt;&gt; DST)</a:t>
              </a:r>
              <a:br>
                <a:rPr lang="en-US" b="0" dirty="0"/>
              </a:br>
              <a:r>
                <a:rPr lang="en-US" b="0" dirty="0"/>
                <a:t>        IF (exists(lower layer))</a:t>
              </a:r>
              <a:br>
                <a:rPr lang="en-US" b="0" dirty="0"/>
              </a:br>
              <a:r>
                <a:rPr lang="en-US" b="0" dirty="0"/>
                <a:t>            </a:t>
              </a:r>
              <a:r>
                <a:rPr lang="en-US" b="0" i="1" dirty="0"/>
                <a:t>Select a lower layer</a:t>
              </a:r>
              <a:br>
                <a:rPr lang="en-US" b="0" i="1" dirty="0"/>
              </a:br>
              <a:r>
                <a:rPr lang="en-US" b="0" dirty="0"/>
                <a:t>            </a:t>
              </a:r>
              <a:r>
                <a:rPr lang="en-US" dirty="0">
                  <a:solidFill>
                    <a:srgbClr val="CC0000"/>
                  </a:solidFill>
                </a:rPr>
                <a:t>Resolve SRC/DST to next layer S’,D’ </a:t>
              </a:r>
              <a:r>
                <a:rPr lang="en-US" b="0" dirty="0"/>
                <a:t/>
              </a:r>
              <a:br>
                <a:rPr lang="en-US" b="0" dirty="0"/>
              </a:br>
              <a:r>
                <a:rPr lang="en-US" b="0" dirty="0"/>
                <a:t>            </a:t>
              </a:r>
              <a:r>
                <a:rPr lang="en-US" dirty="0">
                  <a:solidFill>
                    <a:srgbClr val="00B050"/>
                  </a:solidFill>
                </a:rPr>
                <a:t>LAYER(MSG, S’, D’)</a:t>
              </a:r>
              <a:r>
                <a:rPr lang="en-US" b="0" dirty="0"/>
                <a:t/>
              </a:r>
              <a:br>
                <a:rPr lang="en-US" b="0" dirty="0"/>
              </a:br>
              <a:r>
                <a:rPr lang="en-US" b="0" dirty="0"/>
                <a:t>        ELSE</a:t>
              </a:r>
              <a:br>
                <a:rPr lang="en-US" b="0" dirty="0"/>
              </a:br>
              <a:r>
                <a:rPr lang="en-US" b="0" dirty="0"/>
                <a:t>            FAIL /* can’t find destination */</a:t>
              </a:r>
              <a:br>
                <a:rPr lang="en-US" b="0" dirty="0"/>
              </a:br>
              <a:r>
                <a:rPr lang="en-US" b="0" dirty="0"/>
                <a:t>        ENDIF</a:t>
              </a:r>
              <a:br>
                <a:rPr lang="en-US" b="0" dirty="0"/>
              </a:br>
              <a:r>
                <a:rPr lang="en-US" b="0" dirty="0"/>
                <a:t>   ENDWHILE</a:t>
              </a:r>
              <a:br>
                <a:rPr lang="en-US" b="0" dirty="0"/>
              </a:br>
              <a:r>
                <a:rPr lang="en-US" b="0" dirty="0"/>
                <a:t>   /* message arrives here */</a:t>
              </a:r>
              <a:br>
                <a:rPr lang="en-US" b="0" dirty="0"/>
              </a:br>
              <a:r>
                <a:rPr lang="en-US" b="0" dirty="0"/>
                <a:t>   RETURN {up the current stack}</a:t>
              </a:r>
              <a:endParaRPr lang="en-US" dirty="0"/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9058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happening inside…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layer is…</a:t>
            </a:r>
            <a:endParaRPr lang="en-US" dirty="0"/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3240447" y="1343612"/>
            <a:ext cx="5374799" cy="4895563"/>
            <a:chOff x="2555" y="920"/>
            <a:chExt cx="1397" cy="1527"/>
          </a:xfrm>
        </p:grpSpPr>
        <p:sp>
          <p:nvSpPr>
            <p:cNvPr id="5" name="Rectangle 21"/>
            <p:cNvSpPr>
              <a:spLocks noChangeAspect="1" noChangeArrowheads="1"/>
            </p:cNvSpPr>
            <p:nvPr/>
          </p:nvSpPr>
          <p:spPr bwMode="auto">
            <a:xfrm rot="16200000" flipH="1">
              <a:off x="2618" y="857"/>
              <a:ext cx="1272" cy="1397"/>
            </a:xfrm>
            <a:prstGeom prst="rect">
              <a:avLst/>
            </a:prstGeom>
            <a:solidFill>
              <a:srgbClr val="99CC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22"/>
            <p:cNvGrpSpPr>
              <a:grpSpLocks/>
            </p:cNvGrpSpPr>
            <p:nvPr/>
          </p:nvGrpSpPr>
          <p:grpSpPr bwMode="auto">
            <a:xfrm>
              <a:off x="3078" y="2189"/>
              <a:ext cx="270" cy="253"/>
              <a:chOff x="4202" y="12052"/>
              <a:chExt cx="675" cy="1375"/>
            </a:xfrm>
          </p:grpSpPr>
          <p:sp>
            <p:nvSpPr>
              <p:cNvPr id="9" name="AutoShape 23"/>
              <p:cNvSpPr>
                <a:spLocks noChangeArrowheads="1"/>
              </p:cNvSpPr>
              <p:nvPr/>
            </p:nvSpPr>
            <p:spPr bwMode="auto">
              <a:xfrm>
                <a:off x="4419" y="12052"/>
                <a:ext cx="216" cy="1376"/>
              </a:xfrm>
              <a:prstGeom prst="downArrow">
                <a:avLst>
                  <a:gd name="adj1" fmla="val 50000"/>
                  <a:gd name="adj2" fmla="val 158180"/>
                </a:avLst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sy="50000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AutoShape 24"/>
              <p:cNvSpPr>
                <a:spLocks noChangeArrowheads="1"/>
              </p:cNvSpPr>
              <p:nvPr/>
            </p:nvSpPr>
            <p:spPr bwMode="auto">
              <a:xfrm rot="900000">
                <a:off x="4202" y="12052"/>
                <a:ext cx="218" cy="1376"/>
              </a:xfrm>
              <a:prstGeom prst="downArrow">
                <a:avLst>
                  <a:gd name="adj1" fmla="val 50000"/>
                  <a:gd name="adj2" fmla="val 158295"/>
                </a:avLst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sy="50000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AutoShape 25"/>
              <p:cNvSpPr>
                <a:spLocks noChangeArrowheads="1"/>
              </p:cNvSpPr>
              <p:nvPr/>
            </p:nvSpPr>
            <p:spPr bwMode="auto">
              <a:xfrm rot="20700000" flipH="1">
                <a:off x="4658" y="12052"/>
                <a:ext cx="221" cy="1376"/>
              </a:xfrm>
              <a:prstGeom prst="downArrow">
                <a:avLst>
                  <a:gd name="adj1" fmla="val 50000"/>
                  <a:gd name="adj2" fmla="val 156849"/>
                </a:avLst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sy="50000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" name="Text Box 26"/>
            <p:cNvSpPr txBox="1">
              <a:spLocks noChangeArrowheads="1"/>
            </p:cNvSpPr>
            <p:nvPr/>
          </p:nvSpPr>
          <p:spPr bwMode="auto">
            <a:xfrm>
              <a:off x="3279" y="2200"/>
              <a:ext cx="577" cy="2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 dirty="0"/>
                <a:t>Next </a:t>
              </a:r>
              <a:r>
                <a:rPr lang="en-US" sz="1600" dirty="0" smtClean="0"/>
                <a:t>Layer</a:t>
              </a:r>
              <a:endParaRPr lang="en-US" sz="3600" dirty="0"/>
            </a:p>
          </p:txBody>
        </p:sp>
        <p:sp>
          <p:nvSpPr>
            <p:cNvPr id="8" name="AutoShape 27"/>
            <p:cNvSpPr>
              <a:spLocks noChangeArrowheads="1"/>
            </p:cNvSpPr>
            <p:nvPr/>
          </p:nvSpPr>
          <p:spPr bwMode="auto">
            <a:xfrm>
              <a:off x="2591" y="971"/>
              <a:ext cx="1321" cy="1173"/>
            </a:xfrm>
            <a:prstGeom prst="foldedCorner">
              <a:avLst>
                <a:gd name="adj" fmla="val 819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tIns="91440" bIns="91440"/>
            <a:lstStyle/>
            <a:p>
              <a:r>
                <a:rPr lang="en-US" dirty="0">
                  <a:solidFill>
                    <a:srgbClr val="00B050"/>
                  </a:solidFill>
                </a:rPr>
                <a:t>LAYER(DATA, SRC, DST) </a:t>
              </a:r>
              <a:r>
                <a:rPr lang="en-US" b="0" dirty="0"/>
                <a:t/>
              </a:r>
              <a:br>
                <a:rPr lang="en-US" b="0" dirty="0"/>
              </a:br>
              <a:r>
                <a:rPr lang="en-US" b="0" dirty="0">
                  <a:solidFill>
                    <a:srgbClr val="3399FF"/>
                  </a:solidFill>
                </a:rPr>
                <a:t>    </a:t>
              </a:r>
              <a:r>
                <a:rPr lang="en-US" dirty="0">
                  <a:solidFill>
                    <a:srgbClr val="3399FF"/>
                  </a:solidFill>
                </a:rPr>
                <a:t>Process DATA</a:t>
              </a:r>
              <a:r>
                <a:rPr lang="en-US" b="0" dirty="0">
                  <a:solidFill>
                    <a:srgbClr val="3399FF"/>
                  </a:solidFill>
                </a:rPr>
                <a:t>, SRC, DST into MSG</a:t>
              </a:r>
              <a:r>
                <a:rPr lang="en-US" b="0" dirty="0"/>
                <a:t/>
              </a:r>
              <a:br>
                <a:rPr lang="en-US" b="0" dirty="0"/>
              </a:br>
              <a:r>
                <a:rPr lang="en-US" b="0" dirty="0"/>
                <a:t>    WHILE (Here &lt;&gt; DST)</a:t>
              </a:r>
              <a:br>
                <a:rPr lang="en-US" b="0" dirty="0"/>
              </a:br>
              <a:r>
                <a:rPr lang="en-US" b="0" dirty="0"/>
                <a:t>        IF (exists(lower layer))</a:t>
              </a:r>
              <a:br>
                <a:rPr lang="en-US" b="0" dirty="0"/>
              </a:br>
              <a:r>
                <a:rPr lang="en-US" b="0" dirty="0"/>
                <a:t>            </a:t>
              </a:r>
              <a:r>
                <a:rPr lang="en-US" b="0" i="1" dirty="0"/>
                <a:t>Select a lower layer</a:t>
              </a:r>
              <a:br>
                <a:rPr lang="en-US" b="0" i="1" dirty="0"/>
              </a:br>
              <a:r>
                <a:rPr lang="en-US" b="0" dirty="0"/>
                <a:t>            </a:t>
              </a:r>
              <a:r>
                <a:rPr lang="en-US" dirty="0">
                  <a:solidFill>
                    <a:srgbClr val="CC0000"/>
                  </a:solidFill>
                </a:rPr>
                <a:t>Resolve SRC/DST to next layer S’,D’ </a:t>
              </a:r>
              <a:r>
                <a:rPr lang="en-US" b="0" dirty="0"/>
                <a:t/>
              </a:r>
              <a:br>
                <a:rPr lang="en-US" b="0" dirty="0"/>
              </a:br>
              <a:r>
                <a:rPr lang="en-US" b="0" dirty="0"/>
                <a:t>            </a:t>
              </a:r>
              <a:r>
                <a:rPr lang="en-US" dirty="0">
                  <a:solidFill>
                    <a:srgbClr val="00B050"/>
                  </a:solidFill>
                </a:rPr>
                <a:t>LAYER(MSG, S’, D’)</a:t>
              </a:r>
              <a:r>
                <a:rPr lang="en-US" b="0" dirty="0"/>
                <a:t/>
              </a:r>
              <a:br>
                <a:rPr lang="en-US" b="0" dirty="0"/>
              </a:br>
              <a:r>
                <a:rPr lang="en-US" b="0" dirty="0"/>
                <a:t>        ELSE</a:t>
              </a:r>
              <a:br>
                <a:rPr lang="en-US" b="0" dirty="0"/>
              </a:br>
              <a:r>
                <a:rPr lang="en-US" b="0" dirty="0"/>
                <a:t>            FAIL /* can’t find destination */</a:t>
              </a:r>
              <a:br>
                <a:rPr lang="en-US" b="0" dirty="0"/>
              </a:br>
              <a:r>
                <a:rPr lang="en-US" b="0" dirty="0"/>
                <a:t>        ENDIF</a:t>
              </a:r>
              <a:br>
                <a:rPr lang="en-US" b="0" dirty="0"/>
              </a:br>
              <a:r>
                <a:rPr lang="en-US" b="0" dirty="0"/>
                <a:t>   ENDWHILE</a:t>
              </a:r>
              <a:br>
                <a:rPr lang="en-US" b="0" dirty="0"/>
              </a:br>
              <a:r>
                <a:rPr lang="en-US" b="0" dirty="0"/>
                <a:t>   /* message arrives here */</a:t>
              </a:r>
              <a:br>
                <a:rPr lang="en-US" b="0" dirty="0"/>
              </a:br>
              <a:r>
                <a:rPr lang="en-US" b="0" dirty="0"/>
                <a:t>   RETURN {up the current stack}</a:t>
              </a:r>
              <a:endParaRPr lang="en-US" dirty="0"/>
            </a:p>
          </p:txBody>
        </p:sp>
      </p:grpSp>
      <p:sp>
        <p:nvSpPr>
          <p:cNvPr id="13" name="Striped Right Arrow 12"/>
          <p:cNvSpPr/>
          <p:nvPr/>
        </p:nvSpPr>
        <p:spPr>
          <a:xfrm>
            <a:off x="2895600" y="1416338"/>
            <a:ext cx="537783" cy="616986"/>
          </a:xfrm>
          <a:prstGeom prst="striped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3030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happening inside…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3085324" cy="4525963"/>
          </a:xfrm>
        </p:spPr>
        <p:txBody>
          <a:bodyPr/>
          <a:lstStyle/>
          <a:p>
            <a:r>
              <a:rPr lang="en-US" sz="2800" dirty="0" smtClean="0"/>
              <a:t>A layer is:</a:t>
            </a:r>
          </a:p>
          <a:p>
            <a:pPr lvl="1"/>
            <a:r>
              <a:rPr lang="en-US" sz="2400" dirty="0" smtClean="0"/>
              <a:t>Prepare </a:t>
            </a:r>
            <a:r>
              <a:rPr lang="en-US" sz="2400" dirty="0" err="1" smtClean="0"/>
              <a:t>msg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for communication</a:t>
            </a:r>
            <a:endParaRPr lang="en-US" sz="2400" dirty="0"/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3200156" y="1343612"/>
            <a:ext cx="5374799" cy="4895563"/>
            <a:chOff x="2555" y="920"/>
            <a:chExt cx="1397" cy="1527"/>
          </a:xfrm>
        </p:grpSpPr>
        <p:sp>
          <p:nvSpPr>
            <p:cNvPr id="5" name="Rectangle 21"/>
            <p:cNvSpPr>
              <a:spLocks noChangeAspect="1" noChangeArrowheads="1"/>
            </p:cNvSpPr>
            <p:nvPr/>
          </p:nvSpPr>
          <p:spPr bwMode="auto">
            <a:xfrm rot="16200000" flipH="1">
              <a:off x="2618" y="857"/>
              <a:ext cx="1272" cy="1397"/>
            </a:xfrm>
            <a:prstGeom prst="rect">
              <a:avLst/>
            </a:prstGeom>
            <a:solidFill>
              <a:srgbClr val="99CC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22"/>
            <p:cNvGrpSpPr>
              <a:grpSpLocks/>
            </p:cNvGrpSpPr>
            <p:nvPr/>
          </p:nvGrpSpPr>
          <p:grpSpPr bwMode="auto">
            <a:xfrm>
              <a:off x="3078" y="2189"/>
              <a:ext cx="270" cy="253"/>
              <a:chOff x="4202" y="12052"/>
              <a:chExt cx="675" cy="1375"/>
            </a:xfrm>
          </p:grpSpPr>
          <p:sp>
            <p:nvSpPr>
              <p:cNvPr id="9" name="AutoShape 23"/>
              <p:cNvSpPr>
                <a:spLocks noChangeArrowheads="1"/>
              </p:cNvSpPr>
              <p:nvPr/>
            </p:nvSpPr>
            <p:spPr bwMode="auto">
              <a:xfrm>
                <a:off x="4419" y="12052"/>
                <a:ext cx="216" cy="1376"/>
              </a:xfrm>
              <a:prstGeom prst="downArrow">
                <a:avLst>
                  <a:gd name="adj1" fmla="val 50000"/>
                  <a:gd name="adj2" fmla="val 158180"/>
                </a:avLst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sy="50000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AutoShape 24"/>
              <p:cNvSpPr>
                <a:spLocks noChangeArrowheads="1"/>
              </p:cNvSpPr>
              <p:nvPr/>
            </p:nvSpPr>
            <p:spPr bwMode="auto">
              <a:xfrm rot="900000">
                <a:off x="4202" y="12052"/>
                <a:ext cx="218" cy="1376"/>
              </a:xfrm>
              <a:prstGeom prst="downArrow">
                <a:avLst>
                  <a:gd name="adj1" fmla="val 50000"/>
                  <a:gd name="adj2" fmla="val 158295"/>
                </a:avLst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sy="50000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AutoShape 25"/>
              <p:cNvSpPr>
                <a:spLocks noChangeArrowheads="1"/>
              </p:cNvSpPr>
              <p:nvPr/>
            </p:nvSpPr>
            <p:spPr bwMode="auto">
              <a:xfrm rot="20700000" flipH="1">
                <a:off x="4658" y="12052"/>
                <a:ext cx="221" cy="1376"/>
              </a:xfrm>
              <a:prstGeom prst="downArrow">
                <a:avLst>
                  <a:gd name="adj1" fmla="val 50000"/>
                  <a:gd name="adj2" fmla="val 156849"/>
                </a:avLst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sy="50000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" name="Text Box 26"/>
            <p:cNvSpPr txBox="1">
              <a:spLocks noChangeArrowheads="1"/>
            </p:cNvSpPr>
            <p:nvPr/>
          </p:nvSpPr>
          <p:spPr bwMode="auto">
            <a:xfrm>
              <a:off x="3279" y="2200"/>
              <a:ext cx="577" cy="2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 dirty="0"/>
                <a:t>Next </a:t>
              </a:r>
              <a:r>
                <a:rPr lang="en-US" sz="1600" dirty="0" smtClean="0"/>
                <a:t>Layer</a:t>
              </a:r>
              <a:endParaRPr lang="en-US" sz="3600" dirty="0"/>
            </a:p>
          </p:txBody>
        </p:sp>
        <p:sp>
          <p:nvSpPr>
            <p:cNvPr id="8" name="AutoShape 27"/>
            <p:cNvSpPr>
              <a:spLocks noChangeArrowheads="1"/>
            </p:cNvSpPr>
            <p:nvPr/>
          </p:nvSpPr>
          <p:spPr bwMode="auto">
            <a:xfrm>
              <a:off x="2591" y="971"/>
              <a:ext cx="1321" cy="1173"/>
            </a:xfrm>
            <a:prstGeom prst="foldedCorner">
              <a:avLst>
                <a:gd name="adj" fmla="val 819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tIns="91440" bIns="91440"/>
            <a:lstStyle/>
            <a:p>
              <a:r>
                <a:rPr lang="en-US" dirty="0">
                  <a:solidFill>
                    <a:srgbClr val="00B050"/>
                  </a:solidFill>
                </a:rPr>
                <a:t>LAYER(DATA, SRC, DST) </a:t>
              </a:r>
              <a:r>
                <a:rPr lang="en-US" b="0" dirty="0"/>
                <a:t/>
              </a:r>
              <a:br>
                <a:rPr lang="en-US" b="0" dirty="0"/>
              </a:br>
              <a:r>
                <a:rPr lang="en-US" b="0" dirty="0">
                  <a:solidFill>
                    <a:srgbClr val="3399FF"/>
                  </a:solidFill>
                </a:rPr>
                <a:t>    </a:t>
              </a:r>
              <a:r>
                <a:rPr lang="en-US" dirty="0">
                  <a:solidFill>
                    <a:srgbClr val="3399FF"/>
                  </a:solidFill>
                </a:rPr>
                <a:t>Process DATA</a:t>
              </a:r>
              <a:r>
                <a:rPr lang="en-US" b="0" dirty="0">
                  <a:solidFill>
                    <a:srgbClr val="3399FF"/>
                  </a:solidFill>
                </a:rPr>
                <a:t>, SRC, DST into MSG</a:t>
              </a:r>
              <a:r>
                <a:rPr lang="en-US" b="0" dirty="0"/>
                <a:t/>
              </a:r>
              <a:br>
                <a:rPr lang="en-US" b="0" dirty="0"/>
              </a:br>
              <a:r>
                <a:rPr lang="en-US" b="0" dirty="0"/>
                <a:t>    WHILE (Here &lt;&gt; DST)</a:t>
              </a:r>
              <a:br>
                <a:rPr lang="en-US" b="0" dirty="0"/>
              </a:br>
              <a:r>
                <a:rPr lang="en-US" b="0" dirty="0"/>
                <a:t>        IF (exists(lower layer))</a:t>
              </a:r>
              <a:br>
                <a:rPr lang="en-US" b="0" dirty="0"/>
              </a:br>
              <a:r>
                <a:rPr lang="en-US" b="0" dirty="0"/>
                <a:t>            </a:t>
              </a:r>
              <a:r>
                <a:rPr lang="en-US" b="0" i="1" dirty="0"/>
                <a:t>Select a lower layer</a:t>
              </a:r>
              <a:br>
                <a:rPr lang="en-US" b="0" i="1" dirty="0"/>
              </a:br>
              <a:r>
                <a:rPr lang="en-US" b="0" dirty="0"/>
                <a:t>            </a:t>
              </a:r>
              <a:r>
                <a:rPr lang="en-US" dirty="0">
                  <a:solidFill>
                    <a:srgbClr val="CC0000"/>
                  </a:solidFill>
                </a:rPr>
                <a:t>Resolve SRC/DST to next layer S’,D’ </a:t>
              </a:r>
              <a:r>
                <a:rPr lang="en-US" b="0" dirty="0"/>
                <a:t/>
              </a:r>
              <a:br>
                <a:rPr lang="en-US" b="0" dirty="0"/>
              </a:br>
              <a:r>
                <a:rPr lang="en-US" b="0" dirty="0"/>
                <a:t>            </a:t>
              </a:r>
              <a:r>
                <a:rPr lang="en-US" dirty="0">
                  <a:solidFill>
                    <a:srgbClr val="00B050"/>
                  </a:solidFill>
                </a:rPr>
                <a:t>LAYER(MSG, S’, D’)</a:t>
              </a:r>
              <a:r>
                <a:rPr lang="en-US" b="0" dirty="0"/>
                <a:t/>
              </a:r>
              <a:br>
                <a:rPr lang="en-US" b="0" dirty="0"/>
              </a:br>
              <a:r>
                <a:rPr lang="en-US" b="0" dirty="0"/>
                <a:t>        ELSE</a:t>
              </a:r>
              <a:br>
                <a:rPr lang="en-US" b="0" dirty="0"/>
              </a:br>
              <a:r>
                <a:rPr lang="en-US" b="0" dirty="0"/>
                <a:t>            FAIL /* can’t find destination */</a:t>
              </a:r>
              <a:br>
                <a:rPr lang="en-US" b="0" dirty="0"/>
              </a:br>
              <a:r>
                <a:rPr lang="en-US" b="0" dirty="0"/>
                <a:t>        ENDIF</a:t>
              </a:r>
              <a:br>
                <a:rPr lang="en-US" b="0" dirty="0"/>
              </a:br>
              <a:r>
                <a:rPr lang="en-US" b="0" dirty="0"/>
                <a:t>   ENDWHILE</a:t>
              </a:r>
              <a:br>
                <a:rPr lang="en-US" b="0" dirty="0"/>
              </a:br>
              <a:r>
                <a:rPr lang="en-US" b="0" dirty="0"/>
                <a:t>   /* message arrives here */</a:t>
              </a:r>
              <a:br>
                <a:rPr lang="en-US" b="0" dirty="0"/>
              </a:br>
              <a:r>
                <a:rPr lang="en-US" b="0" dirty="0"/>
                <a:t>   RETURN {up the current stack}</a:t>
              </a:r>
              <a:endParaRPr lang="en-US" dirty="0"/>
            </a:p>
          </p:txBody>
        </p:sp>
      </p:grpSp>
      <p:sp>
        <p:nvSpPr>
          <p:cNvPr id="12" name="Striped Right Arrow 11"/>
          <p:cNvSpPr/>
          <p:nvPr/>
        </p:nvSpPr>
        <p:spPr>
          <a:xfrm>
            <a:off x="3124200" y="1718833"/>
            <a:ext cx="537783" cy="616986"/>
          </a:xfrm>
          <a:prstGeom prst="striped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4414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happening inside…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layer is:</a:t>
            </a:r>
          </a:p>
          <a:p>
            <a:pPr lvl="1"/>
            <a:r>
              <a:rPr lang="en-US" dirty="0" smtClean="0"/>
              <a:t>Is it for you?</a:t>
            </a:r>
            <a:endParaRPr lang="en-US" dirty="0"/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3385214" y="1343612"/>
            <a:ext cx="5374799" cy="4895563"/>
            <a:chOff x="2555" y="920"/>
            <a:chExt cx="1397" cy="1527"/>
          </a:xfrm>
        </p:grpSpPr>
        <p:sp>
          <p:nvSpPr>
            <p:cNvPr id="5" name="Rectangle 21"/>
            <p:cNvSpPr>
              <a:spLocks noChangeAspect="1" noChangeArrowheads="1"/>
            </p:cNvSpPr>
            <p:nvPr/>
          </p:nvSpPr>
          <p:spPr bwMode="auto">
            <a:xfrm rot="16200000" flipH="1">
              <a:off x="2618" y="857"/>
              <a:ext cx="1272" cy="1397"/>
            </a:xfrm>
            <a:prstGeom prst="rect">
              <a:avLst/>
            </a:prstGeom>
            <a:solidFill>
              <a:srgbClr val="99CC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22"/>
            <p:cNvGrpSpPr>
              <a:grpSpLocks/>
            </p:cNvGrpSpPr>
            <p:nvPr/>
          </p:nvGrpSpPr>
          <p:grpSpPr bwMode="auto">
            <a:xfrm>
              <a:off x="3078" y="2189"/>
              <a:ext cx="270" cy="253"/>
              <a:chOff x="4202" y="12052"/>
              <a:chExt cx="675" cy="1375"/>
            </a:xfrm>
          </p:grpSpPr>
          <p:sp>
            <p:nvSpPr>
              <p:cNvPr id="9" name="AutoShape 23"/>
              <p:cNvSpPr>
                <a:spLocks noChangeArrowheads="1"/>
              </p:cNvSpPr>
              <p:nvPr/>
            </p:nvSpPr>
            <p:spPr bwMode="auto">
              <a:xfrm>
                <a:off x="4419" y="12052"/>
                <a:ext cx="216" cy="1376"/>
              </a:xfrm>
              <a:prstGeom prst="downArrow">
                <a:avLst>
                  <a:gd name="adj1" fmla="val 50000"/>
                  <a:gd name="adj2" fmla="val 158180"/>
                </a:avLst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sy="50000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AutoShape 24"/>
              <p:cNvSpPr>
                <a:spLocks noChangeArrowheads="1"/>
              </p:cNvSpPr>
              <p:nvPr/>
            </p:nvSpPr>
            <p:spPr bwMode="auto">
              <a:xfrm rot="900000">
                <a:off x="4202" y="12052"/>
                <a:ext cx="218" cy="1376"/>
              </a:xfrm>
              <a:prstGeom prst="downArrow">
                <a:avLst>
                  <a:gd name="adj1" fmla="val 50000"/>
                  <a:gd name="adj2" fmla="val 158295"/>
                </a:avLst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sy="50000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AutoShape 25"/>
              <p:cNvSpPr>
                <a:spLocks noChangeArrowheads="1"/>
              </p:cNvSpPr>
              <p:nvPr/>
            </p:nvSpPr>
            <p:spPr bwMode="auto">
              <a:xfrm rot="20700000" flipH="1">
                <a:off x="4658" y="12052"/>
                <a:ext cx="221" cy="1376"/>
              </a:xfrm>
              <a:prstGeom prst="downArrow">
                <a:avLst>
                  <a:gd name="adj1" fmla="val 50000"/>
                  <a:gd name="adj2" fmla="val 156849"/>
                </a:avLst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sy="50000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" name="Text Box 26"/>
            <p:cNvSpPr txBox="1">
              <a:spLocks noChangeArrowheads="1"/>
            </p:cNvSpPr>
            <p:nvPr/>
          </p:nvSpPr>
          <p:spPr bwMode="auto">
            <a:xfrm>
              <a:off x="3279" y="2200"/>
              <a:ext cx="577" cy="2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 dirty="0"/>
                <a:t>Next </a:t>
              </a:r>
              <a:r>
                <a:rPr lang="en-US" sz="1600" dirty="0" smtClean="0"/>
                <a:t>Layer</a:t>
              </a:r>
              <a:endParaRPr lang="en-US" sz="3600" dirty="0"/>
            </a:p>
          </p:txBody>
        </p:sp>
        <p:sp>
          <p:nvSpPr>
            <p:cNvPr id="8" name="AutoShape 27"/>
            <p:cNvSpPr>
              <a:spLocks noChangeArrowheads="1"/>
            </p:cNvSpPr>
            <p:nvPr/>
          </p:nvSpPr>
          <p:spPr bwMode="auto">
            <a:xfrm>
              <a:off x="2591" y="971"/>
              <a:ext cx="1321" cy="1173"/>
            </a:xfrm>
            <a:prstGeom prst="foldedCorner">
              <a:avLst>
                <a:gd name="adj" fmla="val 819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tIns="91440" bIns="91440"/>
            <a:lstStyle/>
            <a:p>
              <a:r>
                <a:rPr lang="en-US" dirty="0">
                  <a:solidFill>
                    <a:srgbClr val="00B050"/>
                  </a:solidFill>
                </a:rPr>
                <a:t>LAYER(DATA, SRC, DST) </a:t>
              </a:r>
              <a:r>
                <a:rPr lang="en-US" b="0" dirty="0"/>
                <a:t/>
              </a:r>
              <a:br>
                <a:rPr lang="en-US" b="0" dirty="0"/>
              </a:br>
              <a:r>
                <a:rPr lang="en-US" b="0" dirty="0">
                  <a:solidFill>
                    <a:srgbClr val="3399FF"/>
                  </a:solidFill>
                </a:rPr>
                <a:t>    </a:t>
              </a:r>
              <a:r>
                <a:rPr lang="en-US" dirty="0">
                  <a:solidFill>
                    <a:srgbClr val="3399FF"/>
                  </a:solidFill>
                </a:rPr>
                <a:t>Process DATA</a:t>
              </a:r>
              <a:r>
                <a:rPr lang="en-US" b="0" dirty="0">
                  <a:solidFill>
                    <a:srgbClr val="3399FF"/>
                  </a:solidFill>
                </a:rPr>
                <a:t>, SRC, DST into MSG</a:t>
              </a:r>
              <a:r>
                <a:rPr lang="en-US" b="0" dirty="0"/>
                <a:t/>
              </a:r>
              <a:br>
                <a:rPr lang="en-US" b="0" dirty="0"/>
              </a:br>
              <a:r>
                <a:rPr lang="en-US" b="0" dirty="0"/>
                <a:t>    WHILE (Here &lt;&gt; DST)</a:t>
              </a:r>
              <a:br>
                <a:rPr lang="en-US" b="0" dirty="0"/>
              </a:br>
              <a:r>
                <a:rPr lang="en-US" b="0" dirty="0"/>
                <a:t>        IF (exists(lower layer))</a:t>
              </a:r>
              <a:br>
                <a:rPr lang="en-US" b="0" dirty="0"/>
              </a:br>
              <a:r>
                <a:rPr lang="en-US" b="0" dirty="0"/>
                <a:t>            </a:t>
              </a:r>
              <a:r>
                <a:rPr lang="en-US" b="0" i="1" dirty="0"/>
                <a:t>Select a lower layer</a:t>
              </a:r>
              <a:br>
                <a:rPr lang="en-US" b="0" i="1" dirty="0"/>
              </a:br>
              <a:r>
                <a:rPr lang="en-US" b="0" dirty="0"/>
                <a:t>            </a:t>
              </a:r>
              <a:r>
                <a:rPr lang="en-US" dirty="0">
                  <a:solidFill>
                    <a:srgbClr val="CC0000"/>
                  </a:solidFill>
                </a:rPr>
                <a:t>Resolve SRC/DST to next layer S’,D’ </a:t>
              </a:r>
              <a:r>
                <a:rPr lang="en-US" b="0" dirty="0"/>
                <a:t/>
              </a:r>
              <a:br>
                <a:rPr lang="en-US" b="0" dirty="0"/>
              </a:br>
              <a:r>
                <a:rPr lang="en-US" b="0" dirty="0"/>
                <a:t>            </a:t>
              </a:r>
              <a:r>
                <a:rPr lang="en-US" dirty="0">
                  <a:solidFill>
                    <a:srgbClr val="00B050"/>
                  </a:solidFill>
                </a:rPr>
                <a:t>LAYER(MSG, S’, D’)</a:t>
              </a:r>
              <a:r>
                <a:rPr lang="en-US" b="0" dirty="0"/>
                <a:t/>
              </a:r>
              <a:br>
                <a:rPr lang="en-US" b="0" dirty="0"/>
              </a:br>
              <a:r>
                <a:rPr lang="en-US" b="0" dirty="0"/>
                <a:t>        ELSE</a:t>
              </a:r>
              <a:br>
                <a:rPr lang="en-US" b="0" dirty="0"/>
              </a:br>
              <a:r>
                <a:rPr lang="en-US" b="0" dirty="0"/>
                <a:t>            FAIL /* can’t find destination */</a:t>
              </a:r>
              <a:br>
                <a:rPr lang="en-US" b="0" dirty="0"/>
              </a:br>
              <a:r>
                <a:rPr lang="en-US" b="0" dirty="0"/>
                <a:t>        ENDIF</a:t>
              </a:r>
              <a:br>
                <a:rPr lang="en-US" b="0" dirty="0"/>
              </a:br>
              <a:r>
                <a:rPr lang="en-US" b="0" dirty="0"/>
                <a:t>   ENDWHILE</a:t>
              </a:r>
              <a:br>
                <a:rPr lang="en-US" b="0" dirty="0"/>
              </a:br>
              <a:r>
                <a:rPr lang="en-US" b="0" dirty="0"/>
                <a:t>   /* message arrives here */</a:t>
              </a:r>
              <a:br>
                <a:rPr lang="en-US" b="0" dirty="0"/>
              </a:br>
              <a:r>
                <a:rPr lang="en-US" b="0" dirty="0"/>
                <a:t>   RETURN {up the current stack}</a:t>
              </a:r>
              <a:endParaRPr lang="en-US" dirty="0"/>
            </a:p>
          </p:txBody>
        </p:sp>
      </p:grpSp>
      <p:sp>
        <p:nvSpPr>
          <p:cNvPr id="12" name="Striped Right Arrow 11"/>
          <p:cNvSpPr/>
          <p:nvPr/>
        </p:nvSpPr>
        <p:spPr>
          <a:xfrm>
            <a:off x="3276600" y="1993283"/>
            <a:ext cx="537783" cy="616986"/>
          </a:xfrm>
          <a:prstGeom prst="striped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036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happening inside…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21081" cy="4525963"/>
          </a:xfrm>
        </p:spPr>
        <p:txBody>
          <a:bodyPr/>
          <a:lstStyle/>
          <a:p>
            <a:r>
              <a:rPr lang="en-US" dirty="0" smtClean="0"/>
              <a:t>A layer is:</a:t>
            </a:r>
          </a:p>
          <a:p>
            <a:pPr lvl="1"/>
            <a:r>
              <a:rPr lang="en-US" dirty="0" smtClean="0"/>
              <a:t>Is it for you?</a:t>
            </a:r>
          </a:p>
          <a:p>
            <a:pPr lvl="2"/>
            <a:r>
              <a:rPr lang="en-US" dirty="0" smtClean="0"/>
              <a:t>Yes – </a:t>
            </a:r>
            <a:r>
              <a:rPr lang="en-US" dirty="0" smtClean="0"/>
              <a:t>done</a:t>
            </a:r>
          </a:p>
          <a:p>
            <a:r>
              <a:rPr lang="en-US" dirty="0" smtClean="0"/>
              <a:t>Well, except you need </a:t>
            </a:r>
            <a:r>
              <a:rPr lang="en-US" dirty="0" smtClean="0"/>
              <a:t> to go back up the stack</a:t>
            </a:r>
            <a:endParaRPr lang="en-US" dirty="0"/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3276358" y="1343612"/>
            <a:ext cx="5374799" cy="4895563"/>
            <a:chOff x="2555" y="920"/>
            <a:chExt cx="1397" cy="1527"/>
          </a:xfrm>
        </p:grpSpPr>
        <p:sp>
          <p:nvSpPr>
            <p:cNvPr id="5" name="Rectangle 21"/>
            <p:cNvSpPr>
              <a:spLocks noChangeAspect="1" noChangeArrowheads="1"/>
            </p:cNvSpPr>
            <p:nvPr/>
          </p:nvSpPr>
          <p:spPr bwMode="auto">
            <a:xfrm rot="16200000" flipH="1">
              <a:off x="2618" y="857"/>
              <a:ext cx="1272" cy="1397"/>
            </a:xfrm>
            <a:prstGeom prst="rect">
              <a:avLst/>
            </a:prstGeom>
            <a:solidFill>
              <a:srgbClr val="99CC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22"/>
            <p:cNvGrpSpPr>
              <a:grpSpLocks/>
            </p:cNvGrpSpPr>
            <p:nvPr/>
          </p:nvGrpSpPr>
          <p:grpSpPr bwMode="auto">
            <a:xfrm>
              <a:off x="3078" y="2189"/>
              <a:ext cx="270" cy="253"/>
              <a:chOff x="4202" y="12052"/>
              <a:chExt cx="675" cy="1375"/>
            </a:xfrm>
          </p:grpSpPr>
          <p:sp>
            <p:nvSpPr>
              <p:cNvPr id="9" name="AutoShape 23"/>
              <p:cNvSpPr>
                <a:spLocks noChangeArrowheads="1"/>
              </p:cNvSpPr>
              <p:nvPr/>
            </p:nvSpPr>
            <p:spPr bwMode="auto">
              <a:xfrm>
                <a:off x="4419" y="12052"/>
                <a:ext cx="216" cy="1376"/>
              </a:xfrm>
              <a:prstGeom prst="downArrow">
                <a:avLst>
                  <a:gd name="adj1" fmla="val 50000"/>
                  <a:gd name="adj2" fmla="val 158180"/>
                </a:avLst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sy="50000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AutoShape 24"/>
              <p:cNvSpPr>
                <a:spLocks noChangeArrowheads="1"/>
              </p:cNvSpPr>
              <p:nvPr/>
            </p:nvSpPr>
            <p:spPr bwMode="auto">
              <a:xfrm rot="900000">
                <a:off x="4202" y="12052"/>
                <a:ext cx="218" cy="1376"/>
              </a:xfrm>
              <a:prstGeom prst="downArrow">
                <a:avLst>
                  <a:gd name="adj1" fmla="val 50000"/>
                  <a:gd name="adj2" fmla="val 158295"/>
                </a:avLst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sy="50000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AutoShape 25"/>
              <p:cNvSpPr>
                <a:spLocks noChangeArrowheads="1"/>
              </p:cNvSpPr>
              <p:nvPr/>
            </p:nvSpPr>
            <p:spPr bwMode="auto">
              <a:xfrm rot="20700000" flipH="1">
                <a:off x="4658" y="12052"/>
                <a:ext cx="221" cy="1376"/>
              </a:xfrm>
              <a:prstGeom prst="downArrow">
                <a:avLst>
                  <a:gd name="adj1" fmla="val 50000"/>
                  <a:gd name="adj2" fmla="val 156849"/>
                </a:avLst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sy="50000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" name="Text Box 26"/>
            <p:cNvSpPr txBox="1">
              <a:spLocks noChangeArrowheads="1"/>
            </p:cNvSpPr>
            <p:nvPr/>
          </p:nvSpPr>
          <p:spPr bwMode="auto">
            <a:xfrm>
              <a:off x="3279" y="2200"/>
              <a:ext cx="577" cy="2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 dirty="0"/>
                <a:t>Next </a:t>
              </a:r>
              <a:r>
                <a:rPr lang="en-US" sz="1600" dirty="0" smtClean="0"/>
                <a:t>Layer</a:t>
              </a:r>
              <a:endParaRPr lang="en-US" sz="3600" dirty="0"/>
            </a:p>
          </p:txBody>
        </p:sp>
        <p:sp>
          <p:nvSpPr>
            <p:cNvPr id="8" name="AutoShape 27"/>
            <p:cNvSpPr>
              <a:spLocks noChangeArrowheads="1"/>
            </p:cNvSpPr>
            <p:nvPr/>
          </p:nvSpPr>
          <p:spPr bwMode="auto">
            <a:xfrm>
              <a:off x="2591" y="971"/>
              <a:ext cx="1321" cy="1173"/>
            </a:xfrm>
            <a:prstGeom prst="foldedCorner">
              <a:avLst>
                <a:gd name="adj" fmla="val 819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tIns="91440" bIns="91440"/>
            <a:lstStyle/>
            <a:p>
              <a:r>
                <a:rPr lang="en-US" dirty="0">
                  <a:solidFill>
                    <a:srgbClr val="00B050"/>
                  </a:solidFill>
                </a:rPr>
                <a:t>LAYER(DATA, SRC, DST) </a:t>
              </a:r>
              <a:r>
                <a:rPr lang="en-US" b="0" dirty="0"/>
                <a:t/>
              </a:r>
              <a:br>
                <a:rPr lang="en-US" b="0" dirty="0"/>
              </a:br>
              <a:r>
                <a:rPr lang="en-US" b="0" dirty="0">
                  <a:solidFill>
                    <a:srgbClr val="3399FF"/>
                  </a:solidFill>
                </a:rPr>
                <a:t>    </a:t>
              </a:r>
              <a:r>
                <a:rPr lang="en-US" dirty="0">
                  <a:solidFill>
                    <a:srgbClr val="3399FF"/>
                  </a:solidFill>
                </a:rPr>
                <a:t>Process DATA</a:t>
              </a:r>
              <a:r>
                <a:rPr lang="en-US" b="0" dirty="0">
                  <a:solidFill>
                    <a:srgbClr val="3399FF"/>
                  </a:solidFill>
                </a:rPr>
                <a:t>, SRC, DST into MSG</a:t>
              </a:r>
              <a:r>
                <a:rPr lang="en-US" b="0" dirty="0"/>
                <a:t/>
              </a:r>
              <a:br>
                <a:rPr lang="en-US" b="0" dirty="0"/>
              </a:br>
              <a:r>
                <a:rPr lang="en-US" b="0" dirty="0"/>
                <a:t>    WHILE (Here &lt;&gt; DST)</a:t>
              </a:r>
              <a:br>
                <a:rPr lang="en-US" b="0" dirty="0"/>
              </a:br>
              <a:r>
                <a:rPr lang="en-US" b="0" dirty="0"/>
                <a:t>        IF (exists(lower layer))</a:t>
              </a:r>
              <a:br>
                <a:rPr lang="en-US" b="0" dirty="0"/>
              </a:br>
              <a:r>
                <a:rPr lang="en-US" b="0" dirty="0"/>
                <a:t>            </a:t>
              </a:r>
              <a:r>
                <a:rPr lang="en-US" b="0" i="1" dirty="0"/>
                <a:t>Select a lower layer</a:t>
              </a:r>
              <a:br>
                <a:rPr lang="en-US" b="0" i="1" dirty="0"/>
              </a:br>
              <a:r>
                <a:rPr lang="en-US" b="0" dirty="0"/>
                <a:t>            </a:t>
              </a:r>
              <a:r>
                <a:rPr lang="en-US" dirty="0">
                  <a:solidFill>
                    <a:srgbClr val="CC0000"/>
                  </a:solidFill>
                </a:rPr>
                <a:t>Resolve SRC/DST to next layer S’,D’ </a:t>
              </a:r>
              <a:r>
                <a:rPr lang="en-US" b="0" dirty="0"/>
                <a:t/>
              </a:r>
              <a:br>
                <a:rPr lang="en-US" b="0" dirty="0"/>
              </a:br>
              <a:r>
                <a:rPr lang="en-US" b="0" dirty="0"/>
                <a:t>            </a:t>
              </a:r>
              <a:r>
                <a:rPr lang="en-US" dirty="0">
                  <a:solidFill>
                    <a:srgbClr val="00B050"/>
                  </a:solidFill>
                </a:rPr>
                <a:t>LAYER(MSG, S’, D’)</a:t>
              </a:r>
              <a:r>
                <a:rPr lang="en-US" b="0" dirty="0"/>
                <a:t/>
              </a:r>
              <a:br>
                <a:rPr lang="en-US" b="0" dirty="0"/>
              </a:br>
              <a:r>
                <a:rPr lang="en-US" b="0" dirty="0"/>
                <a:t>        ELSE</a:t>
              </a:r>
              <a:br>
                <a:rPr lang="en-US" b="0" dirty="0"/>
              </a:br>
              <a:r>
                <a:rPr lang="en-US" b="0" dirty="0"/>
                <a:t>            FAIL /* can’t find destination */</a:t>
              </a:r>
              <a:br>
                <a:rPr lang="en-US" b="0" dirty="0"/>
              </a:br>
              <a:r>
                <a:rPr lang="en-US" b="0" dirty="0"/>
                <a:t>        ENDIF</a:t>
              </a:r>
              <a:br>
                <a:rPr lang="en-US" b="0" dirty="0"/>
              </a:br>
              <a:r>
                <a:rPr lang="en-US" b="0" dirty="0"/>
                <a:t>   ENDWHILE</a:t>
              </a:r>
              <a:br>
                <a:rPr lang="en-US" b="0" dirty="0"/>
              </a:br>
              <a:r>
                <a:rPr lang="en-US" b="0" dirty="0"/>
                <a:t>   /* message arrives here */</a:t>
              </a:r>
              <a:br>
                <a:rPr lang="en-US" b="0" dirty="0"/>
              </a:br>
              <a:r>
                <a:rPr lang="en-US" b="0" dirty="0"/>
                <a:t>   RETURN {up the current stack}</a:t>
              </a:r>
              <a:endParaRPr lang="en-US" dirty="0"/>
            </a:p>
          </p:txBody>
        </p:sp>
      </p:grpSp>
      <p:sp>
        <p:nvSpPr>
          <p:cNvPr id="12" name="Striped Right Arrow 11"/>
          <p:cNvSpPr/>
          <p:nvPr/>
        </p:nvSpPr>
        <p:spPr>
          <a:xfrm>
            <a:off x="3124200" y="4732198"/>
            <a:ext cx="537783" cy="616986"/>
          </a:xfrm>
          <a:prstGeom prst="striped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3059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happening inside…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layer is:</a:t>
            </a:r>
          </a:p>
          <a:p>
            <a:pPr lvl="1"/>
            <a:r>
              <a:rPr lang="en-US" dirty="0" smtClean="0"/>
              <a:t>Is it for you?</a:t>
            </a:r>
          </a:p>
          <a:p>
            <a:pPr lvl="2"/>
            <a:r>
              <a:rPr lang="en-US" dirty="0" smtClean="0"/>
              <a:t>No:</a:t>
            </a:r>
          </a:p>
          <a:p>
            <a:pPr lvl="3"/>
            <a:r>
              <a:rPr lang="en-US" dirty="0" smtClean="0"/>
              <a:t>Find help</a:t>
            </a:r>
          </a:p>
          <a:p>
            <a:pPr lvl="2"/>
            <a:endParaRPr lang="en-US" dirty="0"/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3276600" y="1343612"/>
            <a:ext cx="5374799" cy="4895563"/>
            <a:chOff x="2555" y="920"/>
            <a:chExt cx="1397" cy="1527"/>
          </a:xfrm>
        </p:grpSpPr>
        <p:sp>
          <p:nvSpPr>
            <p:cNvPr id="5" name="Rectangle 21"/>
            <p:cNvSpPr>
              <a:spLocks noChangeAspect="1" noChangeArrowheads="1"/>
            </p:cNvSpPr>
            <p:nvPr/>
          </p:nvSpPr>
          <p:spPr bwMode="auto">
            <a:xfrm rot="16200000" flipH="1">
              <a:off x="2618" y="857"/>
              <a:ext cx="1272" cy="1397"/>
            </a:xfrm>
            <a:prstGeom prst="rect">
              <a:avLst/>
            </a:prstGeom>
            <a:solidFill>
              <a:srgbClr val="99CC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22"/>
            <p:cNvGrpSpPr>
              <a:grpSpLocks/>
            </p:cNvGrpSpPr>
            <p:nvPr/>
          </p:nvGrpSpPr>
          <p:grpSpPr bwMode="auto">
            <a:xfrm>
              <a:off x="3078" y="2189"/>
              <a:ext cx="270" cy="253"/>
              <a:chOff x="4202" y="12052"/>
              <a:chExt cx="675" cy="1375"/>
            </a:xfrm>
          </p:grpSpPr>
          <p:sp>
            <p:nvSpPr>
              <p:cNvPr id="9" name="AutoShape 23"/>
              <p:cNvSpPr>
                <a:spLocks noChangeArrowheads="1"/>
              </p:cNvSpPr>
              <p:nvPr/>
            </p:nvSpPr>
            <p:spPr bwMode="auto">
              <a:xfrm>
                <a:off x="4419" y="12052"/>
                <a:ext cx="216" cy="1376"/>
              </a:xfrm>
              <a:prstGeom prst="downArrow">
                <a:avLst>
                  <a:gd name="adj1" fmla="val 50000"/>
                  <a:gd name="adj2" fmla="val 158180"/>
                </a:avLst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sy="50000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AutoShape 24"/>
              <p:cNvSpPr>
                <a:spLocks noChangeArrowheads="1"/>
              </p:cNvSpPr>
              <p:nvPr/>
            </p:nvSpPr>
            <p:spPr bwMode="auto">
              <a:xfrm rot="900000">
                <a:off x="4202" y="12052"/>
                <a:ext cx="218" cy="1376"/>
              </a:xfrm>
              <a:prstGeom prst="downArrow">
                <a:avLst>
                  <a:gd name="adj1" fmla="val 50000"/>
                  <a:gd name="adj2" fmla="val 158295"/>
                </a:avLst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sy="50000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AutoShape 25"/>
              <p:cNvSpPr>
                <a:spLocks noChangeArrowheads="1"/>
              </p:cNvSpPr>
              <p:nvPr/>
            </p:nvSpPr>
            <p:spPr bwMode="auto">
              <a:xfrm rot="20700000" flipH="1">
                <a:off x="4658" y="12052"/>
                <a:ext cx="221" cy="1376"/>
              </a:xfrm>
              <a:prstGeom prst="downArrow">
                <a:avLst>
                  <a:gd name="adj1" fmla="val 50000"/>
                  <a:gd name="adj2" fmla="val 156849"/>
                </a:avLst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sy="50000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" name="Text Box 26"/>
            <p:cNvSpPr txBox="1">
              <a:spLocks noChangeArrowheads="1"/>
            </p:cNvSpPr>
            <p:nvPr/>
          </p:nvSpPr>
          <p:spPr bwMode="auto">
            <a:xfrm>
              <a:off x="3279" y="2200"/>
              <a:ext cx="577" cy="2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 dirty="0"/>
                <a:t>Next </a:t>
              </a:r>
              <a:r>
                <a:rPr lang="en-US" sz="1600" dirty="0" smtClean="0"/>
                <a:t>Layer</a:t>
              </a:r>
              <a:endParaRPr lang="en-US" sz="3600" dirty="0"/>
            </a:p>
          </p:txBody>
        </p:sp>
        <p:sp>
          <p:nvSpPr>
            <p:cNvPr id="8" name="AutoShape 27"/>
            <p:cNvSpPr>
              <a:spLocks noChangeArrowheads="1"/>
            </p:cNvSpPr>
            <p:nvPr/>
          </p:nvSpPr>
          <p:spPr bwMode="auto">
            <a:xfrm>
              <a:off x="2591" y="971"/>
              <a:ext cx="1321" cy="1173"/>
            </a:xfrm>
            <a:prstGeom prst="foldedCorner">
              <a:avLst>
                <a:gd name="adj" fmla="val 819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tIns="91440" bIns="91440"/>
            <a:lstStyle/>
            <a:p>
              <a:r>
                <a:rPr lang="en-US" dirty="0">
                  <a:solidFill>
                    <a:srgbClr val="00B050"/>
                  </a:solidFill>
                </a:rPr>
                <a:t>LAYER(DATA, SRC, DST) </a:t>
              </a:r>
              <a:r>
                <a:rPr lang="en-US" b="0" dirty="0"/>
                <a:t/>
              </a:r>
              <a:br>
                <a:rPr lang="en-US" b="0" dirty="0"/>
              </a:br>
              <a:r>
                <a:rPr lang="en-US" b="0" dirty="0">
                  <a:solidFill>
                    <a:srgbClr val="3399FF"/>
                  </a:solidFill>
                </a:rPr>
                <a:t>    </a:t>
              </a:r>
              <a:r>
                <a:rPr lang="en-US" dirty="0">
                  <a:solidFill>
                    <a:srgbClr val="3399FF"/>
                  </a:solidFill>
                </a:rPr>
                <a:t>Process DATA</a:t>
              </a:r>
              <a:r>
                <a:rPr lang="en-US" b="0" dirty="0">
                  <a:solidFill>
                    <a:srgbClr val="3399FF"/>
                  </a:solidFill>
                </a:rPr>
                <a:t>, SRC, DST into MSG</a:t>
              </a:r>
              <a:r>
                <a:rPr lang="en-US" b="0" dirty="0"/>
                <a:t/>
              </a:r>
              <a:br>
                <a:rPr lang="en-US" b="0" dirty="0"/>
              </a:br>
              <a:r>
                <a:rPr lang="en-US" b="0" dirty="0"/>
                <a:t>    WHILE (Here &lt;&gt; DST)</a:t>
              </a:r>
              <a:br>
                <a:rPr lang="en-US" b="0" dirty="0"/>
              </a:br>
              <a:r>
                <a:rPr lang="en-US" b="0" dirty="0"/>
                <a:t>        IF (exists(lower layer))</a:t>
              </a:r>
              <a:br>
                <a:rPr lang="en-US" b="0" dirty="0"/>
              </a:br>
              <a:r>
                <a:rPr lang="en-US" b="0" dirty="0"/>
                <a:t>            </a:t>
              </a:r>
              <a:r>
                <a:rPr lang="en-US" b="0" i="1" dirty="0"/>
                <a:t>Select a lower layer</a:t>
              </a:r>
              <a:br>
                <a:rPr lang="en-US" b="0" i="1" dirty="0"/>
              </a:br>
              <a:r>
                <a:rPr lang="en-US" b="0" dirty="0"/>
                <a:t>            </a:t>
              </a:r>
              <a:r>
                <a:rPr lang="en-US" dirty="0">
                  <a:solidFill>
                    <a:srgbClr val="CC0000"/>
                  </a:solidFill>
                </a:rPr>
                <a:t>Resolve SRC/DST to next layer S’,D’ </a:t>
              </a:r>
              <a:r>
                <a:rPr lang="en-US" b="0" dirty="0"/>
                <a:t/>
              </a:r>
              <a:br>
                <a:rPr lang="en-US" b="0" dirty="0"/>
              </a:br>
              <a:r>
                <a:rPr lang="en-US" b="0" dirty="0"/>
                <a:t>            </a:t>
              </a:r>
              <a:r>
                <a:rPr lang="en-US" dirty="0">
                  <a:solidFill>
                    <a:srgbClr val="00B050"/>
                  </a:solidFill>
                </a:rPr>
                <a:t>LAYER(MSG, S’, D’)</a:t>
              </a:r>
              <a:r>
                <a:rPr lang="en-US" b="0" dirty="0"/>
                <a:t/>
              </a:r>
              <a:br>
                <a:rPr lang="en-US" b="0" dirty="0"/>
              </a:br>
              <a:r>
                <a:rPr lang="en-US" b="0" dirty="0"/>
                <a:t>        ELSE</a:t>
              </a:r>
              <a:br>
                <a:rPr lang="en-US" b="0" dirty="0"/>
              </a:br>
              <a:r>
                <a:rPr lang="en-US" b="0" dirty="0"/>
                <a:t>            FAIL /* can’t find destination */</a:t>
              </a:r>
              <a:br>
                <a:rPr lang="en-US" b="0" dirty="0"/>
              </a:br>
              <a:r>
                <a:rPr lang="en-US" b="0" dirty="0"/>
                <a:t>        ENDIF</a:t>
              </a:r>
              <a:br>
                <a:rPr lang="en-US" b="0" dirty="0"/>
              </a:br>
              <a:r>
                <a:rPr lang="en-US" b="0" dirty="0"/>
                <a:t>   ENDWHILE</a:t>
              </a:r>
              <a:br>
                <a:rPr lang="en-US" b="0" dirty="0"/>
              </a:br>
              <a:r>
                <a:rPr lang="en-US" b="0" dirty="0"/>
                <a:t>   /* message arrives here */</a:t>
              </a:r>
              <a:br>
                <a:rPr lang="en-US" b="0" dirty="0"/>
              </a:br>
              <a:r>
                <a:rPr lang="en-US" b="0" dirty="0"/>
                <a:t>   RETURN {up the current stack}</a:t>
              </a:r>
              <a:endParaRPr lang="en-US" dirty="0"/>
            </a:p>
          </p:txBody>
        </p:sp>
      </p:grpSp>
      <p:sp>
        <p:nvSpPr>
          <p:cNvPr id="12" name="Striped Right Arrow 11"/>
          <p:cNvSpPr/>
          <p:nvPr/>
        </p:nvSpPr>
        <p:spPr>
          <a:xfrm>
            <a:off x="3425992" y="2265423"/>
            <a:ext cx="537783" cy="616986"/>
          </a:xfrm>
          <a:prstGeom prst="striped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6085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happening inside…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layer is:</a:t>
            </a:r>
          </a:p>
          <a:p>
            <a:pPr lvl="1"/>
            <a:r>
              <a:rPr lang="en-US" dirty="0" smtClean="0"/>
              <a:t>Is it for you?</a:t>
            </a:r>
          </a:p>
          <a:p>
            <a:pPr lvl="2"/>
            <a:r>
              <a:rPr lang="en-US" dirty="0" smtClean="0"/>
              <a:t>No:</a:t>
            </a:r>
          </a:p>
          <a:p>
            <a:pPr lvl="3"/>
            <a:r>
              <a:rPr lang="en-US" dirty="0" smtClean="0"/>
              <a:t>Find help</a:t>
            </a:r>
          </a:p>
          <a:p>
            <a:pPr lvl="3"/>
            <a:r>
              <a:rPr lang="en-US" dirty="0" smtClean="0"/>
              <a:t>Translate ID</a:t>
            </a:r>
          </a:p>
          <a:p>
            <a:pPr lvl="2"/>
            <a:endParaRPr lang="en-US" dirty="0"/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3464401" y="1343612"/>
            <a:ext cx="5374799" cy="4895563"/>
            <a:chOff x="2555" y="920"/>
            <a:chExt cx="1397" cy="1527"/>
          </a:xfrm>
        </p:grpSpPr>
        <p:sp>
          <p:nvSpPr>
            <p:cNvPr id="5" name="Rectangle 21"/>
            <p:cNvSpPr>
              <a:spLocks noChangeAspect="1" noChangeArrowheads="1"/>
            </p:cNvSpPr>
            <p:nvPr/>
          </p:nvSpPr>
          <p:spPr bwMode="auto">
            <a:xfrm rot="16200000" flipH="1">
              <a:off x="2618" y="857"/>
              <a:ext cx="1272" cy="1397"/>
            </a:xfrm>
            <a:prstGeom prst="rect">
              <a:avLst/>
            </a:prstGeom>
            <a:solidFill>
              <a:srgbClr val="99CC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22"/>
            <p:cNvGrpSpPr>
              <a:grpSpLocks/>
            </p:cNvGrpSpPr>
            <p:nvPr/>
          </p:nvGrpSpPr>
          <p:grpSpPr bwMode="auto">
            <a:xfrm>
              <a:off x="3078" y="2189"/>
              <a:ext cx="270" cy="253"/>
              <a:chOff x="4202" y="12052"/>
              <a:chExt cx="675" cy="1375"/>
            </a:xfrm>
          </p:grpSpPr>
          <p:sp>
            <p:nvSpPr>
              <p:cNvPr id="9" name="AutoShape 23"/>
              <p:cNvSpPr>
                <a:spLocks noChangeArrowheads="1"/>
              </p:cNvSpPr>
              <p:nvPr/>
            </p:nvSpPr>
            <p:spPr bwMode="auto">
              <a:xfrm>
                <a:off x="4419" y="12052"/>
                <a:ext cx="216" cy="1376"/>
              </a:xfrm>
              <a:prstGeom prst="downArrow">
                <a:avLst>
                  <a:gd name="adj1" fmla="val 50000"/>
                  <a:gd name="adj2" fmla="val 158180"/>
                </a:avLst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sy="50000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AutoShape 24"/>
              <p:cNvSpPr>
                <a:spLocks noChangeArrowheads="1"/>
              </p:cNvSpPr>
              <p:nvPr/>
            </p:nvSpPr>
            <p:spPr bwMode="auto">
              <a:xfrm rot="900000">
                <a:off x="4202" y="12052"/>
                <a:ext cx="218" cy="1376"/>
              </a:xfrm>
              <a:prstGeom prst="downArrow">
                <a:avLst>
                  <a:gd name="adj1" fmla="val 50000"/>
                  <a:gd name="adj2" fmla="val 158295"/>
                </a:avLst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sy="50000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AutoShape 25"/>
              <p:cNvSpPr>
                <a:spLocks noChangeArrowheads="1"/>
              </p:cNvSpPr>
              <p:nvPr/>
            </p:nvSpPr>
            <p:spPr bwMode="auto">
              <a:xfrm rot="20700000" flipH="1">
                <a:off x="4658" y="12052"/>
                <a:ext cx="221" cy="1376"/>
              </a:xfrm>
              <a:prstGeom prst="downArrow">
                <a:avLst>
                  <a:gd name="adj1" fmla="val 50000"/>
                  <a:gd name="adj2" fmla="val 156849"/>
                </a:avLst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sy="50000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" name="Text Box 26"/>
            <p:cNvSpPr txBox="1">
              <a:spLocks noChangeArrowheads="1"/>
            </p:cNvSpPr>
            <p:nvPr/>
          </p:nvSpPr>
          <p:spPr bwMode="auto">
            <a:xfrm>
              <a:off x="3279" y="2200"/>
              <a:ext cx="577" cy="2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 dirty="0"/>
                <a:t>Next </a:t>
              </a:r>
              <a:r>
                <a:rPr lang="en-US" sz="1600" dirty="0" smtClean="0"/>
                <a:t>Layer</a:t>
              </a:r>
              <a:endParaRPr lang="en-US" sz="3600" dirty="0"/>
            </a:p>
          </p:txBody>
        </p:sp>
        <p:sp>
          <p:nvSpPr>
            <p:cNvPr id="8" name="AutoShape 27"/>
            <p:cNvSpPr>
              <a:spLocks noChangeArrowheads="1"/>
            </p:cNvSpPr>
            <p:nvPr/>
          </p:nvSpPr>
          <p:spPr bwMode="auto">
            <a:xfrm>
              <a:off x="2591" y="971"/>
              <a:ext cx="1321" cy="1173"/>
            </a:xfrm>
            <a:prstGeom prst="foldedCorner">
              <a:avLst>
                <a:gd name="adj" fmla="val 819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tIns="91440" bIns="91440"/>
            <a:lstStyle/>
            <a:p>
              <a:r>
                <a:rPr lang="en-US" dirty="0">
                  <a:solidFill>
                    <a:srgbClr val="00B050"/>
                  </a:solidFill>
                </a:rPr>
                <a:t>LAYER(DATA, SRC, DST) </a:t>
              </a:r>
              <a:r>
                <a:rPr lang="en-US" b="0" dirty="0"/>
                <a:t/>
              </a:r>
              <a:br>
                <a:rPr lang="en-US" b="0" dirty="0"/>
              </a:br>
              <a:r>
                <a:rPr lang="en-US" b="0" dirty="0">
                  <a:solidFill>
                    <a:srgbClr val="3399FF"/>
                  </a:solidFill>
                </a:rPr>
                <a:t>    </a:t>
              </a:r>
              <a:r>
                <a:rPr lang="en-US" dirty="0">
                  <a:solidFill>
                    <a:srgbClr val="3399FF"/>
                  </a:solidFill>
                </a:rPr>
                <a:t>Process DATA</a:t>
              </a:r>
              <a:r>
                <a:rPr lang="en-US" b="0" dirty="0">
                  <a:solidFill>
                    <a:srgbClr val="3399FF"/>
                  </a:solidFill>
                </a:rPr>
                <a:t>, SRC, DST into MSG</a:t>
              </a:r>
              <a:r>
                <a:rPr lang="en-US" b="0" dirty="0"/>
                <a:t/>
              </a:r>
              <a:br>
                <a:rPr lang="en-US" b="0" dirty="0"/>
              </a:br>
              <a:r>
                <a:rPr lang="en-US" b="0" dirty="0"/>
                <a:t>    WHILE (Here &lt;&gt; DST)</a:t>
              </a:r>
              <a:br>
                <a:rPr lang="en-US" b="0" dirty="0"/>
              </a:br>
              <a:r>
                <a:rPr lang="en-US" b="0" dirty="0"/>
                <a:t>        IF (exists(lower layer))</a:t>
              </a:r>
              <a:br>
                <a:rPr lang="en-US" b="0" dirty="0"/>
              </a:br>
              <a:r>
                <a:rPr lang="en-US" b="0" dirty="0"/>
                <a:t>            </a:t>
              </a:r>
              <a:r>
                <a:rPr lang="en-US" b="0" i="1" dirty="0"/>
                <a:t>Select a lower layer</a:t>
              </a:r>
              <a:br>
                <a:rPr lang="en-US" b="0" i="1" dirty="0"/>
              </a:br>
              <a:r>
                <a:rPr lang="en-US" b="0" dirty="0"/>
                <a:t>            </a:t>
              </a:r>
              <a:r>
                <a:rPr lang="en-US" dirty="0">
                  <a:solidFill>
                    <a:srgbClr val="CC0000"/>
                  </a:solidFill>
                </a:rPr>
                <a:t>Resolve SRC/DST to next layer S’,D’ </a:t>
              </a:r>
              <a:r>
                <a:rPr lang="en-US" b="0" dirty="0"/>
                <a:t/>
              </a:r>
              <a:br>
                <a:rPr lang="en-US" b="0" dirty="0"/>
              </a:br>
              <a:r>
                <a:rPr lang="en-US" b="0" dirty="0"/>
                <a:t>            </a:t>
              </a:r>
              <a:r>
                <a:rPr lang="en-US" dirty="0">
                  <a:solidFill>
                    <a:srgbClr val="00B050"/>
                  </a:solidFill>
                </a:rPr>
                <a:t>LAYER(MSG, S’, D’)</a:t>
              </a:r>
              <a:r>
                <a:rPr lang="en-US" b="0" dirty="0"/>
                <a:t/>
              </a:r>
              <a:br>
                <a:rPr lang="en-US" b="0" dirty="0"/>
              </a:br>
              <a:r>
                <a:rPr lang="en-US" b="0" dirty="0"/>
                <a:t>        ELSE</a:t>
              </a:r>
              <a:br>
                <a:rPr lang="en-US" b="0" dirty="0"/>
              </a:br>
              <a:r>
                <a:rPr lang="en-US" b="0" dirty="0"/>
                <a:t>            FAIL /* can’t find destination */</a:t>
              </a:r>
              <a:br>
                <a:rPr lang="en-US" b="0" dirty="0"/>
              </a:br>
              <a:r>
                <a:rPr lang="en-US" b="0" dirty="0"/>
                <a:t>        ENDIF</a:t>
              </a:r>
              <a:br>
                <a:rPr lang="en-US" b="0" dirty="0"/>
              </a:br>
              <a:r>
                <a:rPr lang="en-US" b="0" dirty="0"/>
                <a:t>   ENDWHILE</a:t>
              </a:r>
              <a:br>
                <a:rPr lang="en-US" b="0" dirty="0"/>
              </a:br>
              <a:r>
                <a:rPr lang="en-US" b="0" dirty="0"/>
                <a:t>   /* message arrives here */</a:t>
              </a:r>
              <a:br>
                <a:rPr lang="en-US" b="0" dirty="0"/>
              </a:br>
              <a:r>
                <a:rPr lang="en-US" b="0" dirty="0"/>
                <a:t>   RETURN {up the current stack}</a:t>
              </a:r>
              <a:endParaRPr lang="en-US" dirty="0"/>
            </a:p>
          </p:txBody>
        </p:sp>
      </p:grpSp>
      <p:sp>
        <p:nvSpPr>
          <p:cNvPr id="12" name="Striped Right Arrow 11"/>
          <p:cNvSpPr/>
          <p:nvPr/>
        </p:nvSpPr>
        <p:spPr>
          <a:xfrm>
            <a:off x="3892440" y="2789496"/>
            <a:ext cx="537783" cy="616986"/>
          </a:xfrm>
          <a:prstGeom prst="striped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4155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happening inside…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A layer is:</a:t>
            </a:r>
          </a:p>
          <a:p>
            <a:pPr lvl="1"/>
            <a:r>
              <a:rPr lang="en-US" dirty="0" smtClean="0"/>
              <a:t>Is it for you?</a:t>
            </a:r>
          </a:p>
          <a:p>
            <a:pPr lvl="2"/>
            <a:r>
              <a:rPr lang="en-US" dirty="0" smtClean="0"/>
              <a:t>Yes – done</a:t>
            </a:r>
          </a:p>
          <a:p>
            <a:pPr lvl="2"/>
            <a:r>
              <a:rPr lang="en-US" dirty="0" smtClean="0"/>
              <a:t>No:</a:t>
            </a:r>
          </a:p>
          <a:p>
            <a:pPr lvl="3"/>
            <a:r>
              <a:rPr lang="en-US" dirty="0" smtClean="0"/>
              <a:t>Find help</a:t>
            </a:r>
          </a:p>
          <a:p>
            <a:pPr lvl="3"/>
            <a:r>
              <a:rPr lang="en-US" dirty="0" smtClean="0"/>
              <a:t>Translate ID</a:t>
            </a:r>
          </a:p>
          <a:p>
            <a:pPr lvl="3"/>
            <a:r>
              <a:rPr lang="en-US" dirty="0" smtClean="0"/>
              <a:t>Send it there</a:t>
            </a:r>
          </a:p>
          <a:p>
            <a:pPr lvl="2"/>
            <a:endParaRPr lang="en-US" dirty="0"/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3388201" y="1343612"/>
            <a:ext cx="5374799" cy="4895563"/>
            <a:chOff x="2555" y="920"/>
            <a:chExt cx="1397" cy="1527"/>
          </a:xfrm>
        </p:grpSpPr>
        <p:sp>
          <p:nvSpPr>
            <p:cNvPr id="5" name="Rectangle 21"/>
            <p:cNvSpPr>
              <a:spLocks noChangeAspect="1" noChangeArrowheads="1"/>
            </p:cNvSpPr>
            <p:nvPr/>
          </p:nvSpPr>
          <p:spPr bwMode="auto">
            <a:xfrm rot="16200000" flipH="1">
              <a:off x="2618" y="857"/>
              <a:ext cx="1272" cy="1397"/>
            </a:xfrm>
            <a:prstGeom prst="rect">
              <a:avLst/>
            </a:prstGeom>
            <a:solidFill>
              <a:srgbClr val="99CC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22"/>
            <p:cNvGrpSpPr>
              <a:grpSpLocks/>
            </p:cNvGrpSpPr>
            <p:nvPr/>
          </p:nvGrpSpPr>
          <p:grpSpPr bwMode="auto">
            <a:xfrm>
              <a:off x="3078" y="2189"/>
              <a:ext cx="270" cy="253"/>
              <a:chOff x="4202" y="12052"/>
              <a:chExt cx="675" cy="1375"/>
            </a:xfrm>
          </p:grpSpPr>
          <p:sp>
            <p:nvSpPr>
              <p:cNvPr id="9" name="AutoShape 23"/>
              <p:cNvSpPr>
                <a:spLocks noChangeArrowheads="1"/>
              </p:cNvSpPr>
              <p:nvPr/>
            </p:nvSpPr>
            <p:spPr bwMode="auto">
              <a:xfrm>
                <a:off x="4419" y="12052"/>
                <a:ext cx="216" cy="1376"/>
              </a:xfrm>
              <a:prstGeom prst="downArrow">
                <a:avLst>
                  <a:gd name="adj1" fmla="val 50000"/>
                  <a:gd name="adj2" fmla="val 158180"/>
                </a:avLst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sy="50000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AutoShape 24"/>
              <p:cNvSpPr>
                <a:spLocks noChangeArrowheads="1"/>
              </p:cNvSpPr>
              <p:nvPr/>
            </p:nvSpPr>
            <p:spPr bwMode="auto">
              <a:xfrm rot="900000">
                <a:off x="4202" y="12052"/>
                <a:ext cx="218" cy="1376"/>
              </a:xfrm>
              <a:prstGeom prst="downArrow">
                <a:avLst>
                  <a:gd name="adj1" fmla="val 50000"/>
                  <a:gd name="adj2" fmla="val 158295"/>
                </a:avLst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sy="50000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AutoShape 25"/>
              <p:cNvSpPr>
                <a:spLocks noChangeArrowheads="1"/>
              </p:cNvSpPr>
              <p:nvPr/>
            </p:nvSpPr>
            <p:spPr bwMode="auto">
              <a:xfrm rot="20700000" flipH="1">
                <a:off x="4658" y="12052"/>
                <a:ext cx="221" cy="1376"/>
              </a:xfrm>
              <a:prstGeom prst="downArrow">
                <a:avLst>
                  <a:gd name="adj1" fmla="val 50000"/>
                  <a:gd name="adj2" fmla="val 156849"/>
                </a:avLst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sy="50000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" name="Text Box 26"/>
            <p:cNvSpPr txBox="1">
              <a:spLocks noChangeArrowheads="1"/>
            </p:cNvSpPr>
            <p:nvPr/>
          </p:nvSpPr>
          <p:spPr bwMode="auto">
            <a:xfrm>
              <a:off x="3279" y="2200"/>
              <a:ext cx="577" cy="2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 dirty="0"/>
                <a:t>Next </a:t>
              </a:r>
              <a:r>
                <a:rPr lang="en-US" sz="1600" dirty="0" smtClean="0"/>
                <a:t>Layer</a:t>
              </a:r>
              <a:endParaRPr lang="en-US" sz="3600" dirty="0"/>
            </a:p>
          </p:txBody>
        </p:sp>
        <p:sp>
          <p:nvSpPr>
            <p:cNvPr id="8" name="AutoShape 27"/>
            <p:cNvSpPr>
              <a:spLocks noChangeArrowheads="1"/>
            </p:cNvSpPr>
            <p:nvPr/>
          </p:nvSpPr>
          <p:spPr bwMode="auto">
            <a:xfrm>
              <a:off x="2591" y="971"/>
              <a:ext cx="1321" cy="1173"/>
            </a:xfrm>
            <a:prstGeom prst="foldedCorner">
              <a:avLst>
                <a:gd name="adj" fmla="val 819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tIns="91440" bIns="91440"/>
            <a:lstStyle/>
            <a:p>
              <a:r>
                <a:rPr lang="en-US" dirty="0">
                  <a:solidFill>
                    <a:srgbClr val="00B050"/>
                  </a:solidFill>
                </a:rPr>
                <a:t>LAYER(DATA, SRC, DST) </a:t>
              </a:r>
              <a:r>
                <a:rPr lang="en-US" b="0" dirty="0"/>
                <a:t/>
              </a:r>
              <a:br>
                <a:rPr lang="en-US" b="0" dirty="0"/>
              </a:br>
              <a:r>
                <a:rPr lang="en-US" b="0" dirty="0">
                  <a:solidFill>
                    <a:srgbClr val="3399FF"/>
                  </a:solidFill>
                </a:rPr>
                <a:t>    </a:t>
              </a:r>
              <a:r>
                <a:rPr lang="en-US" dirty="0">
                  <a:solidFill>
                    <a:srgbClr val="3399FF"/>
                  </a:solidFill>
                </a:rPr>
                <a:t>Process DATA</a:t>
              </a:r>
              <a:r>
                <a:rPr lang="en-US" b="0" dirty="0">
                  <a:solidFill>
                    <a:srgbClr val="3399FF"/>
                  </a:solidFill>
                </a:rPr>
                <a:t>, SRC, DST into MSG</a:t>
              </a:r>
              <a:r>
                <a:rPr lang="en-US" b="0" dirty="0"/>
                <a:t/>
              </a:r>
              <a:br>
                <a:rPr lang="en-US" b="0" dirty="0"/>
              </a:br>
              <a:r>
                <a:rPr lang="en-US" b="0" dirty="0"/>
                <a:t>    WHILE (Here &lt;&gt; DST)</a:t>
              </a:r>
              <a:br>
                <a:rPr lang="en-US" b="0" dirty="0"/>
              </a:br>
              <a:r>
                <a:rPr lang="en-US" b="0" dirty="0"/>
                <a:t>        IF (exists(lower layer))</a:t>
              </a:r>
              <a:br>
                <a:rPr lang="en-US" b="0" dirty="0"/>
              </a:br>
              <a:r>
                <a:rPr lang="en-US" b="0" dirty="0"/>
                <a:t>            </a:t>
              </a:r>
              <a:r>
                <a:rPr lang="en-US" b="0" i="1" dirty="0"/>
                <a:t>Select a lower layer</a:t>
              </a:r>
              <a:br>
                <a:rPr lang="en-US" b="0" i="1" dirty="0"/>
              </a:br>
              <a:r>
                <a:rPr lang="en-US" b="0" dirty="0"/>
                <a:t>            </a:t>
              </a:r>
              <a:r>
                <a:rPr lang="en-US" dirty="0">
                  <a:solidFill>
                    <a:srgbClr val="CC0000"/>
                  </a:solidFill>
                </a:rPr>
                <a:t>Resolve SRC/DST to next layer S’,D’ </a:t>
              </a:r>
              <a:r>
                <a:rPr lang="en-US" b="0" dirty="0"/>
                <a:t/>
              </a:r>
              <a:br>
                <a:rPr lang="en-US" b="0" dirty="0"/>
              </a:br>
              <a:r>
                <a:rPr lang="en-US" b="0" dirty="0"/>
                <a:t>            </a:t>
              </a:r>
              <a:r>
                <a:rPr lang="en-US" dirty="0">
                  <a:solidFill>
                    <a:srgbClr val="00B050"/>
                  </a:solidFill>
                </a:rPr>
                <a:t>LAYER(MSG, S’, D’)</a:t>
              </a:r>
              <a:r>
                <a:rPr lang="en-US" b="0" dirty="0"/>
                <a:t/>
              </a:r>
              <a:br>
                <a:rPr lang="en-US" b="0" dirty="0"/>
              </a:br>
              <a:r>
                <a:rPr lang="en-US" b="0" dirty="0"/>
                <a:t>        ELSE</a:t>
              </a:r>
              <a:br>
                <a:rPr lang="en-US" b="0" dirty="0"/>
              </a:br>
              <a:r>
                <a:rPr lang="en-US" b="0" dirty="0"/>
                <a:t>            FAIL /* can’t find destination */</a:t>
              </a:r>
              <a:br>
                <a:rPr lang="en-US" b="0" dirty="0"/>
              </a:br>
              <a:r>
                <a:rPr lang="en-US" b="0" dirty="0"/>
                <a:t>        ENDIF</a:t>
              </a:r>
              <a:br>
                <a:rPr lang="en-US" b="0" dirty="0"/>
              </a:br>
              <a:r>
                <a:rPr lang="en-US" b="0" dirty="0"/>
                <a:t>   ENDWHILE</a:t>
              </a:r>
              <a:br>
                <a:rPr lang="en-US" b="0" dirty="0"/>
              </a:br>
              <a:r>
                <a:rPr lang="en-US" b="0" dirty="0"/>
                <a:t>   /* message arrives here */</a:t>
              </a:r>
              <a:br>
                <a:rPr lang="en-US" b="0" dirty="0"/>
              </a:br>
              <a:r>
                <a:rPr lang="en-US" b="0" dirty="0"/>
                <a:t>   RETURN {up the current stack}</a:t>
              </a:r>
              <a:endParaRPr lang="en-US" dirty="0"/>
            </a:p>
          </p:txBody>
        </p:sp>
      </p:grpSp>
      <p:sp>
        <p:nvSpPr>
          <p:cNvPr id="12" name="Striped Right Arrow 11"/>
          <p:cNvSpPr/>
          <p:nvPr/>
        </p:nvSpPr>
        <p:spPr>
          <a:xfrm>
            <a:off x="3816240" y="3072532"/>
            <a:ext cx="537783" cy="616986"/>
          </a:xfrm>
          <a:prstGeom prst="striped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9076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Deeper look at the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</a:t>
            </a:r>
            <a:r>
              <a:rPr lang="en-US" baseline="0" dirty="0" smtClean="0"/>
              <a:t>pare message for communication</a:t>
            </a:r>
          </a:p>
          <a:p>
            <a:pPr lvl="1"/>
            <a:r>
              <a:rPr lang="en-US" dirty="0" smtClean="0"/>
              <a:t>Take</a:t>
            </a:r>
            <a:r>
              <a:rPr lang="en-US" baseline="0" dirty="0" smtClean="0"/>
              <a:t> what you get (from the user/FSM)</a:t>
            </a:r>
          </a:p>
          <a:p>
            <a:pPr lvl="1"/>
            <a:r>
              <a:rPr lang="en-US" baseline="0" dirty="0" smtClean="0"/>
              <a:t>Add whatever you need for </a:t>
            </a:r>
            <a:r>
              <a:rPr lang="en-US" i="1" baseline="0" dirty="0" smtClean="0"/>
              <a:t>your</a:t>
            </a:r>
            <a:r>
              <a:rPr lang="en-US" baseline="0" dirty="0" smtClean="0"/>
              <a:t> state </a:t>
            </a:r>
            <a:r>
              <a:rPr lang="en-US" baseline="0" dirty="0" smtClean="0"/>
              <a:t>sharing</a:t>
            </a:r>
            <a:endParaRPr lang="en-US" dirty="0" smtClean="0"/>
          </a:p>
          <a:p>
            <a:pPr lvl="1"/>
            <a:r>
              <a:rPr lang="en-US" baseline="0" dirty="0" smtClean="0"/>
              <a:t>Run </a:t>
            </a:r>
            <a:r>
              <a:rPr lang="en-US" baseline="0" dirty="0" smtClean="0"/>
              <a:t>the</a:t>
            </a:r>
            <a:r>
              <a:rPr lang="en-US" dirty="0" smtClean="0"/>
              <a:t> protocol at this </a:t>
            </a:r>
            <a:r>
              <a:rPr lang="en-US" dirty="0" smtClean="0"/>
              <a:t>layer</a:t>
            </a:r>
          </a:p>
          <a:p>
            <a:r>
              <a:rPr lang="en-US" dirty="0" smtClean="0"/>
              <a:t>Then check to see where it goes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6696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have so far?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2-party info. coordination over a direct link</a:t>
            </a:r>
          </a:p>
          <a:p>
            <a:pPr lvl="1"/>
            <a:r>
              <a:rPr lang="en-US" dirty="0" smtClean="0"/>
              <a:t>Requires a protocol</a:t>
            </a:r>
          </a:p>
          <a:p>
            <a:r>
              <a:rPr lang="en-US" dirty="0" smtClean="0"/>
              <a:t>A layer</a:t>
            </a:r>
          </a:p>
          <a:p>
            <a:pPr lvl="1"/>
            <a:r>
              <a:rPr lang="en-US" dirty="0" smtClean="0"/>
              <a:t>Homogenous indirect communication</a:t>
            </a:r>
          </a:p>
          <a:p>
            <a:pPr lvl="1"/>
            <a:r>
              <a:rPr lang="en-US" dirty="0" smtClean="0"/>
              <a:t>Requires naming, relaying</a:t>
            </a:r>
          </a:p>
          <a:p>
            <a:r>
              <a:rPr lang="en-US" dirty="0" smtClean="0"/>
              <a:t>Stacked layers</a:t>
            </a:r>
          </a:p>
          <a:p>
            <a:pPr lvl="1"/>
            <a:r>
              <a:rPr lang="en-US" dirty="0" smtClean="0"/>
              <a:t>Heterogeneous indirect communication</a:t>
            </a:r>
          </a:p>
          <a:p>
            <a:pPr lvl="1"/>
            <a:r>
              <a:rPr lang="en-US" dirty="0" smtClean="0"/>
              <a:t>Requires resolution 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152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prepare </a:t>
            </a:r>
            <a:r>
              <a:rPr lang="en-US" i="1" u="sng" dirty="0" smtClean="0"/>
              <a:t>then</a:t>
            </a:r>
            <a:r>
              <a:rPr lang="en-US" dirty="0" smtClean="0"/>
              <a:t> send?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can’t reverse order</a:t>
            </a:r>
          </a:p>
          <a:p>
            <a:pPr lvl="1"/>
            <a:r>
              <a:rPr lang="en-US" dirty="0" smtClean="0"/>
              <a:t>You need your message in order to talk</a:t>
            </a:r>
          </a:p>
          <a:p>
            <a:pPr lvl="1"/>
            <a:r>
              <a:rPr lang="en-US" dirty="0" smtClean="0"/>
              <a:t>One request might turn into multiple messages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It might be for you</a:t>
            </a:r>
          </a:p>
          <a:p>
            <a:pPr lvl="1"/>
            <a:r>
              <a:rPr lang="en-US" dirty="0" smtClean="0"/>
              <a:t>A nice degenerate case</a:t>
            </a:r>
          </a:p>
          <a:p>
            <a:pPr lvl="1"/>
            <a:r>
              <a:rPr lang="en-US" dirty="0" smtClean="0"/>
              <a:t>“Dancing with yourself”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http://www.creativepro.com/files/story_images/20090403SAWG_fg29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849586" y="1417638"/>
            <a:ext cx="2193471" cy="215310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videos.files.wordpress.com/FXqjsVk2/billy-idol-dancing-with-myself1_std.orig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072781" y="3722912"/>
            <a:ext cx="2742380" cy="205678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2340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this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Recursion</a:t>
            </a:r>
          </a:p>
          <a:p>
            <a:pPr lvl="1"/>
            <a:r>
              <a:rPr lang="en-US" dirty="0" smtClean="0"/>
              <a:t>Base case: direct connection</a:t>
            </a:r>
          </a:p>
          <a:p>
            <a:pPr lvl="1"/>
            <a:r>
              <a:rPr lang="en-US" dirty="0" smtClean="0"/>
              <a:t>Recursive steps: </a:t>
            </a:r>
          </a:p>
          <a:p>
            <a:pPr lvl="2"/>
            <a:r>
              <a:rPr lang="en-US" dirty="0" smtClean="0"/>
              <a:t>Layering</a:t>
            </a:r>
          </a:p>
          <a:p>
            <a:pPr lvl="2"/>
            <a:r>
              <a:rPr lang="en-US" dirty="0" smtClean="0"/>
              <a:t>Relaying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1069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</a:t>
            </a:r>
            <a:r>
              <a:rPr lang="en-US" baseline="0" dirty="0" smtClean="0"/>
              <a:t> example: DNS</a:t>
            </a:r>
            <a:r>
              <a:rPr lang="en-US" dirty="0" smtClean="0"/>
              <a:t> request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requests </a:t>
            </a:r>
            <a:r>
              <a:rPr lang="en-US" dirty="0" err="1" smtClean="0">
                <a:latin typeface="Courier New"/>
                <a:cs typeface="Courier New"/>
              </a:rPr>
              <a:t>gethostbyname</a:t>
            </a:r>
            <a:r>
              <a:rPr lang="en-US" dirty="0" smtClean="0">
                <a:latin typeface="Courier New"/>
                <a:cs typeface="Courier New"/>
              </a:rPr>
              <a:t>()</a:t>
            </a:r>
            <a:r>
              <a:rPr lang="en-US" dirty="0" smtClean="0"/>
              <a:t> to the OS</a:t>
            </a:r>
          </a:p>
          <a:p>
            <a:pPr lvl="1"/>
            <a:r>
              <a:rPr lang="en-US" dirty="0" smtClean="0"/>
              <a:t>Prepares the DNS query message</a:t>
            </a:r>
            <a:br>
              <a:rPr lang="en-US" dirty="0" smtClean="0"/>
            </a:br>
            <a:r>
              <a:rPr lang="en-US" dirty="0" smtClean="0"/>
              <a:t>to the default server (random root or local)</a:t>
            </a:r>
          </a:p>
          <a:p>
            <a:pPr lvl="1"/>
            <a:r>
              <a:rPr lang="en-US" dirty="0" smtClean="0"/>
              <a:t>Is it for me?</a:t>
            </a:r>
          </a:p>
          <a:p>
            <a:pPr lvl="2"/>
            <a:r>
              <a:rPr lang="en-US" dirty="0" smtClean="0"/>
              <a:t>No:</a:t>
            </a:r>
          </a:p>
          <a:p>
            <a:pPr lvl="3"/>
            <a:r>
              <a:rPr lang="en-US" dirty="0" smtClean="0"/>
              <a:t>Find a way to get to the server</a:t>
            </a:r>
          </a:p>
          <a:p>
            <a:pPr lvl="3"/>
            <a:r>
              <a:rPr lang="en-US" dirty="0" smtClean="0"/>
              <a:t>Translate this layer’s names (“YOU”, “</a:t>
            </a:r>
            <a:r>
              <a:rPr lang="en-US" dirty="0" err="1" smtClean="0"/>
              <a:t>servername</a:t>
            </a:r>
            <a:r>
              <a:rPr lang="en-US" dirty="0" smtClean="0"/>
              <a:t>”)</a:t>
            </a:r>
            <a:br>
              <a:rPr lang="en-US" dirty="0" smtClean="0"/>
            </a:br>
            <a:r>
              <a:rPr lang="en-US" dirty="0" smtClean="0"/>
              <a:t>into the next layer’s names</a:t>
            </a:r>
          </a:p>
          <a:p>
            <a:pPr lvl="3"/>
            <a:r>
              <a:rPr lang="en-US" dirty="0" smtClean="0"/>
              <a:t>RECURSE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2076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Recursion</a:t>
            </a:r>
            <a:r>
              <a:rPr lang="en-US" baseline="0" dirty="0" smtClean="0"/>
              <a:t>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User calls </a:t>
            </a:r>
            <a:r>
              <a:rPr lang="en-US" dirty="0" err="1" smtClean="0">
                <a:latin typeface="Courier New"/>
                <a:cs typeface="Courier New"/>
              </a:rPr>
              <a:t>gethostbyname</a:t>
            </a:r>
            <a:r>
              <a:rPr lang="en-US" dirty="0" smtClean="0">
                <a:latin typeface="Courier New"/>
                <a:cs typeface="Courier New"/>
              </a:rPr>
              <a:t>()</a:t>
            </a:r>
            <a:r>
              <a:rPr lang="en-US" dirty="0" smtClean="0"/>
              <a:t> to OS</a:t>
            </a:r>
          </a:p>
          <a:p>
            <a:pPr lvl="1"/>
            <a:r>
              <a:rPr lang="en-US" dirty="0" smtClean="0"/>
              <a:t>Make DNS query “me”-&gt;</a:t>
            </a:r>
            <a:r>
              <a:rPr lang="en-US" dirty="0" err="1" smtClean="0"/>
              <a:t>dns</a:t>
            </a:r>
            <a:endParaRPr lang="en-US" dirty="0" smtClean="0"/>
          </a:p>
          <a:p>
            <a:pPr lvl="1"/>
            <a:r>
              <a:rPr lang="en-US" dirty="0" smtClean="0"/>
              <a:t>For “</a:t>
            </a:r>
            <a:r>
              <a:rPr lang="en-US" dirty="0" err="1" smtClean="0"/>
              <a:t>dns</a:t>
            </a:r>
            <a:r>
              <a:rPr lang="en-US" dirty="0" smtClean="0"/>
              <a:t>” use UDP</a:t>
            </a:r>
          </a:p>
          <a:p>
            <a:pPr lvl="1"/>
            <a:r>
              <a:rPr lang="en-US" dirty="0" smtClean="0"/>
              <a:t>Translate me to bob.com:61240, </a:t>
            </a:r>
            <a:r>
              <a:rPr lang="en-US" dirty="0" err="1" smtClean="0"/>
              <a:t>dns</a:t>
            </a:r>
            <a:r>
              <a:rPr lang="en-US" dirty="0" smtClean="0"/>
              <a:t> to ns.com:53</a:t>
            </a:r>
          </a:p>
          <a:p>
            <a:pPr lvl="1"/>
            <a:r>
              <a:rPr lang="en-US" dirty="0" smtClean="0"/>
              <a:t>Call UDP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0" y="1447800"/>
            <a:ext cx="1905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DNS Layer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6781800" y="2057400"/>
            <a:ext cx="1143000" cy="762000"/>
          </a:xfrm>
          <a:prstGeom prst="downArrow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00800" y="2819400"/>
            <a:ext cx="1905000" cy="609600"/>
          </a:xfrm>
          <a:prstGeom prst="rect">
            <a:avLst/>
          </a:pr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UDP Layer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5867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Recursion</a:t>
            </a:r>
            <a:r>
              <a:rPr lang="en-US" baseline="0" dirty="0" smtClean="0"/>
              <a:t>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User calls </a:t>
            </a:r>
            <a:r>
              <a:rPr lang="en-US" dirty="0" err="1" smtClean="0">
                <a:latin typeface="Courier New"/>
                <a:cs typeface="Courier New"/>
              </a:rPr>
              <a:t>gethostbyname</a:t>
            </a:r>
            <a:r>
              <a:rPr lang="en-US" dirty="0" smtClean="0">
                <a:latin typeface="Courier New"/>
                <a:cs typeface="Courier New"/>
              </a:rPr>
              <a:t>()</a:t>
            </a:r>
            <a:r>
              <a:rPr lang="en-US" dirty="0" smtClean="0"/>
              <a:t> to OS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Call UDP</a:t>
            </a:r>
          </a:p>
          <a:p>
            <a:pPr lvl="2"/>
            <a:r>
              <a:rPr lang="en-US" dirty="0" smtClean="0"/>
              <a:t>Make UDP message 61240-&gt;53</a:t>
            </a:r>
          </a:p>
          <a:p>
            <a:pPr lvl="2"/>
            <a:r>
              <a:rPr lang="en-US" dirty="0" smtClean="0"/>
              <a:t>For “UDP” use IP</a:t>
            </a:r>
          </a:p>
          <a:p>
            <a:pPr lvl="2"/>
            <a:r>
              <a:rPr lang="en-US" dirty="0" smtClean="0"/>
              <a:t>Translate </a:t>
            </a:r>
            <a:r>
              <a:rPr lang="en-US" dirty="0"/>
              <a:t>bob.com to </a:t>
            </a:r>
            <a:r>
              <a:rPr lang="en-US" dirty="0" smtClean="0"/>
              <a:t>52.3.5.3, </a:t>
            </a:r>
            <a:br>
              <a:rPr lang="en-US" dirty="0" smtClean="0"/>
            </a:br>
            <a:r>
              <a:rPr lang="en-US" dirty="0" err="1" smtClean="0"/>
              <a:t>ns.com</a:t>
            </a:r>
            <a:r>
              <a:rPr lang="en-US" dirty="0" smtClean="0"/>
              <a:t> to 2.43.14.123</a:t>
            </a:r>
          </a:p>
          <a:p>
            <a:pPr lvl="2"/>
            <a:r>
              <a:rPr lang="en-US" dirty="0" smtClean="0"/>
              <a:t>Call IP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0" y="1447800"/>
            <a:ext cx="1905000" cy="609600"/>
          </a:xfrm>
          <a:prstGeom prst="rect">
            <a:avLst/>
          </a:pr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DNS Layer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6781800" y="2057400"/>
            <a:ext cx="1143000" cy="762000"/>
          </a:xfrm>
          <a:prstGeom prst="downArrow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00800" y="2819400"/>
            <a:ext cx="1905000" cy="609600"/>
          </a:xfrm>
          <a:prstGeom prst="rect">
            <a:avLst/>
          </a:prstGeom>
          <a:solidFill>
            <a:srgbClr val="D9D9D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UDP Layer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781800" y="3429000"/>
            <a:ext cx="1143000" cy="762000"/>
          </a:xfrm>
          <a:prstGeom prst="downArrow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00800" y="4191000"/>
            <a:ext cx="1905000" cy="609600"/>
          </a:xfrm>
          <a:prstGeom prst="rect">
            <a:avLst/>
          </a:pr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IP Layer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3772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Recursion</a:t>
            </a:r>
            <a:r>
              <a:rPr lang="en-US" baseline="0" dirty="0" smtClean="0"/>
              <a:t>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674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User calls </a:t>
            </a:r>
            <a:r>
              <a:rPr lang="en-US" dirty="0" err="1" smtClean="0">
                <a:latin typeface="Courier New"/>
                <a:cs typeface="Courier New"/>
              </a:rPr>
              <a:t>gethostbyname</a:t>
            </a:r>
            <a:r>
              <a:rPr lang="en-US" dirty="0" smtClean="0">
                <a:latin typeface="Courier New"/>
                <a:cs typeface="Courier New"/>
              </a:rPr>
              <a:t>()</a:t>
            </a:r>
            <a:r>
              <a:rPr lang="en-US" dirty="0" smtClean="0"/>
              <a:t> to OS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Call UDP</a:t>
            </a:r>
          </a:p>
          <a:p>
            <a:pPr lvl="2"/>
            <a:r>
              <a:rPr lang="en-US" dirty="0" smtClean="0"/>
              <a:t>…</a:t>
            </a:r>
          </a:p>
          <a:p>
            <a:pPr lvl="2"/>
            <a:r>
              <a:rPr lang="en-US" dirty="0" smtClean="0"/>
              <a:t>Call IP</a:t>
            </a:r>
          </a:p>
          <a:p>
            <a:pPr lvl="3"/>
            <a:r>
              <a:rPr lang="en-US" dirty="0" smtClean="0"/>
              <a:t>Make IP message 52.3.5.3 -&gt;2.43.14.123</a:t>
            </a:r>
          </a:p>
          <a:p>
            <a:pPr lvl="3"/>
            <a:r>
              <a:rPr lang="en-US" dirty="0" smtClean="0"/>
              <a:t>For IP use </a:t>
            </a:r>
            <a:r>
              <a:rPr lang="en-US" dirty="0" err="1" smtClean="0"/>
              <a:t>ethernet</a:t>
            </a:r>
            <a:endParaRPr lang="en-US" dirty="0" smtClean="0"/>
          </a:p>
          <a:p>
            <a:pPr lvl="3"/>
            <a:r>
              <a:rPr lang="en-US" dirty="0" smtClean="0"/>
              <a:t>Translate 52.3.5.3, 2.43.14.123 to </a:t>
            </a:r>
            <a:r>
              <a:rPr lang="en-US" dirty="0" err="1" smtClean="0"/>
              <a:t>ethA</a:t>
            </a:r>
            <a:r>
              <a:rPr lang="en-US" dirty="0" smtClean="0"/>
              <a:t>, </a:t>
            </a:r>
            <a:r>
              <a:rPr lang="en-US" dirty="0" err="1" smtClean="0"/>
              <a:t>ethB</a:t>
            </a:r>
            <a:endParaRPr lang="en-US" dirty="0" smtClean="0"/>
          </a:p>
          <a:p>
            <a:pPr lvl="3"/>
            <a:r>
              <a:rPr lang="en-US" dirty="0" smtClean="0"/>
              <a:t>Call Ethernet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0" y="1447800"/>
            <a:ext cx="1905000" cy="609600"/>
          </a:xfrm>
          <a:prstGeom prst="rect">
            <a:avLst/>
          </a:pr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DNS Layer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6781800" y="2057400"/>
            <a:ext cx="1143000" cy="762000"/>
          </a:xfrm>
          <a:prstGeom prst="downArrow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00800" y="2819400"/>
            <a:ext cx="1905000" cy="609600"/>
          </a:xfrm>
          <a:prstGeom prst="rect">
            <a:avLst/>
          </a:pr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UDP Layer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781800" y="3429000"/>
            <a:ext cx="1143000" cy="762000"/>
          </a:xfrm>
          <a:prstGeom prst="downArrow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00800" y="4191000"/>
            <a:ext cx="1905000" cy="609600"/>
          </a:xfrm>
          <a:prstGeom prst="rect">
            <a:avLst/>
          </a:prstGeom>
          <a:solidFill>
            <a:srgbClr val="D9D9D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IP Layer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6781800" y="4800600"/>
            <a:ext cx="1143000" cy="762000"/>
          </a:xfrm>
          <a:prstGeom prst="downArrow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00800" y="5562600"/>
            <a:ext cx="1905000" cy="609600"/>
          </a:xfrm>
          <a:prstGeom prst="rect">
            <a:avLst/>
          </a:pr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Ethernet Layer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3772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Recursion</a:t>
            </a:r>
            <a:r>
              <a:rPr lang="en-US" baseline="0" dirty="0" smtClean="0"/>
              <a:t>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674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User calls </a:t>
            </a:r>
            <a:r>
              <a:rPr lang="en-US" dirty="0" err="1" smtClean="0">
                <a:latin typeface="Courier New"/>
                <a:cs typeface="Courier New"/>
              </a:rPr>
              <a:t>gethostbyname</a:t>
            </a:r>
            <a:r>
              <a:rPr lang="en-US" dirty="0" smtClean="0">
                <a:latin typeface="Courier New"/>
                <a:cs typeface="Courier New"/>
              </a:rPr>
              <a:t>()</a:t>
            </a:r>
            <a:r>
              <a:rPr lang="en-US" dirty="0" smtClean="0"/>
              <a:t> to OS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Call UDP</a:t>
            </a:r>
          </a:p>
          <a:p>
            <a:pPr lvl="2"/>
            <a:r>
              <a:rPr lang="en-US" dirty="0" smtClean="0"/>
              <a:t>…</a:t>
            </a:r>
          </a:p>
          <a:p>
            <a:pPr lvl="2"/>
            <a:r>
              <a:rPr lang="en-US" dirty="0" smtClean="0"/>
              <a:t>Call IP</a:t>
            </a:r>
          </a:p>
          <a:p>
            <a:pPr lvl="3"/>
            <a:r>
              <a:rPr lang="en-US" dirty="0" smtClean="0"/>
              <a:t>…</a:t>
            </a:r>
          </a:p>
          <a:p>
            <a:pPr lvl="3"/>
            <a:r>
              <a:rPr lang="en-US" dirty="0" smtClean="0"/>
              <a:t>Call Ethernet</a:t>
            </a:r>
          </a:p>
          <a:p>
            <a:pPr lvl="4"/>
            <a:r>
              <a:rPr lang="en-US" dirty="0" smtClean="0"/>
              <a:t>Make </a:t>
            </a:r>
            <a:r>
              <a:rPr lang="en-US" dirty="0" err="1" smtClean="0"/>
              <a:t>ethernet</a:t>
            </a:r>
            <a:r>
              <a:rPr lang="en-US" dirty="0" smtClean="0"/>
              <a:t> message </a:t>
            </a:r>
            <a:r>
              <a:rPr lang="en-US" dirty="0" err="1" smtClean="0"/>
              <a:t>ethA</a:t>
            </a:r>
            <a:r>
              <a:rPr lang="en-US" dirty="0" smtClean="0"/>
              <a:t>-&gt;</a:t>
            </a:r>
            <a:r>
              <a:rPr lang="en-US" dirty="0" err="1" smtClean="0"/>
              <a:t>ethB</a:t>
            </a:r>
            <a:endParaRPr lang="en-US" dirty="0" smtClean="0"/>
          </a:p>
          <a:p>
            <a:pPr lvl="4"/>
            <a:r>
              <a:rPr lang="en-US" dirty="0" smtClean="0"/>
              <a:t>For </a:t>
            </a:r>
            <a:r>
              <a:rPr lang="en-US" dirty="0" err="1" smtClean="0"/>
              <a:t>ethB</a:t>
            </a:r>
            <a:r>
              <a:rPr lang="en-US" dirty="0" smtClean="0"/>
              <a:t>, use em0 directly</a:t>
            </a:r>
          </a:p>
          <a:p>
            <a:pPr lvl="4"/>
            <a:r>
              <a:rPr lang="en-US" dirty="0" smtClean="0"/>
              <a:t>BASE CASE – send it!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0" y="1447800"/>
            <a:ext cx="1905000" cy="609600"/>
          </a:xfrm>
          <a:prstGeom prst="rect">
            <a:avLst/>
          </a:pr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DNS Layer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6781800" y="2057400"/>
            <a:ext cx="1143000" cy="762000"/>
          </a:xfrm>
          <a:prstGeom prst="downArrow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00800" y="2819400"/>
            <a:ext cx="1905000" cy="609600"/>
          </a:xfrm>
          <a:prstGeom prst="rect">
            <a:avLst/>
          </a:pr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UDP Layer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781800" y="3429000"/>
            <a:ext cx="1143000" cy="762000"/>
          </a:xfrm>
          <a:prstGeom prst="downArrow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00800" y="4191000"/>
            <a:ext cx="1905000" cy="609600"/>
          </a:xfrm>
          <a:prstGeom prst="rect">
            <a:avLst/>
          </a:pr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IP Layer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6781800" y="4800600"/>
            <a:ext cx="1143000" cy="762000"/>
          </a:xfrm>
          <a:prstGeom prst="downArrow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00800" y="5562600"/>
            <a:ext cx="1905000" cy="609600"/>
          </a:xfrm>
          <a:prstGeom prst="rect">
            <a:avLst/>
          </a:prstGeom>
          <a:solidFill>
            <a:srgbClr val="D9D9D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Ethernet Layer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6357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at the receiver?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Message comes in at some base protocol</a:t>
            </a:r>
          </a:p>
          <a:p>
            <a:pPr lvl="1"/>
            <a:r>
              <a:rPr lang="en-US" dirty="0" smtClean="0"/>
              <a:t>E.g., the Ethernet on the receiving node</a:t>
            </a:r>
          </a:p>
          <a:p>
            <a:r>
              <a:rPr lang="en-US" dirty="0" smtClean="0"/>
              <a:t>It’s to be handled by a higher level protocol</a:t>
            </a:r>
          </a:p>
          <a:p>
            <a:pPr lvl="1"/>
            <a:r>
              <a:rPr lang="en-US" dirty="0" smtClean="0"/>
              <a:t>E.g., DNS</a:t>
            </a:r>
          </a:p>
          <a:p>
            <a:r>
              <a:rPr lang="en-US" dirty="0" smtClean="0"/>
              <a:t>How do we get up to that layer?</a:t>
            </a:r>
          </a:p>
          <a:p>
            <a:r>
              <a:rPr lang="en-US" dirty="0" smtClean="0"/>
              <a:t>Recursion in the opposite direction</a:t>
            </a:r>
          </a:p>
          <a:p>
            <a:r>
              <a:rPr lang="en-US" dirty="0" smtClean="0"/>
              <a:t>Call up the stack, instead of down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Recursion block at receiver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r>
              <a:rPr lang="en-US" dirty="0" smtClean="0"/>
              <a:t>Now you pop back up the stack</a:t>
            </a:r>
          </a:p>
          <a:p>
            <a:r>
              <a:rPr lang="en-US" dirty="0" smtClean="0"/>
              <a:t>You’re at the destination, but not at the right layer</a:t>
            </a:r>
          </a:p>
          <a:p>
            <a:r>
              <a:rPr lang="en-US" dirty="0" smtClean="0"/>
              <a:t>It’s recursive calls again</a:t>
            </a:r>
          </a:p>
          <a:p>
            <a:r>
              <a:rPr lang="en-US" dirty="0" smtClean="0"/>
              <a:t>But in the opposite direction</a:t>
            </a:r>
            <a:endParaRPr lang="en-US" dirty="0"/>
          </a:p>
        </p:txBody>
      </p:sp>
      <p:sp>
        <p:nvSpPr>
          <p:cNvPr id="13" name="Striped Right Arrow 12"/>
          <p:cNvSpPr/>
          <p:nvPr/>
        </p:nvSpPr>
        <p:spPr>
          <a:xfrm>
            <a:off x="5101017" y="3421614"/>
            <a:ext cx="537783" cy="616986"/>
          </a:xfrm>
          <a:prstGeom prst="striped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486400" y="1600200"/>
            <a:ext cx="2972386" cy="2340892"/>
            <a:chOff x="5230801" y="2778407"/>
            <a:chExt cx="2972386" cy="2340892"/>
          </a:xfrm>
        </p:grpSpPr>
        <p:sp>
          <p:nvSpPr>
            <p:cNvPr id="16" name="Rectangle 21"/>
            <p:cNvSpPr>
              <a:spLocks noChangeAspect="1" noChangeArrowheads="1"/>
            </p:cNvSpPr>
            <p:nvPr/>
          </p:nvSpPr>
          <p:spPr bwMode="auto">
            <a:xfrm rot="16200000" flipH="1">
              <a:off x="5546548" y="2462660"/>
              <a:ext cx="2340892" cy="2972386"/>
            </a:xfrm>
            <a:prstGeom prst="rect">
              <a:avLst/>
            </a:prstGeom>
            <a:solidFill>
              <a:srgbClr val="99CC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000"/>
            </a:p>
          </p:txBody>
        </p:sp>
        <p:sp>
          <p:nvSpPr>
            <p:cNvPr id="17" name="AutoShape 27"/>
            <p:cNvSpPr>
              <a:spLocks noChangeArrowheads="1"/>
            </p:cNvSpPr>
            <p:nvPr/>
          </p:nvSpPr>
          <p:spPr bwMode="auto">
            <a:xfrm>
              <a:off x="5306334" y="2873184"/>
              <a:ext cx="2810681" cy="2158700"/>
            </a:xfrm>
            <a:prstGeom prst="foldedCorner">
              <a:avLst>
                <a:gd name="adj" fmla="val 819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tIns="91440" bIns="91440"/>
            <a:lstStyle/>
            <a:p>
              <a:r>
                <a:rPr lang="en-US" sz="1000" dirty="0">
                  <a:solidFill>
                    <a:srgbClr val="00B050"/>
                  </a:solidFill>
                </a:rPr>
                <a:t>LAYER(DATA, SRC, DST) </a:t>
              </a:r>
              <a:r>
                <a:rPr lang="en-US" sz="1000" b="0" dirty="0"/>
                <a:t/>
              </a:r>
              <a:br>
                <a:rPr lang="en-US" sz="1000" b="0" dirty="0"/>
              </a:br>
              <a:r>
                <a:rPr lang="en-US" sz="1000" b="0" dirty="0">
                  <a:solidFill>
                    <a:srgbClr val="3399FF"/>
                  </a:solidFill>
                </a:rPr>
                <a:t>    </a:t>
              </a:r>
              <a:r>
                <a:rPr lang="en-US" sz="1000" dirty="0">
                  <a:solidFill>
                    <a:srgbClr val="3399FF"/>
                  </a:solidFill>
                </a:rPr>
                <a:t>Process DATA</a:t>
              </a:r>
              <a:r>
                <a:rPr lang="en-US" sz="1000" b="0" dirty="0">
                  <a:solidFill>
                    <a:srgbClr val="3399FF"/>
                  </a:solidFill>
                </a:rPr>
                <a:t>, SRC, DST into MSG</a:t>
              </a:r>
              <a:r>
                <a:rPr lang="en-US" sz="1000" b="0" dirty="0"/>
                <a:t/>
              </a:r>
              <a:br>
                <a:rPr lang="en-US" sz="1000" b="0" dirty="0"/>
              </a:br>
              <a:r>
                <a:rPr lang="en-US" sz="1000" b="0" dirty="0"/>
                <a:t>    WHILE (Here &lt;&gt; DST)</a:t>
              </a:r>
              <a:br>
                <a:rPr lang="en-US" sz="1000" b="0" dirty="0"/>
              </a:br>
              <a:r>
                <a:rPr lang="en-US" sz="1000" b="0" dirty="0"/>
                <a:t>        IF (exists(lower layer))</a:t>
              </a:r>
              <a:br>
                <a:rPr lang="en-US" sz="1000" b="0" dirty="0"/>
              </a:br>
              <a:r>
                <a:rPr lang="en-US" sz="1000" b="0" dirty="0"/>
                <a:t>            </a:t>
              </a:r>
              <a:r>
                <a:rPr lang="en-US" sz="1000" b="0" i="1" dirty="0"/>
                <a:t>Select a</a:t>
              </a:r>
              <a:r>
                <a:rPr lang="en-US" sz="1000" b="0" i="1" dirty="0" smtClean="0"/>
                <a:t> </a:t>
              </a:r>
              <a:r>
                <a:rPr lang="en-US" sz="1000" i="1" dirty="0" smtClean="0"/>
                <a:t>lower </a:t>
              </a:r>
              <a:r>
                <a:rPr lang="en-US" sz="1000" b="0" i="1" dirty="0" smtClean="0"/>
                <a:t>layer</a:t>
              </a:r>
              <a:r>
                <a:rPr lang="en-US" sz="1000" b="0" i="1" dirty="0"/>
                <a:t/>
              </a:r>
              <a:br>
                <a:rPr lang="en-US" sz="1000" b="0" i="1" dirty="0"/>
              </a:br>
              <a:r>
                <a:rPr lang="en-US" sz="1000" b="0" dirty="0"/>
                <a:t>            </a:t>
              </a:r>
              <a:r>
                <a:rPr lang="en-US" sz="1000" dirty="0">
                  <a:solidFill>
                    <a:srgbClr val="CC0000"/>
                  </a:solidFill>
                </a:rPr>
                <a:t>Resolve SRC/DST to next layer S’,D’ </a:t>
              </a:r>
              <a:r>
                <a:rPr lang="en-US" sz="1000" b="0" dirty="0"/>
                <a:t/>
              </a:r>
              <a:br>
                <a:rPr lang="en-US" sz="1000" b="0" dirty="0"/>
              </a:br>
              <a:r>
                <a:rPr lang="en-US" sz="1000" b="0" dirty="0"/>
                <a:t>            </a:t>
              </a:r>
              <a:r>
                <a:rPr lang="en-US" sz="1000" dirty="0">
                  <a:solidFill>
                    <a:srgbClr val="00B050"/>
                  </a:solidFill>
                </a:rPr>
                <a:t>LAYER(MSG, S’, D’)</a:t>
              </a:r>
              <a:r>
                <a:rPr lang="en-US" sz="1000" b="0" dirty="0"/>
                <a:t/>
              </a:r>
              <a:br>
                <a:rPr lang="en-US" sz="1000" b="0" dirty="0"/>
              </a:br>
              <a:r>
                <a:rPr lang="en-US" sz="1000" b="0" dirty="0"/>
                <a:t>        ELSE</a:t>
              </a:r>
              <a:br>
                <a:rPr lang="en-US" sz="1000" b="0" dirty="0"/>
              </a:br>
              <a:r>
                <a:rPr lang="en-US" sz="1000" b="0" dirty="0"/>
                <a:t>            FAIL /* can’t find destination */</a:t>
              </a:r>
              <a:br>
                <a:rPr lang="en-US" sz="1000" b="0" dirty="0"/>
              </a:br>
              <a:r>
                <a:rPr lang="en-US" sz="1000" b="0" dirty="0"/>
                <a:t>        ENDIF</a:t>
              </a:r>
              <a:br>
                <a:rPr lang="en-US" sz="1000" b="0" dirty="0"/>
              </a:br>
              <a:r>
                <a:rPr lang="en-US" sz="1000" b="0" dirty="0"/>
                <a:t>   ENDWHILE</a:t>
              </a:r>
              <a:br>
                <a:rPr lang="en-US" sz="1000" b="0" dirty="0"/>
              </a:br>
              <a:r>
                <a:rPr lang="en-US" sz="1000" b="0" dirty="0"/>
                <a:t>   /* message arrives here */</a:t>
              </a:r>
              <a:br>
                <a:rPr lang="en-US" sz="1000" b="0" dirty="0"/>
              </a:br>
              <a:r>
                <a:rPr lang="en-US" sz="1000" b="0" dirty="0"/>
                <a:t>   RETURN {up the current stack}</a:t>
              </a:r>
              <a:endParaRPr lang="en-US" sz="1000" dirty="0"/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does the block input?</a:t>
            </a:r>
          </a:p>
          <a:p>
            <a:pPr lvl="1"/>
            <a:r>
              <a:rPr lang="en-US" dirty="0" smtClean="0"/>
              <a:t>Source</a:t>
            </a:r>
            <a:r>
              <a:rPr lang="en-US" baseline="0" dirty="0" smtClean="0"/>
              <a:t> name</a:t>
            </a:r>
          </a:p>
          <a:p>
            <a:pPr lvl="1"/>
            <a:r>
              <a:rPr lang="en-US" baseline="0" dirty="0" smtClean="0"/>
              <a:t>Destination name</a:t>
            </a:r>
          </a:p>
          <a:p>
            <a:pPr lvl="1"/>
            <a:r>
              <a:rPr lang="en-US" baseline="0" dirty="0" smtClean="0"/>
              <a:t>Message</a:t>
            </a:r>
          </a:p>
          <a:p>
            <a:pPr lvl="1"/>
            <a:r>
              <a:rPr lang="en-US" i="1" u="sng" dirty="0" smtClean="0"/>
              <a:t>In the layer of the block</a:t>
            </a:r>
            <a:endParaRPr lang="en-US" i="1" u="sng" baseline="0" dirty="0" smtClean="0"/>
          </a:p>
          <a:p>
            <a:pPr lvl="0"/>
            <a:r>
              <a:rPr lang="en-US" dirty="0" smtClean="0"/>
              <a:t>What does the block output?</a:t>
            </a:r>
          </a:p>
          <a:p>
            <a:pPr lvl="1"/>
            <a:r>
              <a:rPr lang="en-US" dirty="0" smtClean="0"/>
              <a:t>Recursive step: same thing! (it has to)</a:t>
            </a:r>
          </a:p>
          <a:p>
            <a:pPr lvl="1"/>
            <a:r>
              <a:rPr lang="en-US" dirty="0" smtClean="0"/>
              <a:t>Base case: physical signal </a:t>
            </a:r>
            <a:r>
              <a:rPr lang="en-US" i="1" u="sng" dirty="0" smtClean="0"/>
              <a:t>with same effect</a:t>
            </a:r>
          </a:p>
        </p:txBody>
      </p:sp>
      <p:grpSp>
        <p:nvGrpSpPr>
          <p:cNvPr id="11" name="Group 28"/>
          <p:cNvGrpSpPr>
            <a:grpSpLocks/>
          </p:cNvGrpSpPr>
          <p:nvPr/>
        </p:nvGrpSpPr>
        <p:grpSpPr bwMode="auto">
          <a:xfrm>
            <a:off x="5714414" y="1447800"/>
            <a:ext cx="2972386" cy="2810175"/>
            <a:chOff x="2555" y="920"/>
            <a:chExt cx="1397" cy="1527"/>
          </a:xfrm>
        </p:grpSpPr>
        <p:sp>
          <p:nvSpPr>
            <p:cNvPr id="12" name="Rectangle 21"/>
            <p:cNvSpPr>
              <a:spLocks noChangeAspect="1" noChangeArrowheads="1"/>
            </p:cNvSpPr>
            <p:nvPr/>
          </p:nvSpPr>
          <p:spPr bwMode="auto">
            <a:xfrm rot="16200000" flipH="1">
              <a:off x="2618" y="857"/>
              <a:ext cx="1272" cy="1397"/>
            </a:xfrm>
            <a:prstGeom prst="rect">
              <a:avLst/>
            </a:prstGeom>
            <a:solidFill>
              <a:srgbClr val="99CC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000"/>
            </a:p>
          </p:txBody>
        </p:sp>
        <p:grpSp>
          <p:nvGrpSpPr>
            <p:cNvPr id="13" name="Group 22"/>
            <p:cNvGrpSpPr>
              <a:grpSpLocks/>
            </p:cNvGrpSpPr>
            <p:nvPr/>
          </p:nvGrpSpPr>
          <p:grpSpPr bwMode="auto">
            <a:xfrm>
              <a:off x="3067" y="2187"/>
              <a:ext cx="269" cy="253"/>
              <a:chOff x="4202" y="12052"/>
              <a:chExt cx="677" cy="1376"/>
            </a:xfrm>
          </p:grpSpPr>
          <p:sp>
            <p:nvSpPr>
              <p:cNvPr id="16" name="AutoShape 23"/>
              <p:cNvSpPr>
                <a:spLocks noChangeArrowheads="1"/>
              </p:cNvSpPr>
              <p:nvPr/>
            </p:nvSpPr>
            <p:spPr bwMode="auto">
              <a:xfrm>
                <a:off x="4419" y="12052"/>
                <a:ext cx="216" cy="1376"/>
              </a:xfrm>
              <a:prstGeom prst="downArrow">
                <a:avLst>
                  <a:gd name="adj1" fmla="val 50000"/>
                  <a:gd name="adj2" fmla="val 158180"/>
                </a:avLst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sy="50000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 sz="1000"/>
              </a:p>
            </p:txBody>
          </p:sp>
          <p:sp>
            <p:nvSpPr>
              <p:cNvPr id="17" name="AutoShape 24"/>
              <p:cNvSpPr>
                <a:spLocks noChangeArrowheads="1"/>
              </p:cNvSpPr>
              <p:nvPr/>
            </p:nvSpPr>
            <p:spPr bwMode="auto">
              <a:xfrm rot="900000">
                <a:off x="4202" y="12052"/>
                <a:ext cx="218" cy="1376"/>
              </a:xfrm>
              <a:prstGeom prst="downArrow">
                <a:avLst>
                  <a:gd name="adj1" fmla="val 50000"/>
                  <a:gd name="adj2" fmla="val 158295"/>
                </a:avLst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sy="50000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 sz="1000"/>
              </a:p>
            </p:txBody>
          </p:sp>
          <p:sp>
            <p:nvSpPr>
              <p:cNvPr id="18" name="AutoShape 25"/>
              <p:cNvSpPr>
                <a:spLocks noChangeArrowheads="1"/>
              </p:cNvSpPr>
              <p:nvPr/>
            </p:nvSpPr>
            <p:spPr bwMode="auto">
              <a:xfrm rot="20700000" flipH="1">
                <a:off x="4658" y="12052"/>
                <a:ext cx="221" cy="1376"/>
              </a:xfrm>
              <a:prstGeom prst="downArrow">
                <a:avLst>
                  <a:gd name="adj1" fmla="val 50000"/>
                  <a:gd name="adj2" fmla="val 156849"/>
                </a:avLst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sy="50000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 sz="1000"/>
              </a:p>
            </p:txBody>
          </p:sp>
        </p:grpSp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3279" y="2200"/>
              <a:ext cx="577" cy="2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900" dirty="0"/>
                <a:t>Next </a:t>
              </a:r>
              <a:r>
                <a:rPr lang="en-US" sz="900" dirty="0" smtClean="0"/>
                <a:t>Layer</a:t>
              </a:r>
              <a:endParaRPr lang="en-US" sz="1600" dirty="0"/>
            </a:p>
          </p:txBody>
        </p:sp>
        <p:sp>
          <p:nvSpPr>
            <p:cNvPr id="15" name="AutoShape 27"/>
            <p:cNvSpPr>
              <a:spLocks noChangeArrowheads="1"/>
            </p:cNvSpPr>
            <p:nvPr/>
          </p:nvSpPr>
          <p:spPr bwMode="auto">
            <a:xfrm>
              <a:off x="2591" y="971"/>
              <a:ext cx="1321" cy="1173"/>
            </a:xfrm>
            <a:prstGeom prst="foldedCorner">
              <a:avLst>
                <a:gd name="adj" fmla="val 819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tIns="91440" bIns="91440"/>
            <a:lstStyle/>
            <a:p>
              <a:r>
                <a:rPr lang="en-US" sz="1000" dirty="0">
                  <a:solidFill>
                    <a:srgbClr val="00B050"/>
                  </a:solidFill>
                </a:rPr>
                <a:t>LAYER(DATA, SRC, DST) </a:t>
              </a:r>
              <a:r>
                <a:rPr lang="en-US" sz="1000" b="0" dirty="0"/>
                <a:t/>
              </a:r>
              <a:br>
                <a:rPr lang="en-US" sz="1000" b="0" dirty="0"/>
              </a:br>
              <a:r>
                <a:rPr lang="en-US" sz="1000" b="0" dirty="0">
                  <a:solidFill>
                    <a:srgbClr val="3399FF"/>
                  </a:solidFill>
                </a:rPr>
                <a:t>    </a:t>
              </a:r>
              <a:r>
                <a:rPr lang="en-US" sz="1000" dirty="0">
                  <a:solidFill>
                    <a:srgbClr val="3399FF"/>
                  </a:solidFill>
                </a:rPr>
                <a:t>Process DATA</a:t>
              </a:r>
              <a:r>
                <a:rPr lang="en-US" sz="1000" b="0" dirty="0">
                  <a:solidFill>
                    <a:srgbClr val="3399FF"/>
                  </a:solidFill>
                </a:rPr>
                <a:t>, SRC, DST into MSG</a:t>
              </a:r>
              <a:r>
                <a:rPr lang="en-US" sz="1000" b="0" dirty="0"/>
                <a:t/>
              </a:r>
              <a:br>
                <a:rPr lang="en-US" sz="1000" b="0" dirty="0"/>
              </a:br>
              <a:r>
                <a:rPr lang="en-US" sz="1000" b="0" dirty="0"/>
                <a:t>    WHILE (Here &lt;&gt; DST)</a:t>
              </a:r>
              <a:br>
                <a:rPr lang="en-US" sz="1000" b="0" dirty="0"/>
              </a:br>
              <a:r>
                <a:rPr lang="en-US" sz="1000" b="0" dirty="0"/>
                <a:t>        IF (exists(lower layer))</a:t>
              </a:r>
              <a:br>
                <a:rPr lang="en-US" sz="1000" b="0" dirty="0"/>
              </a:br>
              <a:r>
                <a:rPr lang="en-US" sz="1000" b="0" dirty="0"/>
                <a:t>            </a:t>
              </a:r>
              <a:r>
                <a:rPr lang="en-US" sz="1000" b="0" i="1" dirty="0"/>
                <a:t>Select a lower layer</a:t>
              </a:r>
              <a:br>
                <a:rPr lang="en-US" sz="1000" b="0" i="1" dirty="0"/>
              </a:br>
              <a:r>
                <a:rPr lang="en-US" sz="1000" b="0" dirty="0"/>
                <a:t>            </a:t>
              </a:r>
              <a:r>
                <a:rPr lang="en-US" sz="1000" dirty="0">
                  <a:solidFill>
                    <a:srgbClr val="CC0000"/>
                  </a:solidFill>
                </a:rPr>
                <a:t>Resolve SRC/DST to next layer S’,D’ </a:t>
              </a:r>
              <a:r>
                <a:rPr lang="en-US" sz="1000" b="0" dirty="0"/>
                <a:t/>
              </a:r>
              <a:br>
                <a:rPr lang="en-US" sz="1000" b="0" dirty="0"/>
              </a:br>
              <a:r>
                <a:rPr lang="en-US" sz="1000" b="0" dirty="0"/>
                <a:t>            </a:t>
              </a:r>
              <a:r>
                <a:rPr lang="en-US" sz="1000" dirty="0">
                  <a:solidFill>
                    <a:srgbClr val="00B050"/>
                  </a:solidFill>
                </a:rPr>
                <a:t>LAYER(MSG, S’, D’)</a:t>
              </a:r>
              <a:r>
                <a:rPr lang="en-US" sz="1000" b="0" dirty="0"/>
                <a:t/>
              </a:r>
              <a:br>
                <a:rPr lang="en-US" sz="1000" b="0" dirty="0"/>
              </a:br>
              <a:r>
                <a:rPr lang="en-US" sz="1000" b="0" dirty="0"/>
                <a:t>        ELSE</a:t>
              </a:r>
              <a:br>
                <a:rPr lang="en-US" sz="1000" b="0" dirty="0"/>
              </a:br>
              <a:r>
                <a:rPr lang="en-US" sz="1000" b="0" dirty="0"/>
                <a:t>            FAIL /* can’t find destination */</a:t>
              </a:r>
              <a:br>
                <a:rPr lang="en-US" sz="1000" b="0" dirty="0"/>
              </a:br>
              <a:r>
                <a:rPr lang="en-US" sz="1000" b="0" dirty="0"/>
                <a:t>        ENDIF</a:t>
              </a:r>
              <a:br>
                <a:rPr lang="en-US" sz="1000" b="0" dirty="0"/>
              </a:br>
              <a:r>
                <a:rPr lang="en-US" sz="1000" b="0" dirty="0"/>
                <a:t>   ENDWHILE</a:t>
              </a:r>
              <a:br>
                <a:rPr lang="en-US" sz="1000" b="0" dirty="0"/>
              </a:br>
              <a:r>
                <a:rPr lang="en-US" sz="1000" b="0" dirty="0"/>
                <a:t>   /* message arrives here */</a:t>
              </a:r>
              <a:br>
                <a:rPr lang="en-US" sz="1000" b="0" dirty="0"/>
              </a:br>
              <a:r>
                <a:rPr lang="en-US" sz="1000" b="0" dirty="0"/>
                <a:t>   RETURN {up the current stack}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7182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them</a:t>
            </a:r>
            <a:r>
              <a:rPr lang="en-US" baseline="0" dirty="0" smtClean="0"/>
              <a:t>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have the pieces</a:t>
            </a:r>
          </a:p>
          <a:p>
            <a:pPr lvl="1"/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Layers</a:t>
            </a:r>
          </a:p>
          <a:p>
            <a:pPr lvl="1"/>
            <a:r>
              <a:rPr lang="en-US" dirty="0" smtClean="0"/>
              <a:t>Stacking</a:t>
            </a:r>
          </a:p>
          <a:p>
            <a:pPr lvl="1"/>
            <a:endParaRPr lang="en-US" dirty="0" smtClean="0"/>
          </a:p>
          <a:p>
            <a:pPr lvl="0"/>
            <a:r>
              <a:rPr lang="en-US" dirty="0" smtClean="0"/>
              <a:t>Some assembly required</a:t>
            </a:r>
          </a:p>
          <a:p>
            <a:pPr lvl="1"/>
            <a:r>
              <a:rPr lang="en-US" baseline="0" dirty="0" smtClean="0"/>
              <a:t>Is there just one way?</a:t>
            </a:r>
          </a:p>
        </p:txBody>
      </p:sp>
      <p:pic>
        <p:nvPicPr>
          <p:cNvPr id="5" name="Picture 2" descr="https://s-media-cache-ak0.pinimg.com/236x/8f/0b/5e/8f0b5e67105a27311476fd90590314c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099175" y="1668008"/>
            <a:ext cx="2247900" cy="3400426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924820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Process the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the protocol FSM</a:t>
            </a:r>
          </a:p>
          <a:p>
            <a:pPr lvl="1"/>
            <a:r>
              <a:rPr lang="en-US" dirty="0" smtClean="0"/>
              <a:t>Starts in default state (non-persistent) or last state (persistent)</a:t>
            </a:r>
          </a:p>
          <a:p>
            <a:pPr lvl="1"/>
            <a:r>
              <a:rPr lang="en-US" dirty="0" smtClean="0"/>
              <a:t>Tape-in is the “input” message to be shared</a:t>
            </a:r>
          </a:p>
          <a:p>
            <a:pPr lvl="1"/>
            <a:r>
              <a:rPr lang="en-US" dirty="0" smtClean="0"/>
              <a:t>Tape-out is the “output” message(s) to share with the corresponding FSM at the destination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0562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naming and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Resolution tables</a:t>
            </a:r>
          </a:p>
          <a:p>
            <a:pPr lvl="1"/>
            <a:r>
              <a:rPr lang="en-US" dirty="0" smtClean="0"/>
              <a:t>Indicate whether you can get somewhere</a:t>
            </a:r>
          </a:p>
          <a:p>
            <a:pPr lvl="1"/>
            <a:r>
              <a:rPr lang="en-US" dirty="0" smtClean="0"/>
              <a:t>Translate names from one layer to next</a:t>
            </a:r>
          </a:p>
          <a:p>
            <a:pPr lvl="1"/>
            <a:endParaRPr lang="en-US" dirty="0"/>
          </a:p>
          <a:p>
            <a:r>
              <a:rPr lang="en-US" dirty="0" smtClean="0"/>
              <a:t>I.e., resolution tables are BOTH</a:t>
            </a:r>
          </a:p>
          <a:p>
            <a:pPr lvl="1"/>
            <a:r>
              <a:rPr lang="en-US" dirty="0" smtClean="0"/>
              <a:t>Name translation</a:t>
            </a:r>
          </a:p>
          <a:p>
            <a:pPr lvl="1"/>
            <a:r>
              <a:rPr lang="en-US" dirty="0" smtClean="0"/>
              <a:t>Routing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2591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Stacks, hourglasses, and DAGs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Recursion: the engine that gets you there</a:t>
            </a:r>
          </a:p>
          <a:p>
            <a:pPr lvl="1"/>
            <a:r>
              <a:rPr lang="en-US" dirty="0" smtClean="0"/>
              <a:t>But it needs a map to follow</a:t>
            </a:r>
            <a:endParaRPr lang="en-US" dirty="0"/>
          </a:p>
        </p:txBody>
      </p:sp>
      <p:pic>
        <p:nvPicPr>
          <p:cNvPr id="4" name="Picture 2" descr="http://images.clipartpanda.com/map-clip-art-treasure-map-ocal-diff-colours-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194958" y="2911840"/>
            <a:ext cx="3000194" cy="258544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4380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linear chain of layers</a:t>
            </a:r>
          </a:p>
          <a:p>
            <a:pPr lvl="1"/>
            <a:r>
              <a:rPr lang="en-US" dirty="0" smtClean="0"/>
              <a:t>“Next layer” is fixed</a:t>
            </a:r>
          </a:p>
          <a:p>
            <a:pPr lvl="1"/>
            <a:r>
              <a:rPr lang="en-US" dirty="0" smtClean="0"/>
              <a:t>Describes a path </a:t>
            </a:r>
            <a:r>
              <a:rPr lang="en-US" i="1" u="sng" dirty="0" smtClean="0"/>
              <a:t>taken</a:t>
            </a:r>
            <a:br>
              <a:rPr lang="en-US" i="1" u="sng" dirty="0" smtClean="0"/>
            </a:br>
            <a:r>
              <a:rPr lang="en-US" dirty="0" smtClean="0"/>
              <a:t>by the recursive steps</a:t>
            </a:r>
          </a:p>
          <a:p>
            <a:pPr lvl="1"/>
            <a:r>
              <a:rPr lang="en-US" dirty="0" smtClean="0"/>
              <a:t>But not all possible paths</a:t>
            </a:r>
            <a:br>
              <a:rPr lang="en-US" dirty="0" smtClean="0"/>
            </a:br>
            <a:r>
              <a:rPr lang="en-US" dirty="0" smtClean="0"/>
              <a:t>that </a:t>
            </a:r>
            <a:r>
              <a:rPr lang="en-US" i="1" u="sng" dirty="0" smtClean="0"/>
              <a:t>could</a:t>
            </a:r>
            <a:r>
              <a:rPr lang="en-US" dirty="0" smtClean="0"/>
              <a:t> be taken</a:t>
            </a:r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6470058" y="1786039"/>
            <a:ext cx="1671266" cy="3743903"/>
            <a:chOff x="10283" y="4438"/>
            <a:chExt cx="1194" cy="3426"/>
          </a:xfrm>
        </p:grpSpPr>
        <p:grpSp>
          <p:nvGrpSpPr>
            <p:cNvPr id="5" name="Group 32"/>
            <p:cNvGrpSpPr>
              <a:grpSpLocks/>
            </p:cNvGrpSpPr>
            <p:nvPr/>
          </p:nvGrpSpPr>
          <p:grpSpPr bwMode="auto">
            <a:xfrm>
              <a:off x="10283" y="6445"/>
              <a:ext cx="1188" cy="1419"/>
              <a:chOff x="10283" y="6445"/>
              <a:chExt cx="1188" cy="1419"/>
            </a:xfrm>
          </p:grpSpPr>
          <p:sp>
            <p:nvSpPr>
              <p:cNvPr id="13" name="Rectangle 33"/>
              <p:cNvSpPr>
                <a:spLocks noChangeArrowheads="1"/>
              </p:cNvSpPr>
              <p:nvPr/>
            </p:nvSpPr>
            <p:spPr bwMode="auto">
              <a:xfrm>
                <a:off x="10283" y="7450"/>
                <a:ext cx="1188" cy="414"/>
              </a:xfrm>
              <a:prstGeom prst="rect">
                <a:avLst/>
              </a:prstGeom>
              <a:solidFill>
                <a:srgbClr val="FFFFFF"/>
              </a:solidFill>
              <a:ln w="9525">
                <a:miter lim="800000"/>
                <a:headEnd/>
                <a:tailEnd/>
              </a:ln>
              <a:scene3d>
                <a:camera prst="legacyPerspectiveTopRight">
                  <a:rot lat="300000" lon="899995" rev="0"/>
                </a:camera>
                <a:lightRig rig="legacyFlat3" dir="b"/>
              </a:scene3d>
              <a:sp3d extrusionH="430200" prstMaterial="legacyPlastic">
                <a:bevelT w="13500" h="13500" prst="angle"/>
                <a:bevelB w="13500" h="13500" prst="angle"/>
                <a:extrusionClr>
                  <a:srgbClr val="FFFFFF"/>
                </a:extrusionClr>
              </a:sp3d>
            </p:spPr>
            <p:txBody>
              <a:bodyPr lIns="0" tIns="0" rIns="0" bIns="0">
                <a:flatTx/>
              </a:bodyPr>
              <a:lstStyle/>
              <a:p>
                <a:pPr algn="ctr"/>
                <a:r>
                  <a:rPr lang="en-US" sz="2000" b="1" dirty="0"/>
                  <a:t>100bT</a:t>
                </a:r>
                <a:endParaRPr lang="en-US" sz="7200" b="1" dirty="0"/>
              </a:p>
            </p:txBody>
          </p:sp>
          <p:sp>
            <p:nvSpPr>
              <p:cNvPr id="14" name="Rectangle 34"/>
              <p:cNvSpPr>
                <a:spLocks noChangeArrowheads="1"/>
              </p:cNvSpPr>
              <p:nvPr/>
            </p:nvSpPr>
            <p:spPr bwMode="auto">
              <a:xfrm>
                <a:off x="10283" y="6947"/>
                <a:ext cx="1188" cy="413"/>
              </a:xfrm>
              <a:prstGeom prst="rect">
                <a:avLst/>
              </a:prstGeom>
              <a:solidFill>
                <a:srgbClr val="FFFFFF"/>
              </a:solidFill>
              <a:ln w="9525">
                <a:miter lim="800000"/>
                <a:headEnd/>
                <a:tailEnd/>
              </a:ln>
              <a:scene3d>
                <a:camera prst="legacyPerspectiveTopRight">
                  <a:rot lat="300000" lon="899995" rev="0"/>
                </a:camera>
                <a:lightRig rig="legacyFlat3" dir="b"/>
              </a:scene3d>
              <a:sp3d extrusionH="430200" prstMaterial="legacyPlastic">
                <a:bevelT w="13500" h="13500" prst="angle"/>
                <a:bevelB w="13500" h="13500" prst="angle"/>
                <a:extrusionClr>
                  <a:srgbClr val="FFFFFF"/>
                </a:extrusionClr>
              </a:sp3d>
            </p:spPr>
            <p:txBody>
              <a:bodyPr lIns="0" tIns="0" rIns="0" bIns="0">
                <a:flatTx/>
              </a:bodyPr>
              <a:lstStyle/>
              <a:p>
                <a:pPr algn="ctr"/>
                <a:r>
                  <a:rPr lang="en-US" sz="2000" b="1"/>
                  <a:t>802.3</a:t>
                </a:r>
                <a:endParaRPr lang="en-US" sz="7200" b="1"/>
              </a:p>
            </p:txBody>
          </p:sp>
          <p:sp>
            <p:nvSpPr>
              <p:cNvPr id="15" name="Rectangle 35"/>
              <p:cNvSpPr>
                <a:spLocks noChangeArrowheads="1"/>
              </p:cNvSpPr>
              <p:nvPr/>
            </p:nvSpPr>
            <p:spPr bwMode="auto">
              <a:xfrm>
                <a:off x="10283" y="6445"/>
                <a:ext cx="1188" cy="413"/>
              </a:xfrm>
              <a:prstGeom prst="rect">
                <a:avLst/>
              </a:prstGeom>
              <a:solidFill>
                <a:srgbClr val="FFFFFF"/>
              </a:solidFill>
              <a:ln w="9525">
                <a:miter lim="800000"/>
                <a:headEnd/>
                <a:tailEnd/>
              </a:ln>
              <a:scene3d>
                <a:camera prst="legacyPerspectiveTopRight">
                  <a:rot lat="300000" lon="899995" rev="0"/>
                </a:camera>
                <a:lightRig rig="legacyFlat3" dir="b"/>
              </a:scene3d>
              <a:sp3d extrusionH="430200" prstMaterial="legacyPlastic">
                <a:bevelT w="13500" h="13500" prst="angle"/>
                <a:bevelB w="13500" h="13500" prst="angle"/>
                <a:extrusionClr>
                  <a:srgbClr val="FFFFFF"/>
                </a:extrusionClr>
              </a:sp3d>
            </p:spPr>
            <p:txBody>
              <a:bodyPr lIns="0" tIns="0" rIns="0" bIns="0">
                <a:flatTx/>
              </a:bodyPr>
              <a:lstStyle/>
              <a:p>
                <a:pPr algn="ctr"/>
                <a:r>
                  <a:rPr lang="en-US" sz="2000" b="1"/>
                  <a:t>IP</a:t>
                </a:r>
                <a:endParaRPr lang="en-US" sz="7200" b="1"/>
              </a:p>
            </p:txBody>
          </p:sp>
        </p:grpSp>
        <p:grpSp>
          <p:nvGrpSpPr>
            <p:cNvPr id="6" name="Group 38"/>
            <p:cNvGrpSpPr>
              <a:grpSpLocks/>
            </p:cNvGrpSpPr>
            <p:nvPr/>
          </p:nvGrpSpPr>
          <p:grpSpPr bwMode="auto">
            <a:xfrm>
              <a:off x="10284" y="4438"/>
              <a:ext cx="1193" cy="1917"/>
              <a:chOff x="10284" y="4438"/>
              <a:chExt cx="1193" cy="1917"/>
            </a:xfrm>
          </p:grpSpPr>
          <p:sp>
            <p:nvSpPr>
              <p:cNvPr id="9" name="Rectangle 39"/>
              <p:cNvSpPr>
                <a:spLocks noChangeArrowheads="1"/>
              </p:cNvSpPr>
              <p:nvPr/>
            </p:nvSpPr>
            <p:spPr bwMode="auto">
              <a:xfrm>
                <a:off x="10284" y="5942"/>
                <a:ext cx="1187" cy="413"/>
              </a:xfrm>
              <a:prstGeom prst="rect">
                <a:avLst/>
              </a:prstGeom>
              <a:solidFill>
                <a:srgbClr val="FFFFFF"/>
              </a:solidFill>
              <a:ln w="9525">
                <a:miter lim="800000"/>
                <a:headEnd/>
                <a:tailEnd/>
              </a:ln>
              <a:scene3d>
                <a:camera prst="legacyPerspectiveTopRight">
                  <a:rot lat="300000" lon="899995" rev="0"/>
                </a:camera>
                <a:lightRig rig="legacyFlat3" dir="b"/>
              </a:scene3d>
              <a:sp3d extrusionH="430200" prstMaterial="legacyPlastic">
                <a:bevelT w="13500" h="13500" prst="angle"/>
                <a:bevelB w="13500" h="13500" prst="angle"/>
                <a:extrusionClr>
                  <a:srgbClr val="FFFFFF"/>
                </a:extrusionClr>
              </a:sp3d>
            </p:spPr>
            <p:txBody>
              <a:bodyPr lIns="0" tIns="0" rIns="0" bIns="0">
                <a:flatTx/>
              </a:bodyPr>
              <a:lstStyle/>
              <a:p>
                <a:pPr algn="ctr"/>
                <a:r>
                  <a:rPr lang="en-US" sz="2000" b="1"/>
                  <a:t>TCP</a:t>
                </a:r>
                <a:endParaRPr lang="en-US" sz="7200" b="1"/>
              </a:p>
            </p:txBody>
          </p:sp>
          <p:sp>
            <p:nvSpPr>
              <p:cNvPr id="10" name="Rectangle 40"/>
              <p:cNvSpPr>
                <a:spLocks noChangeArrowheads="1"/>
              </p:cNvSpPr>
              <p:nvPr/>
            </p:nvSpPr>
            <p:spPr bwMode="auto">
              <a:xfrm>
                <a:off x="10284" y="5439"/>
                <a:ext cx="1188" cy="414"/>
              </a:xfrm>
              <a:prstGeom prst="rect">
                <a:avLst/>
              </a:prstGeom>
              <a:solidFill>
                <a:srgbClr val="FFFFFF"/>
              </a:solidFill>
              <a:ln w="9525">
                <a:miter lim="800000"/>
                <a:headEnd/>
                <a:tailEnd/>
              </a:ln>
              <a:scene3d>
                <a:camera prst="legacyPerspectiveTopRight">
                  <a:rot lat="300000" lon="899995" rev="0"/>
                </a:camera>
                <a:lightRig rig="legacyFlat3" dir="b"/>
              </a:scene3d>
              <a:sp3d extrusionH="430200" prstMaterial="legacyPlastic">
                <a:bevelT w="13500" h="13500" prst="angle"/>
                <a:bevelB w="13500" h="13500" prst="angle"/>
                <a:extrusionClr>
                  <a:srgbClr val="FFFFFF"/>
                </a:extrusionClr>
              </a:sp3d>
            </p:spPr>
            <p:txBody>
              <a:bodyPr lIns="0" tIns="0" rIns="0" bIns="0">
                <a:flatTx/>
              </a:bodyPr>
              <a:lstStyle/>
              <a:p>
                <a:pPr algn="ctr"/>
                <a:r>
                  <a:rPr lang="en-US" sz="2000" b="1"/>
                  <a:t>BEEP</a:t>
                </a:r>
                <a:endParaRPr lang="en-US" sz="7200" b="1"/>
              </a:p>
            </p:txBody>
          </p:sp>
          <p:sp>
            <p:nvSpPr>
              <p:cNvPr id="11" name="Rectangle 41"/>
              <p:cNvSpPr>
                <a:spLocks noChangeArrowheads="1"/>
              </p:cNvSpPr>
              <p:nvPr/>
            </p:nvSpPr>
            <p:spPr bwMode="auto">
              <a:xfrm>
                <a:off x="10289" y="4941"/>
                <a:ext cx="1187" cy="413"/>
              </a:xfrm>
              <a:prstGeom prst="rect">
                <a:avLst/>
              </a:prstGeom>
              <a:solidFill>
                <a:srgbClr val="FFFFFF"/>
              </a:solidFill>
              <a:ln w="9525">
                <a:miter lim="800000"/>
                <a:headEnd/>
                <a:tailEnd/>
              </a:ln>
              <a:scene3d>
                <a:camera prst="legacyPerspectiveTopRight">
                  <a:rot lat="300000" lon="899995" rev="0"/>
                </a:camera>
                <a:lightRig rig="legacyFlat3" dir="b"/>
              </a:scene3d>
              <a:sp3d extrusionH="430200" prstMaterial="legacyPlastic">
                <a:bevelT w="13500" h="13500" prst="angle"/>
                <a:bevelB w="13500" h="13500" prst="angle"/>
                <a:extrusionClr>
                  <a:srgbClr val="FFFFFF"/>
                </a:extrusionClr>
              </a:sp3d>
            </p:spPr>
            <p:txBody>
              <a:bodyPr lIns="0" tIns="0" rIns="0" bIns="0">
                <a:flatTx/>
              </a:bodyPr>
              <a:lstStyle/>
              <a:p>
                <a:pPr algn="ctr"/>
                <a:r>
                  <a:rPr lang="en-US" sz="2000" b="1" dirty="0"/>
                  <a:t>XDR</a:t>
                </a:r>
                <a:endParaRPr lang="en-US" sz="7200" b="1" dirty="0"/>
              </a:p>
            </p:txBody>
          </p:sp>
          <p:sp>
            <p:nvSpPr>
              <p:cNvPr id="12" name="Rectangle 42"/>
              <p:cNvSpPr>
                <a:spLocks noChangeArrowheads="1"/>
              </p:cNvSpPr>
              <p:nvPr/>
            </p:nvSpPr>
            <p:spPr bwMode="auto">
              <a:xfrm>
                <a:off x="10289" y="4438"/>
                <a:ext cx="1188" cy="414"/>
              </a:xfrm>
              <a:prstGeom prst="rect">
                <a:avLst/>
              </a:prstGeom>
              <a:solidFill>
                <a:srgbClr val="FFFFFF"/>
              </a:solidFill>
              <a:ln w="9525">
                <a:miter lim="800000"/>
                <a:headEnd/>
                <a:tailEnd/>
              </a:ln>
              <a:scene3d>
                <a:camera prst="legacyPerspectiveTopRight">
                  <a:rot lat="300000" lon="899995" rev="0"/>
                </a:camera>
                <a:lightRig rig="legacyFlat3" dir="b"/>
              </a:scene3d>
              <a:sp3d extrusionH="430200" prstMaterial="legacyPlastic">
                <a:bevelT w="13500" h="13500" prst="angle"/>
                <a:bevelB w="13500" h="13500" prst="angle"/>
                <a:extrusionClr>
                  <a:srgbClr val="FFFFFF"/>
                </a:extrusionClr>
              </a:sp3d>
            </p:spPr>
            <p:txBody>
              <a:bodyPr lIns="0" tIns="0" rIns="0" bIns="0">
                <a:flatTx/>
              </a:bodyPr>
              <a:lstStyle/>
              <a:p>
                <a:pPr algn="ctr"/>
                <a:r>
                  <a:rPr lang="en-US" sz="2000" b="1" dirty="0"/>
                  <a:t>HTTP</a:t>
                </a:r>
                <a:endParaRPr lang="en-US" sz="7200" b="1" dirty="0"/>
              </a:p>
            </p:txBody>
          </p:sp>
        </p:grp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7081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Hourglass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bigger picture</a:t>
            </a:r>
          </a:p>
          <a:p>
            <a:pPr lvl="1"/>
            <a:r>
              <a:rPr lang="en-US" dirty="0" smtClean="0"/>
              <a:t>Many possible paths</a:t>
            </a:r>
          </a:p>
          <a:p>
            <a:r>
              <a:rPr lang="en-US" dirty="0" smtClean="0"/>
              <a:t>Top half describes reuse</a:t>
            </a:r>
          </a:p>
          <a:p>
            <a:pPr lvl="1"/>
            <a:r>
              <a:rPr lang="en-US" dirty="0" smtClean="0"/>
              <a:t>Many different layers share</a:t>
            </a:r>
            <a:br>
              <a:rPr lang="en-US" dirty="0" smtClean="0"/>
            </a:br>
            <a:r>
              <a:rPr lang="en-US" dirty="0" smtClean="0"/>
              <a:t>ways to “get there”</a:t>
            </a:r>
          </a:p>
          <a:p>
            <a:r>
              <a:rPr lang="en-US" dirty="0" smtClean="0"/>
              <a:t>Bottom half describes choices</a:t>
            </a:r>
          </a:p>
          <a:p>
            <a:pPr lvl="1"/>
            <a:r>
              <a:rPr lang="en-US" dirty="0" smtClean="0"/>
              <a:t>One layer has many ways</a:t>
            </a:r>
            <a:br>
              <a:rPr lang="en-US" dirty="0" smtClean="0"/>
            </a:br>
            <a:r>
              <a:rPr lang="en-US" dirty="0" smtClean="0"/>
              <a:t>to “get there”</a:t>
            </a:r>
          </a:p>
          <a:p>
            <a:pPr lvl="1"/>
            <a:endParaRPr lang="en-US" dirty="0"/>
          </a:p>
        </p:txBody>
      </p:sp>
      <p:pic>
        <p:nvPicPr>
          <p:cNvPr id="4" name="Picture 14" descr="http://peopros.com/wp-content/uploads/2014/07/Amanda-Hourglas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1774" t="10427" r="21047" b="8963"/>
          <a:stretch/>
        </p:blipFill>
        <p:spPr bwMode="auto">
          <a:xfrm>
            <a:off x="6375360" y="1462185"/>
            <a:ext cx="2435192" cy="4229544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1331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half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HTTP, DNS, FTP</a:t>
            </a:r>
          </a:p>
          <a:p>
            <a:pPr lvl="1"/>
            <a:r>
              <a:rPr lang="en-US" dirty="0" smtClean="0"/>
              <a:t>All use TCP</a:t>
            </a:r>
          </a:p>
          <a:p>
            <a:r>
              <a:rPr lang="en-US" dirty="0" smtClean="0"/>
              <a:t>TCP, UDP, SCTP</a:t>
            </a:r>
          </a:p>
          <a:p>
            <a:pPr lvl="1"/>
            <a:r>
              <a:rPr lang="en-US" dirty="0" smtClean="0"/>
              <a:t>All use IP</a:t>
            </a:r>
          </a:p>
          <a:p>
            <a:pPr lvl="1"/>
            <a:endParaRPr lang="en-US" dirty="0"/>
          </a:p>
          <a:p>
            <a:r>
              <a:rPr lang="en-US" dirty="0" smtClean="0"/>
              <a:t>Sharing to reuse</a:t>
            </a:r>
            <a:br>
              <a:rPr lang="en-US" dirty="0" smtClean="0"/>
            </a:br>
            <a:r>
              <a:rPr lang="en-US" dirty="0" smtClean="0"/>
              <a:t>mechanism</a:t>
            </a:r>
          </a:p>
          <a:p>
            <a:pPr lvl="1"/>
            <a:endParaRPr lang="en-US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75689512"/>
              </p:ext>
            </p:extLst>
          </p:nvPr>
        </p:nvGraphicFramePr>
        <p:xfrm>
          <a:off x="5046241" y="1707771"/>
          <a:ext cx="2838450" cy="18923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39706289"/>
              </p:ext>
            </p:extLst>
          </p:nvPr>
        </p:nvGraphicFramePr>
        <p:xfrm>
          <a:off x="4970041" y="3536571"/>
          <a:ext cx="2952750" cy="186055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Rectangle 5"/>
          <p:cNvSpPr/>
          <p:nvPr/>
        </p:nvSpPr>
        <p:spPr>
          <a:xfrm>
            <a:off x="6086420" y="3017756"/>
            <a:ext cx="83869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IP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9969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 half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IP</a:t>
            </a:r>
          </a:p>
          <a:p>
            <a:pPr lvl="1"/>
            <a:r>
              <a:rPr lang="en-US" dirty="0" smtClean="0"/>
              <a:t>Can use </a:t>
            </a:r>
            <a:r>
              <a:rPr lang="en-US" dirty="0" err="1" smtClean="0"/>
              <a:t>ethernet</a:t>
            </a:r>
            <a:r>
              <a:rPr lang="en-US" dirty="0" smtClean="0"/>
              <a:t>, </a:t>
            </a:r>
            <a:r>
              <a:rPr lang="en-US" dirty="0" err="1" smtClean="0"/>
              <a:t>sonet</a:t>
            </a:r>
            <a:endParaRPr lang="en-US" dirty="0" smtClean="0"/>
          </a:p>
          <a:p>
            <a:r>
              <a:rPr lang="en-US" dirty="0" smtClean="0"/>
              <a:t>Ethernet</a:t>
            </a:r>
          </a:p>
          <a:p>
            <a:pPr lvl="1"/>
            <a:r>
              <a:rPr lang="en-US" dirty="0" smtClean="0"/>
              <a:t>Can use optical, electrical</a:t>
            </a:r>
          </a:p>
          <a:p>
            <a:pPr lvl="1"/>
            <a:endParaRPr lang="en-US" dirty="0"/>
          </a:p>
          <a:p>
            <a:r>
              <a:rPr lang="en-US" dirty="0" smtClean="0"/>
              <a:t>Choice to allow</a:t>
            </a:r>
            <a:br>
              <a:rPr lang="en-US" dirty="0" smtClean="0"/>
            </a:br>
            <a:r>
              <a:rPr lang="en-US" dirty="0" smtClean="0"/>
              <a:t>diversity and</a:t>
            </a:r>
            <a:br>
              <a:rPr lang="en-US" dirty="0" smtClean="0"/>
            </a:br>
            <a:r>
              <a:rPr lang="en-US" dirty="0" smtClean="0"/>
              <a:t>optimization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4021230"/>
              </p:ext>
            </p:extLst>
          </p:nvPr>
        </p:nvGraphicFramePr>
        <p:xfrm>
          <a:off x="5046241" y="1707771"/>
          <a:ext cx="2838450" cy="18923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98846566"/>
              </p:ext>
            </p:extLst>
          </p:nvPr>
        </p:nvGraphicFramePr>
        <p:xfrm>
          <a:off x="4970041" y="3536571"/>
          <a:ext cx="2952750" cy="186055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Rectangle 5"/>
          <p:cNvSpPr/>
          <p:nvPr/>
        </p:nvSpPr>
        <p:spPr>
          <a:xfrm>
            <a:off x="6086420" y="3017756"/>
            <a:ext cx="83869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IP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2123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talks to whom?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communicating pair</a:t>
            </a:r>
          </a:p>
          <a:p>
            <a:pPr lvl="1"/>
            <a:r>
              <a:rPr lang="en-US" dirty="0" smtClean="0"/>
              <a:t>Is at the same layer</a:t>
            </a:r>
          </a:p>
          <a:p>
            <a:pPr lvl="1"/>
            <a:r>
              <a:rPr lang="en-US" dirty="0" smtClean="0"/>
              <a:t>MAY have different lower layers </a:t>
            </a:r>
            <a:br>
              <a:rPr lang="en-US" dirty="0" smtClean="0"/>
            </a:br>
            <a:r>
              <a:rPr lang="en-US" dirty="0" smtClean="0"/>
              <a:t>(recursive next steps)</a:t>
            </a:r>
          </a:p>
          <a:p>
            <a:pPr lvl="1"/>
            <a:r>
              <a:rPr lang="en-US" dirty="0" smtClean="0"/>
              <a:t>CANNOT have different upper layers </a:t>
            </a:r>
            <a:br>
              <a:rPr lang="en-US" dirty="0" smtClean="0"/>
            </a:br>
            <a:r>
              <a:rPr lang="en-US" dirty="0" smtClean="0"/>
              <a:t>(share a common previous recursive steps)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1567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talks to whom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14" y="1462185"/>
            <a:ext cx="8229600" cy="4316316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6574" y="1774371"/>
            <a:ext cx="1469571" cy="79465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HTTP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30142" y="1774371"/>
            <a:ext cx="1469571" cy="79465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HTTP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8716" y="2569029"/>
            <a:ext cx="1469571" cy="7946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TCP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36228" y="2569029"/>
            <a:ext cx="1469571" cy="7946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TCP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9971" y="3363687"/>
            <a:ext cx="1469571" cy="7946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IP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31426" y="3363687"/>
            <a:ext cx="1469571" cy="7946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IP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97428" y="4158345"/>
            <a:ext cx="1469571" cy="7946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SONET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24197" y="4158345"/>
            <a:ext cx="1469571" cy="7946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SONET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42957" y="4158345"/>
            <a:ext cx="1186542" cy="7946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Ether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93768" y="4158347"/>
            <a:ext cx="1164768" cy="7946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Ether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03169" y="3363687"/>
            <a:ext cx="1469571" cy="7946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IP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5" name="Left-Right Arrow 14"/>
          <p:cNvSpPr/>
          <p:nvPr/>
        </p:nvSpPr>
        <p:spPr>
          <a:xfrm>
            <a:off x="1796145" y="2030185"/>
            <a:ext cx="5333997" cy="315686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/>
          <p:cNvSpPr/>
          <p:nvPr/>
        </p:nvSpPr>
        <p:spPr>
          <a:xfrm>
            <a:off x="2068287" y="2808515"/>
            <a:ext cx="4767941" cy="315686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-Right Arrow 16"/>
          <p:cNvSpPr/>
          <p:nvPr/>
        </p:nvSpPr>
        <p:spPr>
          <a:xfrm>
            <a:off x="2362202" y="3603173"/>
            <a:ext cx="1240968" cy="315686"/>
          </a:xfrm>
          <a:prstGeom prst="left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-Right Arrow 17"/>
          <p:cNvSpPr/>
          <p:nvPr/>
        </p:nvSpPr>
        <p:spPr>
          <a:xfrm>
            <a:off x="5072740" y="3603173"/>
            <a:ext cx="1458686" cy="315686"/>
          </a:xfrm>
          <a:prstGeom prst="left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-Right Arrow 18"/>
          <p:cNvSpPr/>
          <p:nvPr/>
        </p:nvSpPr>
        <p:spPr>
          <a:xfrm>
            <a:off x="2666999" y="4397833"/>
            <a:ext cx="457198" cy="315686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-Right Arrow 19"/>
          <p:cNvSpPr/>
          <p:nvPr/>
        </p:nvSpPr>
        <p:spPr>
          <a:xfrm>
            <a:off x="5758536" y="4414166"/>
            <a:ext cx="457198" cy="315686"/>
          </a:xfrm>
          <a:prstGeom prst="left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438138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Structure of tables</a:t>
            </a:r>
          </a:p>
          <a:p>
            <a:pPr lvl="1"/>
            <a:r>
              <a:rPr lang="en-US" dirty="0" smtClean="0"/>
              <a:t>Directed</a:t>
            </a:r>
          </a:p>
          <a:p>
            <a:pPr lvl="1"/>
            <a:r>
              <a:rPr lang="en-US" dirty="0" smtClean="0"/>
              <a:t>Acyclic</a:t>
            </a:r>
          </a:p>
          <a:p>
            <a:pPr lvl="1"/>
            <a:r>
              <a:rPr lang="en-US" dirty="0" smtClean="0"/>
              <a:t>Graph</a:t>
            </a:r>
            <a:endParaRPr lang="en-US" dirty="0"/>
          </a:p>
        </p:txBody>
      </p:sp>
      <p:grpSp>
        <p:nvGrpSpPr>
          <p:cNvPr id="4" name="Group 1"/>
          <p:cNvGrpSpPr>
            <a:grpSpLocks noChangeAspect="1"/>
          </p:cNvGrpSpPr>
          <p:nvPr/>
        </p:nvGrpSpPr>
        <p:grpSpPr bwMode="auto">
          <a:xfrm>
            <a:off x="4289568" y="1305494"/>
            <a:ext cx="4137072" cy="4676920"/>
            <a:chOff x="2414" y="1930"/>
            <a:chExt cx="7855" cy="8880"/>
          </a:xfrm>
        </p:grpSpPr>
        <p:sp>
          <p:nvSpPr>
            <p:cNvPr id="5" name="Oval 52"/>
            <p:cNvSpPr>
              <a:spLocks noChangeArrowheads="1"/>
            </p:cNvSpPr>
            <p:nvPr/>
          </p:nvSpPr>
          <p:spPr bwMode="auto">
            <a:xfrm>
              <a:off x="8987" y="6262"/>
              <a:ext cx="1282" cy="725"/>
            </a:xfrm>
            <a:prstGeom prst="ellipse">
              <a:avLst/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Hard state</a:t>
              </a:r>
              <a:endParaRPr kumimoji="0" lang="en-US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WDM link</a:t>
              </a:r>
              <a:endParaRPr kumimoji="0" lang="en-US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Hard state</a:t>
              </a:r>
              <a:endParaRPr kumimoji="0" lang="en-US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WDM link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101" y="3085"/>
              <a:ext cx="1148" cy="717"/>
            </a:xfrm>
            <a:prstGeom prst="rect">
              <a:avLst/>
            </a:prstGeom>
            <a:solidFill>
              <a:srgbClr val="B8E7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stream</a:t>
              </a:r>
              <a:endParaRPr kumimoji="0" lang="en-US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DNS A</a:t>
              </a:r>
              <a:endParaRPr kumimoji="0" lang="en-US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DNS-&gt;IPv4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268" y="2872"/>
              <a:ext cx="1149" cy="717"/>
            </a:xfrm>
            <a:prstGeom prst="rect">
              <a:avLst/>
            </a:prstGeom>
            <a:solidFill>
              <a:srgbClr val="B8E7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stream</a:t>
              </a:r>
              <a:endParaRPr kumimoji="0" lang="en-US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DNS AAAA</a:t>
              </a:r>
              <a:endParaRPr kumimoji="0" lang="en-US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DNS-&gt;IPv6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8245" y="3034"/>
              <a:ext cx="1152" cy="716"/>
            </a:xfrm>
            <a:prstGeom prst="rect">
              <a:avLst/>
            </a:prstGeom>
            <a:solidFill>
              <a:srgbClr val="B8E7FF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Stream</a:t>
              </a:r>
              <a:endPara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DNS txt</a:t>
              </a:r>
              <a:endPara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dirty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DNS-&gt;O-ID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4369" y="6581"/>
              <a:ext cx="1149" cy="718"/>
            </a:xfrm>
            <a:prstGeom prst="rect">
              <a:avLst/>
            </a:prstGeom>
            <a:solidFill>
              <a:srgbClr val="B8E7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packet</a:t>
              </a:r>
              <a:endParaRPr kumimoji="0" lang="en-US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sBGP</a:t>
              </a:r>
              <a:endParaRPr kumimoji="0" lang="en-US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IPv4-&gt;IPv4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5758" y="6591"/>
              <a:ext cx="1151" cy="717"/>
            </a:xfrm>
            <a:prstGeom prst="rect">
              <a:avLst/>
            </a:prstGeom>
            <a:solidFill>
              <a:srgbClr val="B8E7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packet</a:t>
              </a:r>
              <a:endParaRPr kumimoji="0" lang="en-US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BGP</a:t>
              </a:r>
              <a:endParaRPr kumimoji="0" lang="en-US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IPv4-&gt;IPv4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2979" y="6579"/>
              <a:ext cx="1152" cy="717"/>
            </a:xfrm>
            <a:prstGeom prst="rect">
              <a:avLst/>
            </a:prstGeom>
            <a:solidFill>
              <a:srgbClr val="B8E7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packet</a:t>
              </a:r>
              <a:endParaRPr kumimoji="0" lang="en-US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OSPF</a:t>
              </a:r>
              <a:endParaRPr kumimoji="0" lang="en-US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IPv4-&gt;IPv4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4306" y="8321"/>
              <a:ext cx="1151" cy="716"/>
            </a:xfrm>
            <a:prstGeom prst="rect">
              <a:avLst/>
            </a:prstGeom>
            <a:solidFill>
              <a:srgbClr val="B8E7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packet</a:t>
              </a:r>
              <a:endParaRPr kumimoji="0" lang="en-US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ARP</a:t>
              </a:r>
              <a:endParaRPr kumimoji="0" lang="en-US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IPv4-&gt;E-mac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5992" y="4715"/>
              <a:ext cx="1150" cy="715"/>
            </a:xfrm>
            <a:prstGeom prst="rect">
              <a:avLst/>
            </a:prstGeom>
            <a:solidFill>
              <a:srgbClr val="B8E7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packet</a:t>
              </a:r>
              <a:endParaRPr kumimoji="0" lang="en-US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64tun cfg</a:t>
              </a:r>
              <a:endParaRPr kumimoji="0" lang="en-US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IPv6-&gt;IPv4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AutoShape 43"/>
            <p:cNvSpPr>
              <a:spLocks noChangeArrowheads="1"/>
            </p:cNvSpPr>
            <p:nvPr/>
          </p:nvSpPr>
          <p:spPr bwMode="auto">
            <a:xfrm>
              <a:off x="4180" y="9999"/>
              <a:ext cx="1018" cy="811"/>
            </a:xfrm>
            <a:prstGeom prst="diamond">
              <a:avLst/>
            </a:prstGeom>
            <a:solidFill>
              <a:srgbClr val="B2A1C7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E-net</a:t>
              </a:r>
              <a:endParaRPr kumimoji="0" lang="en-US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Id=45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AutoShape 42"/>
            <p:cNvSpPr>
              <a:spLocks noChangeArrowheads="1"/>
            </p:cNvSpPr>
            <p:nvPr/>
          </p:nvSpPr>
          <p:spPr bwMode="auto">
            <a:xfrm>
              <a:off x="7716" y="9569"/>
              <a:ext cx="1016" cy="810"/>
            </a:xfrm>
            <a:prstGeom prst="diamond">
              <a:avLst/>
            </a:prstGeom>
            <a:solidFill>
              <a:srgbClr val="B2A1C7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WDM</a:t>
              </a:r>
              <a:endParaRPr kumimoji="0" lang="en-US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ID=3</a:t>
              </a:r>
              <a:endParaRPr kumimoji="0" lang="en-US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Oval 41"/>
            <p:cNvSpPr>
              <a:spLocks noChangeArrowheads="1"/>
            </p:cNvSpPr>
            <p:nvPr/>
          </p:nvSpPr>
          <p:spPr bwMode="auto">
            <a:xfrm>
              <a:off x="2879" y="4275"/>
              <a:ext cx="1282" cy="727"/>
            </a:xfrm>
            <a:prstGeom prst="ellipse">
              <a:avLst/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Hard state</a:t>
              </a:r>
              <a:endPara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TCP </a:t>
              </a:r>
              <a:r>
                <a:rPr kumimoji="0" lang="en-US" sz="7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conn</a:t>
              </a:r>
              <a:r>
                <a:rPr kumimoji="0" lang="en-US" sz="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.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40"/>
            <p:cNvSpPr>
              <a:spLocks noChangeArrowheads="1"/>
            </p:cNvSpPr>
            <p:nvPr/>
          </p:nvSpPr>
          <p:spPr bwMode="auto">
            <a:xfrm>
              <a:off x="4324" y="4267"/>
              <a:ext cx="1281" cy="725"/>
            </a:xfrm>
            <a:prstGeom prst="ellipse">
              <a:avLst/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Soft state</a:t>
              </a:r>
              <a:endPara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Delta-T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Oval 39"/>
            <p:cNvSpPr>
              <a:spLocks noChangeArrowheads="1"/>
            </p:cNvSpPr>
            <p:nvPr/>
          </p:nvSpPr>
          <p:spPr bwMode="auto">
            <a:xfrm>
              <a:off x="8183" y="6426"/>
              <a:ext cx="1283" cy="726"/>
            </a:xfrm>
            <a:prstGeom prst="ellipse">
              <a:avLst/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Hard state</a:t>
              </a:r>
              <a:endParaRPr kumimoji="0" lang="en-US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WDM link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Oval 38"/>
            <p:cNvSpPr>
              <a:spLocks noChangeArrowheads="1"/>
            </p:cNvSpPr>
            <p:nvPr/>
          </p:nvSpPr>
          <p:spPr bwMode="auto">
            <a:xfrm>
              <a:off x="6419" y="3804"/>
              <a:ext cx="1279" cy="723"/>
            </a:xfrm>
            <a:prstGeom prst="ellipse">
              <a:avLst/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Soft state</a:t>
              </a:r>
              <a:endParaRPr kumimoji="0" lang="en-US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tunnel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Oval 37"/>
            <p:cNvSpPr>
              <a:spLocks noChangeArrowheads="1"/>
            </p:cNvSpPr>
            <p:nvPr/>
          </p:nvSpPr>
          <p:spPr bwMode="auto">
            <a:xfrm>
              <a:off x="4736" y="7682"/>
              <a:ext cx="531" cy="353"/>
            </a:xfrm>
            <a:prstGeom prst="ellipse">
              <a:avLst/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Oval 36"/>
            <p:cNvSpPr>
              <a:spLocks noChangeArrowheads="1"/>
            </p:cNvSpPr>
            <p:nvPr/>
          </p:nvSpPr>
          <p:spPr bwMode="auto">
            <a:xfrm>
              <a:off x="4502" y="9330"/>
              <a:ext cx="529" cy="353"/>
            </a:xfrm>
            <a:prstGeom prst="ellipse">
              <a:avLst/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AutoShape 35"/>
            <p:cNvSpPr>
              <a:spLocks noChangeShapeType="1"/>
            </p:cNvSpPr>
            <p:nvPr/>
          </p:nvSpPr>
          <p:spPr bwMode="auto">
            <a:xfrm rot="5400000">
              <a:off x="3391" y="3961"/>
              <a:ext cx="413" cy="155"/>
            </a:xfrm>
            <a:prstGeom prst="curvedConnector3">
              <a:avLst>
                <a:gd name="adj1" fmla="val 49880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" name="AutoShape 34"/>
            <p:cNvSpPr>
              <a:spLocks noChangeShapeType="1"/>
            </p:cNvSpPr>
            <p:nvPr/>
          </p:nvSpPr>
          <p:spPr bwMode="auto">
            <a:xfrm rot="16200000" flipH="1">
              <a:off x="4117" y="3390"/>
              <a:ext cx="405" cy="1290"/>
            </a:xfrm>
            <a:prstGeom prst="curvedConnector3">
              <a:avLst>
                <a:gd name="adj1" fmla="val 49875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" name="AutoShape 33"/>
            <p:cNvSpPr>
              <a:spLocks noChangeShapeType="1"/>
            </p:cNvSpPr>
            <p:nvPr/>
          </p:nvSpPr>
          <p:spPr bwMode="auto">
            <a:xfrm rot="5400000">
              <a:off x="4369" y="2770"/>
              <a:ext cx="626" cy="2323"/>
            </a:xfrm>
            <a:prstGeom prst="curvedConnector3">
              <a:avLst>
                <a:gd name="adj1" fmla="val 49838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" name="AutoShape 32"/>
            <p:cNvSpPr>
              <a:spLocks noChangeShapeType="1"/>
            </p:cNvSpPr>
            <p:nvPr/>
          </p:nvSpPr>
          <p:spPr bwMode="auto">
            <a:xfrm rot="16200000" flipH="1">
              <a:off x="6373" y="3089"/>
              <a:ext cx="155" cy="1216"/>
            </a:xfrm>
            <a:prstGeom prst="curvedConnector3">
              <a:avLst>
                <a:gd name="adj1" fmla="val 49676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AutoShape 31"/>
            <p:cNvSpPr>
              <a:spLocks noChangeShapeType="1"/>
            </p:cNvSpPr>
            <p:nvPr/>
          </p:nvSpPr>
          <p:spPr bwMode="auto">
            <a:xfrm rot="16200000" flipH="1">
              <a:off x="2779" y="5773"/>
              <a:ext cx="1517" cy="35"/>
            </a:xfrm>
            <a:prstGeom prst="curvedConnector3">
              <a:avLst>
                <a:gd name="adj1" fmla="val 49968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AutoShape 30"/>
            <p:cNvSpPr>
              <a:spLocks noChangeShapeType="1"/>
            </p:cNvSpPr>
            <p:nvPr/>
          </p:nvSpPr>
          <p:spPr bwMode="auto">
            <a:xfrm rot="16200000" flipH="1">
              <a:off x="3472" y="5080"/>
              <a:ext cx="1519" cy="1424"/>
            </a:xfrm>
            <a:prstGeom prst="curvedConnector3">
              <a:avLst>
                <a:gd name="adj1" fmla="val 49968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AutoShape 29"/>
            <p:cNvSpPr>
              <a:spLocks noChangeShapeType="1"/>
            </p:cNvSpPr>
            <p:nvPr/>
          </p:nvSpPr>
          <p:spPr bwMode="auto">
            <a:xfrm rot="16200000" flipH="1">
              <a:off x="4162" y="4390"/>
              <a:ext cx="1529" cy="2814"/>
            </a:xfrm>
            <a:prstGeom prst="curvedConnector3">
              <a:avLst>
                <a:gd name="adj1" fmla="val 49968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9" name="AutoShape 28"/>
            <p:cNvSpPr>
              <a:spLocks noChangeShapeType="1"/>
            </p:cNvSpPr>
            <p:nvPr/>
          </p:nvSpPr>
          <p:spPr bwMode="auto">
            <a:xfrm rot="5400000">
              <a:off x="3496" y="5081"/>
              <a:ext cx="1527" cy="1410"/>
            </a:xfrm>
            <a:prstGeom prst="curvedConnector3">
              <a:avLst>
                <a:gd name="adj1" fmla="val 49968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0" name="AutoShape 27"/>
            <p:cNvSpPr>
              <a:spLocks noChangeShapeType="1"/>
            </p:cNvSpPr>
            <p:nvPr/>
          </p:nvSpPr>
          <p:spPr bwMode="auto">
            <a:xfrm rot="5400000">
              <a:off x="4190" y="5776"/>
              <a:ext cx="1529" cy="21"/>
            </a:xfrm>
            <a:prstGeom prst="curvedConnector3">
              <a:avLst>
                <a:gd name="adj1" fmla="val 49968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1" name="AutoShape 26"/>
            <p:cNvSpPr>
              <a:spLocks noChangeShapeType="1"/>
            </p:cNvSpPr>
            <p:nvPr/>
          </p:nvSpPr>
          <p:spPr bwMode="auto">
            <a:xfrm rot="16200000" flipH="1">
              <a:off x="7515" y="5086"/>
              <a:ext cx="2616" cy="4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2" name="AutoShape 25"/>
            <p:cNvSpPr>
              <a:spLocks noChangeShapeType="1"/>
            </p:cNvSpPr>
            <p:nvPr/>
          </p:nvSpPr>
          <p:spPr bwMode="auto">
            <a:xfrm rot="5400000">
              <a:off x="7346" y="8060"/>
              <a:ext cx="2357" cy="601"/>
            </a:xfrm>
            <a:prstGeom prst="curvedConnector3">
              <a:avLst>
                <a:gd name="adj1" fmla="val 49977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3" name="AutoShape 24"/>
            <p:cNvSpPr>
              <a:spLocks noChangeShapeType="1"/>
            </p:cNvSpPr>
            <p:nvPr/>
          </p:nvSpPr>
          <p:spPr bwMode="auto">
            <a:xfrm rot="16200000" flipH="1">
              <a:off x="4811" y="7462"/>
              <a:ext cx="323" cy="58"/>
            </a:xfrm>
            <a:prstGeom prst="curvedConnector3">
              <a:avLst>
                <a:gd name="adj1" fmla="val 49847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4" name="AutoShape 23"/>
            <p:cNvSpPr>
              <a:spLocks noChangeShapeType="1"/>
            </p:cNvSpPr>
            <p:nvPr/>
          </p:nvSpPr>
          <p:spPr bwMode="auto">
            <a:xfrm rot="16200000" flipH="1">
              <a:off x="4116" y="6765"/>
              <a:ext cx="326" cy="1447"/>
            </a:xfrm>
            <a:prstGeom prst="curvedConnector3">
              <a:avLst>
                <a:gd name="adj1" fmla="val 49694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5" name="AutoShape 22"/>
            <p:cNvSpPr>
              <a:spLocks noChangeShapeType="1"/>
            </p:cNvSpPr>
            <p:nvPr/>
          </p:nvSpPr>
          <p:spPr bwMode="auto">
            <a:xfrm rot="5400000">
              <a:off x="5511" y="6829"/>
              <a:ext cx="314" cy="1332"/>
            </a:xfrm>
            <a:prstGeom prst="curvedConnector3">
              <a:avLst>
                <a:gd name="adj1" fmla="val 49681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6" name="AutoShape 21"/>
            <p:cNvSpPr>
              <a:spLocks noChangeShapeType="1"/>
            </p:cNvSpPr>
            <p:nvPr/>
          </p:nvSpPr>
          <p:spPr bwMode="auto">
            <a:xfrm rot="5400000">
              <a:off x="4829" y="8118"/>
              <a:ext cx="226" cy="120"/>
            </a:xfrm>
            <a:prstGeom prst="curvedConnector3">
              <a:avLst>
                <a:gd name="adj1" fmla="val 49556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7" name="AutoShape 20"/>
            <p:cNvSpPr>
              <a:spLocks noChangeShapeType="1"/>
            </p:cNvSpPr>
            <p:nvPr/>
          </p:nvSpPr>
          <p:spPr bwMode="auto">
            <a:xfrm rot="5400000">
              <a:off x="4708" y="9126"/>
              <a:ext cx="233" cy="115"/>
            </a:xfrm>
            <a:prstGeom prst="curvedConnector3">
              <a:avLst>
                <a:gd name="adj1" fmla="val 49787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8" name="AutoShape 19"/>
            <p:cNvSpPr>
              <a:spLocks noChangeShapeType="1"/>
            </p:cNvSpPr>
            <p:nvPr/>
          </p:nvSpPr>
          <p:spPr bwMode="auto">
            <a:xfrm rot="5400000">
              <a:off x="4600" y="9802"/>
              <a:ext cx="256" cy="78"/>
            </a:xfrm>
            <a:prstGeom prst="curvedConnector3">
              <a:avLst>
                <a:gd name="adj1" fmla="val 49611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9" name="AutoShape 18"/>
            <p:cNvSpPr>
              <a:spLocks noChangeShapeType="1"/>
            </p:cNvSpPr>
            <p:nvPr/>
          </p:nvSpPr>
          <p:spPr bwMode="auto">
            <a:xfrm rot="5400000">
              <a:off x="6749" y="4375"/>
              <a:ext cx="128" cy="492"/>
            </a:xfrm>
            <a:prstGeom prst="curvedConnector3">
              <a:avLst>
                <a:gd name="adj1" fmla="val 49218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0" name="Oval 17"/>
            <p:cNvSpPr>
              <a:spLocks noChangeArrowheads="1"/>
            </p:cNvSpPr>
            <p:nvPr/>
          </p:nvSpPr>
          <p:spPr bwMode="auto">
            <a:xfrm>
              <a:off x="5962" y="5661"/>
              <a:ext cx="532" cy="352"/>
            </a:xfrm>
            <a:prstGeom prst="ellipse">
              <a:avLst/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AutoShape 16"/>
            <p:cNvSpPr>
              <a:spLocks noChangeShapeType="1"/>
            </p:cNvSpPr>
            <p:nvPr/>
          </p:nvSpPr>
          <p:spPr bwMode="auto">
            <a:xfrm rot="5400000">
              <a:off x="6312" y="5376"/>
              <a:ext cx="171" cy="339"/>
            </a:xfrm>
            <a:prstGeom prst="curvedConnector3">
              <a:avLst>
                <a:gd name="adj1" fmla="val 49708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2" name="AutoShape 15"/>
            <p:cNvSpPr>
              <a:spLocks noChangeShapeType="1"/>
            </p:cNvSpPr>
            <p:nvPr/>
          </p:nvSpPr>
          <p:spPr bwMode="auto">
            <a:xfrm rot="5400000">
              <a:off x="4639" y="4959"/>
              <a:ext cx="506" cy="2673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3" name="AutoShape 14"/>
            <p:cNvSpPr>
              <a:spLocks noChangeShapeType="1"/>
            </p:cNvSpPr>
            <p:nvPr/>
          </p:nvSpPr>
          <p:spPr bwMode="auto">
            <a:xfrm rot="16200000" flipH="1">
              <a:off x="6022" y="6249"/>
              <a:ext cx="518" cy="106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4" name="AutoShape 13"/>
            <p:cNvSpPr>
              <a:spLocks noChangeArrowheads="1"/>
            </p:cNvSpPr>
            <p:nvPr/>
          </p:nvSpPr>
          <p:spPr bwMode="auto">
            <a:xfrm>
              <a:off x="3644" y="1930"/>
              <a:ext cx="1448" cy="530"/>
            </a:xfrm>
            <a:prstGeom prst="bevel">
              <a:avLst>
                <a:gd name="adj" fmla="val 12500"/>
              </a:avLst>
            </a:prstGeom>
            <a:solidFill>
              <a:srgbClr val="9BBB59"/>
            </a:solidFill>
            <a:ln w="19050">
              <a:solidFill>
                <a:srgbClr val="1F497D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Recursive Core</a:t>
              </a: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Oval 12"/>
            <p:cNvSpPr>
              <a:spLocks noChangeArrowheads="1"/>
            </p:cNvSpPr>
            <p:nvPr/>
          </p:nvSpPr>
          <p:spPr bwMode="auto">
            <a:xfrm>
              <a:off x="5531" y="2036"/>
              <a:ext cx="530" cy="353"/>
            </a:xfrm>
            <a:prstGeom prst="ellipse">
              <a:avLst/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AutoShape 11"/>
            <p:cNvSpPr>
              <a:spLocks noChangeShapeType="1"/>
            </p:cNvSpPr>
            <p:nvPr/>
          </p:nvSpPr>
          <p:spPr bwMode="auto">
            <a:xfrm rot="5400000">
              <a:off x="4418" y="1676"/>
              <a:ext cx="636" cy="2121"/>
            </a:xfrm>
            <a:prstGeom prst="curvedConnector3">
              <a:avLst>
                <a:gd name="adj1" fmla="val 49843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7" name="AutoShape 10"/>
            <p:cNvSpPr>
              <a:spLocks noChangeShapeType="1"/>
            </p:cNvSpPr>
            <p:nvPr/>
          </p:nvSpPr>
          <p:spPr bwMode="auto">
            <a:xfrm rot="16200000" flipH="1">
              <a:off x="5608" y="2607"/>
              <a:ext cx="423" cy="47"/>
            </a:xfrm>
            <a:prstGeom prst="curvedConnector3">
              <a:avLst>
                <a:gd name="adj1" fmla="val 49880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8" name="AutoShape 9"/>
            <p:cNvSpPr>
              <a:spLocks noChangeShapeType="1"/>
            </p:cNvSpPr>
            <p:nvPr/>
          </p:nvSpPr>
          <p:spPr bwMode="auto">
            <a:xfrm rot="16200000" flipH="1">
              <a:off x="7016" y="1199"/>
              <a:ext cx="585" cy="3025"/>
            </a:xfrm>
            <a:prstGeom prst="curvedConnector3">
              <a:avLst>
                <a:gd name="adj1" fmla="val 49917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9" name="AutoShape 8"/>
            <p:cNvSpPr>
              <a:spLocks noChangeArrowheads="1"/>
            </p:cNvSpPr>
            <p:nvPr/>
          </p:nvSpPr>
          <p:spPr bwMode="auto">
            <a:xfrm>
              <a:off x="5185" y="1936"/>
              <a:ext cx="265" cy="641"/>
            </a:xfrm>
            <a:prstGeom prst="downArrow">
              <a:avLst>
                <a:gd name="adj1" fmla="val 50000"/>
                <a:gd name="adj2" fmla="val 60472"/>
              </a:avLst>
            </a:prstGeom>
            <a:solidFill>
              <a:srgbClr val="B8E7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0" name="AutoShape 7"/>
            <p:cNvSpPr>
              <a:spLocks noChangeShapeType="1"/>
            </p:cNvSpPr>
            <p:nvPr/>
          </p:nvSpPr>
          <p:spPr bwMode="auto">
            <a:xfrm rot="16200000" flipH="1">
              <a:off x="7999" y="4602"/>
              <a:ext cx="2452" cy="807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1" name="AutoShape 6"/>
            <p:cNvSpPr>
              <a:spLocks noChangeShapeType="1"/>
            </p:cNvSpPr>
            <p:nvPr/>
          </p:nvSpPr>
          <p:spPr bwMode="auto">
            <a:xfrm rot="5400000">
              <a:off x="7665" y="7576"/>
              <a:ext cx="2522" cy="1404"/>
            </a:xfrm>
            <a:prstGeom prst="curvedConnector3">
              <a:avLst>
                <a:gd name="adj1" fmla="val 49958"/>
              </a:avLst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2" name="AutoShape 5"/>
            <p:cNvSpPr>
              <a:spLocks noChangeArrowheads="1"/>
            </p:cNvSpPr>
            <p:nvPr/>
          </p:nvSpPr>
          <p:spPr bwMode="auto">
            <a:xfrm rot="16200000" flipH="1">
              <a:off x="3687" y="8499"/>
              <a:ext cx="857" cy="360"/>
            </a:xfrm>
            <a:custGeom>
              <a:avLst/>
              <a:gdLst>
                <a:gd name="G0" fmla="+- 1498 0 0"/>
                <a:gd name="G1" fmla="+- 21600 0 1498"/>
                <a:gd name="G2" fmla="*/ 1498 1 2"/>
                <a:gd name="G3" fmla="+- 21600 0 G2"/>
                <a:gd name="G4" fmla="+/ 1498 21600 2"/>
                <a:gd name="G5" fmla="+/ G1 0 2"/>
                <a:gd name="G6" fmla="*/ 21600 21600 1498"/>
                <a:gd name="G7" fmla="*/ G6 1 2"/>
                <a:gd name="G8" fmla="+- 21600 0 G7"/>
                <a:gd name="G9" fmla="*/ 21600 1 2"/>
                <a:gd name="G10" fmla="+- 1498 0 G9"/>
                <a:gd name="G11" fmla="?: G10 G8 0"/>
                <a:gd name="G12" fmla="?: G10 G7 21600"/>
                <a:gd name="T0" fmla="*/ 20851 w 21600"/>
                <a:gd name="T1" fmla="*/ 10800 h 21600"/>
                <a:gd name="T2" fmla="*/ 10800 w 21600"/>
                <a:gd name="T3" fmla="*/ 21600 h 21600"/>
                <a:gd name="T4" fmla="*/ 749 w 21600"/>
                <a:gd name="T5" fmla="*/ 10800 h 21600"/>
                <a:gd name="T6" fmla="*/ 10800 w 21600"/>
                <a:gd name="T7" fmla="*/ 0 h 21600"/>
                <a:gd name="T8" fmla="*/ 2549 w 21600"/>
                <a:gd name="T9" fmla="*/ 2549 h 21600"/>
                <a:gd name="T10" fmla="*/ 19051 w 21600"/>
                <a:gd name="T11" fmla="*/ 1905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498" y="21600"/>
                  </a:lnTo>
                  <a:lnTo>
                    <a:pt x="20102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lgDash"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grpSp>
          <p:nvGrpSpPr>
            <p:cNvPr id="53" name="Group 2"/>
            <p:cNvGrpSpPr>
              <a:grpSpLocks/>
            </p:cNvGrpSpPr>
            <p:nvPr/>
          </p:nvGrpSpPr>
          <p:grpSpPr bwMode="auto">
            <a:xfrm>
              <a:off x="2414" y="7995"/>
              <a:ext cx="1550" cy="1101"/>
              <a:chOff x="2211" y="8551"/>
              <a:chExt cx="1550" cy="1101"/>
            </a:xfrm>
          </p:grpSpPr>
          <p:sp>
            <p:nvSpPr>
              <p:cNvPr id="54" name="Rectangle 5"/>
              <p:cNvSpPr>
                <a:spLocks noChangeArrowheads="1"/>
              </p:cNvSpPr>
              <p:nvPr/>
            </p:nvSpPr>
            <p:spPr bwMode="auto">
              <a:xfrm>
                <a:off x="2211" y="8805"/>
                <a:ext cx="1550" cy="847"/>
              </a:xfrm>
              <a:prstGeom prst="rect">
                <a:avLst/>
              </a:prstGeom>
              <a:solidFill>
                <a:srgbClr val="B8E7FF"/>
              </a:solidFill>
              <a:ln w="1270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3366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Service type</a:t>
                </a:r>
                <a:endParaRPr kumimoji="0" lang="en-US" sz="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3366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Update protocol</a:t>
                </a:r>
                <a:endParaRPr kumimoji="0" lang="en-US" sz="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smtClean="0">
                    <a:ln>
                      <a:noFill/>
                    </a:ln>
                    <a:solidFill>
                      <a:srgbClr val="003366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From-&gt;To</a:t>
                </a: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Text Box 3"/>
              <p:cNvSpPr txBox="1">
                <a:spLocks noChangeArrowheads="1"/>
              </p:cNvSpPr>
              <p:nvPr/>
            </p:nvSpPr>
            <p:spPr bwMode="auto">
              <a:xfrm>
                <a:off x="2276" y="8551"/>
                <a:ext cx="1302" cy="711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Legend</a:t>
                </a: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5583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</a:t>
            </a:r>
            <a:r>
              <a:rPr lang="en-US" dirty="0" smtClean="0"/>
              <a:t>know: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Which layers </a:t>
            </a:r>
            <a:r>
              <a:rPr lang="en-US" i="1" u="sng" dirty="0" smtClean="0"/>
              <a:t>can</a:t>
            </a:r>
            <a:r>
              <a:rPr lang="en-US" dirty="0" smtClean="0"/>
              <a:t> stack</a:t>
            </a:r>
          </a:p>
          <a:p>
            <a:pPr lvl="1"/>
            <a:r>
              <a:rPr lang="en-US" dirty="0" smtClean="0"/>
              <a:t>Have resolution mechanisms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Which layer you </a:t>
            </a:r>
            <a:r>
              <a:rPr lang="en-US" i="1" u="sng" dirty="0" smtClean="0"/>
              <a:t>should</a:t>
            </a:r>
            <a:r>
              <a:rPr lang="en-US" dirty="0" smtClean="0"/>
              <a:t> use next</a:t>
            </a:r>
          </a:p>
          <a:p>
            <a:pPr lvl="1"/>
            <a:r>
              <a:rPr lang="en-US" dirty="0" smtClean="0"/>
              <a:t>Does it help you move closer</a:t>
            </a:r>
            <a:br>
              <a:rPr lang="en-US" dirty="0" smtClean="0"/>
            </a:br>
            <a:r>
              <a:rPr lang="en-US" dirty="0" smtClean="0"/>
              <a:t>towards communicating?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946810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DAG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Components</a:t>
            </a:r>
          </a:p>
          <a:p>
            <a:pPr lvl="1"/>
            <a:r>
              <a:rPr lang="en-US" dirty="0" smtClean="0"/>
              <a:t>Recursive block (RB)</a:t>
            </a:r>
          </a:p>
          <a:p>
            <a:pPr lvl="1"/>
            <a:r>
              <a:rPr lang="en-US" dirty="0" smtClean="0"/>
              <a:t>Translation table</a:t>
            </a:r>
            <a:r>
              <a:rPr lang="en-US" baseline="0" dirty="0" smtClean="0"/>
              <a:t> (TT)</a:t>
            </a:r>
          </a:p>
          <a:p>
            <a:pPr lvl="1"/>
            <a:r>
              <a:rPr lang="en-US" baseline="0" dirty="0" smtClean="0"/>
              <a:t>State instance (SI)</a:t>
            </a:r>
          </a:p>
          <a:p>
            <a:r>
              <a:rPr lang="en-US" dirty="0" smtClean="0"/>
              <a:t>Structure</a:t>
            </a:r>
          </a:p>
          <a:p>
            <a:pPr lvl="1"/>
            <a:r>
              <a:rPr lang="en-US" dirty="0" smtClean="0"/>
              <a:t>Directed acyclic graph</a:t>
            </a:r>
          </a:p>
          <a:p>
            <a:pPr lvl="2"/>
            <a:r>
              <a:rPr lang="en-US" sz="2000" dirty="0" smtClean="0"/>
              <a:t>TT as primary nodes, connected on matching entries</a:t>
            </a:r>
          </a:p>
          <a:p>
            <a:pPr lvl="2"/>
            <a:r>
              <a:rPr lang="en-US" sz="2000" dirty="0" smtClean="0"/>
              <a:t>SI as intermediate nodes on all arcs connecting TTs</a:t>
            </a:r>
          </a:p>
          <a:p>
            <a:pPr lvl="1"/>
            <a:r>
              <a:rPr lang="en-US" dirty="0" smtClean="0"/>
              <a:t>Recursive block – traverses the graph</a:t>
            </a:r>
            <a:endParaRPr lang="en-US" dirty="0"/>
          </a:p>
        </p:txBody>
      </p:sp>
      <p:grpSp>
        <p:nvGrpSpPr>
          <p:cNvPr id="4" name="Group 19"/>
          <p:cNvGrpSpPr/>
          <p:nvPr/>
        </p:nvGrpSpPr>
        <p:grpSpPr>
          <a:xfrm>
            <a:off x="5526198" y="1325711"/>
            <a:ext cx="2171888" cy="771440"/>
            <a:chOff x="5267299" y="1968285"/>
            <a:chExt cx="2171888" cy="771440"/>
          </a:xfrm>
        </p:grpSpPr>
        <p:sp>
          <p:nvSpPr>
            <p:cNvPr id="1026" name="Up-Down Arrow 6"/>
            <p:cNvSpPr>
              <a:spLocks noChangeArrowheads="1"/>
            </p:cNvSpPr>
            <p:nvPr/>
          </p:nvSpPr>
          <p:spPr bwMode="auto">
            <a:xfrm>
              <a:off x="5701404" y="2432376"/>
              <a:ext cx="121986" cy="184682"/>
            </a:xfrm>
            <a:prstGeom prst="upDownArrow">
              <a:avLst>
                <a:gd name="adj1" fmla="val 50000"/>
                <a:gd name="adj2" fmla="val 50276"/>
              </a:avLst>
            </a:prstGeom>
            <a:solidFill>
              <a:srgbClr val="4F81BD"/>
            </a:solidFill>
            <a:ln w="3175">
              <a:solidFill>
                <a:srgbClr val="1F497D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7" name="Up-Down Arrow 7"/>
            <p:cNvSpPr>
              <a:spLocks noChangeArrowheads="1"/>
            </p:cNvSpPr>
            <p:nvPr/>
          </p:nvSpPr>
          <p:spPr bwMode="auto">
            <a:xfrm>
              <a:off x="5700041" y="1990092"/>
              <a:ext cx="121986" cy="184001"/>
            </a:xfrm>
            <a:prstGeom prst="upDownArrow">
              <a:avLst>
                <a:gd name="adj1" fmla="val 50000"/>
                <a:gd name="adj2" fmla="val 50091"/>
              </a:avLst>
            </a:prstGeom>
            <a:solidFill>
              <a:srgbClr val="4F81BD"/>
            </a:solidFill>
            <a:ln w="3175">
              <a:solidFill>
                <a:srgbClr val="1F497D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8" name="Left Arrow 8"/>
            <p:cNvSpPr>
              <a:spLocks noChangeArrowheads="1"/>
            </p:cNvSpPr>
            <p:nvPr/>
          </p:nvSpPr>
          <p:spPr bwMode="auto">
            <a:xfrm>
              <a:off x="6053049" y="2212938"/>
              <a:ext cx="208534" cy="70193"/>
            </a:xfrm>
            <a:prstGeom prst="leftArrow">
              <a:avLst>
                <a:gd name="adj1" fmla="val 50000"/>
                <a:gd name="adj2" fmla="val 102440"/>
              </a:avLst>
            </a:prstGeom>
            <a:solidFill>
              <a:srgbClr val="4F81BD"/>
            </a:solidFill>
            <a:ln w="3175">
              <a:solidFill>
                <a:srgbClr val="1F497D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9" name="Left Arrow 9"/>
            <p:cNvSpPr>
              <a:spLocks noChangeArrowheads="1"/>
            </p:cNvSpPr>
            <p:nvPr/>
          </p:nvSpPr>
          <p:spPr bwMode="auto">
            <a:xfrm flipH="1">
              <a:off x="6047598" y="2324701"/>
              <a:ext cx="209216" cy="70193"/>
            </a:xfrm>
            <a:prstGeom prst="leftArrow">
              <a:avLst>
                <a:gd name="adj1" fmla="val 50000"/>
                <a:gd name="adj2" fmla="val 102775"/>
              </a:avLst>
            </a:prstGeom>
            <a:solidFill>
              <a:srgbClr val="4F81BD"/>
            </a:solidFill>
            <a:ln w="3175">
              <a:solidFill>
                <a:srgbClr val="1F497D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" name="TextBox 11"/>
            <p:cNvSpPr txBox="1">
              <a:spLocks noChangeArrowheads="1"/>
            </p:cNvSpPr>
            <p:nvPr/>
          </p:nvSpPr>
          <p:spPr bwMode="auto">
            <a:xfrm>
              <a:off x="5850649" y="2457591"/>
              <a:ext cx="318934" cy="128801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64008" tIns="32004" rIns="64008" bIns="3200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Calibri" pitchFamily="34" charset="0"/>
                  <a:cs typeface="Arial" pitchFamily="34" charset="0"/>
                </a:rPr>
                <a:t>Recursion </a:t>
              </a:r>
              <a:endParaRPr kumimoji="0" lang="en-US" sz="300" b="1" i="0" u="none" strike="noStrike" cap="none" normalizeH="0" baseline="0" smtClean="0">
                <a:ln>
                  <a:noFill/>
                </a:ln>
                <a:solidFill>
                  <a:srgbClr val="003366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Calibri" pitchFamily="34" charset="0"/>
                  <a:cs typeface="Arial" pitchFamily="34" charset="0"/>
                </a:rPr>
                <a:t>Interface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" name="TextBox 12"/>
            <p:cNvSpPr txBox="1">
              <a:spLocks noChangeArrowheads="1"/>
            </p:cNvSpPr>
            <p:nvPr/>
          </p:nvSpPr>
          <p:spPr bwMode="auto">
            <a:xfrm>
              <a:off x="5956279" y="2070508"/>
              <a:ext cx="343468" cy="134253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64008" tIns="32004" rIns="64008" bIns="3200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Calibri" pitchFamily="34" charset="0"/>
                  <a:cs typeface="Arial" pitchFamily="34" charset="0"/>
                </a:rPr>
                <a:t>Environment</a:t>
              </a:r>
              <a:br>
                <a:rPr kumimoji="0" lang="en-US" sz="3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n-US" sz="3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Calibri" pitchFamily="34" charset="0"/>
                  <a:cs typeface="Arial" pitchFamily="34" charset="0"/>
                </a:rPr>
                <a:t>Interface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2" name="Down Arrow 19"/>
            <p:cNvSpPr>
              <a:spLocks noChangeArrowheads="1"/>
            </p:cNvSpPr>
            <p:nvPr/>
          </p:nvSpPr>
          <p:spPr bwMode="auto">
            <a:xfrm>
              <a:off x="5340218" y="2157738"/>
              <a:ext cx="70874" cy="439557"/>
            </a:xfrm>
            <a:prstGeom prst="downArrow">
              <a:avLst>
                <a:gd name="adj1" fmla="val 50000"/>
                <a:gd name="adj2" fmla="val 28052"/>
              </a:avLst>
            </a:prstGeom>
            <a:gradFill rotWithShape="1">
              <a:gsLst>
                <a:gs pos="0">
                  <a:srgbClr val="EA8C8C"/>
                </a:gs>
                <a:gs pos="50000">
                  <a:srgbClr val="F0BABA"/>
                </a:gs>
                <a:gs pos="100000">
                  <a:srgbClr val="F7DEDE"/>
                </a:gs>
              </a:gsLst>
              <a:lin ang="16200000" scaled="1"/>
            </a:gradFill>
            <a:ln w="3175">
              <a:solidFill>
                <a:srgbClr val="1F497D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3" name="Down Arrow 20"/>
            <p:cNvSpPr>
              <a:spLocks noChangeArrowheads="1"/>
            </p:cNvSpPr>
            <p:nvPr/>
          </p:nvSpPr>
          <p:spPr bwMode="auto">
            <a:xfrm flipV="1">
              <a:off x="5408366" y="2057560"/>
              <a:ext cx="67467" cy="348920"/>
            </a:xfrm>
            <a:prstGeom prst="downArrow">
              <a:avLst>
                <a:gd name="adj1" fmla="val 50000"/>
                <a:gd name="adj2" fmla="val 28277"/>
              </a:avLst>
            </a:prstGeom>
            <a:gradFill rotWithShape="1">
              <a:gsLst>
                <a:gs pos="0">
                  <a:srgbClr val="EA8C8C"/>
                </a:gs>
                <a:gs pos="50000">
                  <a:srgbClr val="F0BABA"/>
                </a:gs>
                <a:gs pos="100000">
                  <a:srgbClr val="F7DEDE"/>
                </a:gs>
              </a:gsLst>
              <a:lin ang="16200000" scaled="1"/>
            </a:gradFill>
            <a:ln w="3175">
              <a:solidFill>
                <a:srgbClr val="1F497D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4" name="TextBox 21"/>
            <p:cNvSpPr txBox="1">
              <a:spLocks noChangeArrowheads="1"/>
            </p:cNvSpPr>
            <p:nvPr/>
          </p:nvSpPr>
          <p:spPr bwMode="auto">
            <a:xfrm>
              <a:off x="5267299" y="1968285"/>
              <a:ext cx="320297" cy="77689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64008" tIns="32004" rIns="64008" bIns="3200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Calibri" pitchFamily="34" charset="0"/>
                  <a:cs typeface="Arial" pitchFamily="34" charset="0"/>
                </a:rPr>
                <a:t>Capabilities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5" name="TextBox 22"/>
            <p:cNvSpPr txBox="1">
              <a:spLocks noChangeArrowheads="1"/>
            </p:cNvSpPr>
            <p:nvPr/>
          </p:nvSpPr>
          <p:spPr bwMode="auto">
            <a:xfrm>
              <a:off x="5280247" y="2588436"/>
              <a:ext cx="194904" cy="75645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64008" tIns="32004" rIns="64008" bIns="3200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Calibri" pitchFamily="34" charset="0"/>
                  <a:cs typeface="Arial" pitchFamily="34" charset="0"/>
                </a:rPr>
                <a:t>Needs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6" name="AutoShape 12"/>
            <p:cNvSpPr>
              <a:spLocks noChangeArrowheads="1"/>
            </p:cNvSpPr>
            <p:nvPr/>
          </p:nvSpPr>
          <p:spPr bwMode="auto">
            <a:xfrm>
              <a:off x="5517403" y="2175456"/>
              <a:ext cx="519290" cy="243971"/>
            </a:xfrm>
            <a:prstGeom prst="bevel">
              <a:avLst>
                <a:gd name="adj" fmla="val 12500"/>
              </a:avLst>
            </a:prstGeom>
            <a:solidFill>
              <a:srgbClr val="9BBB59"/>
            </a:solidFill>
            <a:ln w="3175">
              <a:solidFill>
                <a:srgbClr val="1F497D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5588278" y="2251782"/>
              <a:ext cx="368001" cy="119941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64008" tIns="0" rIns="64008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Calibri" pitchFamily="34" charset="0"/>
                  <a:cs typeface="Arial" pitchFamily="34" charset="0"/>
                </a:rPr>
                <a:t>Recursive Block</a:t>
              </a:r>
              <a:endPara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AutoShape 14"/>
            <p:cNvSpPr>
              <a:spLocks noChangeArrowheads="1"/>
            </p:cNvSpPr>
            <p:nvPr/>
          </p:nvSpPr>
          <p:spPr bwMode="auto">
            <a:xfrm>
              <a:off x="6406058" y="1990092"/>
              <a:ext cx="1033129" cy="749633"/>
            </a:xfrm>
            <a:prstGeom prst="foldedCorner">
              <a:avLst>
                <a:gd name="adj" fmla="val 819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RECBLOCK</a:t>
              </a:r>
              <a:r>
                <a:rPr kumimoji="0" lang="en-US" sz="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(DATA, SRC, DST) </a:t>
              </a:r>
              <a:br>
                <a:rPr kumimoji="0" lang="en-US" sz="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n-US" sz="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  Process DATA, SRC, DST into MSG</a:t>
              </a:r>
              <a:br>
                <a:rPr kumimoji="0" lang="en-US" sz="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n-US" sz="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  WHILE (Here &lt;&gt; DST)</a:t>
              </a:r>
              <a:br>
                <a:rPr kumimoji="0" lang="en-US" sz="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n-US" sz="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      IF (</a:t>
              </a:r>
              <a:r>
                <a:rPr kumimoji="0" lang="en-US" sz="3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exists(lower</a:t>
              </a:r>
              <a:r>
                <a:rPr kumimoji="0" lang="en-US" sz="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layer))</a:t>
              </a:r>
              <a:br>
                <a:rPr kumimoji="0" lang="en-US" sz="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n-US" sz="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            </a:t>
              </a:r>
              <a:r>
                <a:rPr kumimoji="0" lang="en-US" sz="3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Select a lower layer</a:t>
              </a:r>
              <a:br>
                <a:rPr kumimoji="0" lang="en-US" sz="3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n-US" sz="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          Resolve SRC/DST to lower layer S’,D’ </a:t>
              </a:r>
              <a:br>
                <a:rPr kumimoji="0" lang="en-US" sz="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n-US" sz="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            </a:t>
              </a:r>
              <a:r>
                <a:rPr kumimoji="0" lang="en-US" sz="3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RECBLOCK</a:t>
              </a:r>
              <a:r>
                <a:rPr kumimoji="0" lang="en-US" sz="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(MSG, S’, D’)</a:t>
              </a:r>
              <a:br>
                <a:rPr kumimoji="0" lang="en-US" sz="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n-US" sz="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      ELSE</a:t>
              </a:r>
              <a:br>
                <a:rPr kumimoji="0" lang="en-US" sz="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n-US" sz="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          FAIL /* can’t find destination */</a:t>
              </a:r>
              <a:br>
                <a:rPr kumimoji="0" lang="en-US" sz="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n-US" sz="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      ENDIF</a:t>
              </a:r>
              <a:br>
                <a:rPr kumimoji="0" lang="en-US" sz="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n-US" sz="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 ENDWHILE</a:t>
              </a:r>
              <a:br>
                <a:rPr kumimoji="0" lang="en-US" sz="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n-US" sz="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 /* message arrives here */</a:t>
              </a:r>
              <a:br>
                <a:rPr kumimoji="0" lang="en-US" sz="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n-US" sz="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 RETURN {up the current stack}</a:t>
              </a: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32"/>
          <p:cNvGrpSpPr/>
          <p:nvPr/>
        </p:nvGrpSpPr>
        <p:grpSpPr>
          <a:xfrm>
            <a:off x="6091212" y="2348403"/>
            <a:ext cx="1095429" cy="883788"/>
            <a:chOff x="3213100" y="5546725"/>
            <a:chExt cx="1635125" cy="1319213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3213100" y="5870575"/>
              <a:ext cx="1225550" cy="733425"/>
            </a:xfrm>
            <a:prstGeom prst="rect">
              <a:avLst/>
            </a:prstGeom>
            <a:solidFill>
              <a:srgbClr val="B8E7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Calibri" pitchFamily="34" charset="0"/>
                  <a:cs typeface="Arial" pitchFamily="34" charset="0"/>
                </a:rPr>
                <a:t>        Translation Table</a:t>
              </a:r>
              <a:endParaRPr kumimoji="0" lang="en-US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6" name="Text Box 22"/>
            <p:cNvSpPr txBox="1">
              <a:spLocks noChangeArrowheads="1"/>
            </p:cNvSpPr>
            <p:nvPr/>
          </p:nvSpPr>
          <p:spPr bwMode="auto">
            <a:xfrm>
              <a:off x="3289300" y="6065838"/>
              <a:ext cx="1076325" cy="4841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From:	To: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IP-1	Eth-22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IP-5	Eth-85</a:t>
              </a:r>
              <a:endParaRPr kumimoji="0" lang="en-US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7" name="Down Arrow 19"/>
            <p:cNvSpPr>
              <a:spLocks noChangeArrowheads="1"/>
            </p:cNvSpPr>
            <p:nvPr/>
          </p:nvSpPr>
          <p:spPr bwMode="auto">
            <a:xfrm>
              <a:off x="3651250" y="5583238"/>
              <a:ext cx="358775" cy="255587"/>
            </a:xfrm>
            <a:prstGeom prst="downArrow">
              <a:avLst>
                <a:gd name="adj1" fmla="val 45759"/>
                <a:gd name="adj2" fmla="val 36648"/>
              </a:avLst>
            </a:prstGeom>
            <a:solidFill>
              <a:srgbClr val="4F81BD"/>
            </a:solidFill>
            <a:ln w="38100">
              <a:solidFill>
                <a:srgbClr val="1F497D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Down Arrow 19"/>
            <p:cNvSpPr>
              <a:spLocks noChangeArrowheads="1"/>
            </p:cNvSpPr>
            <p:nvPr/>
          </p:nvSpPr>
          <p:spPr bwMode="auto">
            <a:xfrm>
              <a:off x="3644900" y="6610350"/>
              <a:ext cx="357188" cy="255588"/>
            </a:xfrm>
            <a:prstGeom prst="downArrow">
              <a:avLst>
                <a:gd name="adj1" fmla="val 45759"/>
                <a:gd name="adj2" fmla="val 36648"/>
              </a:avLst>
            </a:prstGeom>
            <a:solidFill>
              <a:srgbClr val="4F81BD"/>
            </a:solidFill>
            <a:ln w="38100">
              <a:solidFill>
                <a:srgbClr val="1F497D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9" name="TextBox 11"/>
            <p:cNvSpPr txBox="1">
              <a:spLocks noChangeArrowheads="1"/>
            </p:cNvSpPr>
            <p:nvPr/>
          </p:nvSpPr>
          <p:spPr bwMode="auto">
            <a:xfrm>
              <a:off x="3927475" y="5546725"/>
              <a:ext cx="920750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4008" tIns="32004" rIns="64008" bIns="3200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Calibri" pitchFamily="34" charset="0"/>
                  <a:cs typeface="Arial" pitchFamily="34" charset="0"/>
                </a:rPr>
                <a:t>“From” domain</a:t>
              </a:r>
              <a:endParaRPr kumimoji="0" lang="en-US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0" name="TextBox 11"/>
            <p:cNvSpPr txBox="1">
              <a:spLocks noChangeArrowheads="1"/>
            </p:cNvSpPr>
            <p:nvPr/>
          </p:nvSpPr>
          <p:spPr bwMode="auto">
            <a:xfrm>
              <a:off x="3965575" y="6643688"/>
              <a:ext cx="774700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4008" tIns="32004" rIns="64008" bIns="3200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" b="1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Calibri" pitchFamily="34" charset="0"/>
                  <a:cs typeface="Arial" pitchFamily="34" charset="0"/>
                </a:rPr>
                <a:t>“To” domain</a:t>
              </a:r>
              <a:endParaRPr kumimoji="0" lang="en-US" sz="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36"/>
          <p:cNvGrpSpPr/>
          <p:nvPr/>
        </p:nvGrpSpPr>
        <p:grpSpPr>
          <a:xfrm>
            <a:off x="6977092" y="3128701"/>
            <a:ext cx="736492" cy="1076628"/>
            <a:chOff x="3448050" y="3879850"/>
            <a:chExt cx="831850" cy="1216025"/>
          </a:xfrm>
        </p:grpSpPr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3448050" y="4262438"/>
              <a:ext cx="831850" cy="469900"/>
            </a:xfrm>
            <a:prstGeom prst="ellipse">
              <a:avLst/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Soft </a:t>
              </a:r>
              <a:r>
                <a:rPr kumimoji="0" 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state</a:t>
              </a:r>
              <a:endParaRPr kumimoji="0" lang="en-US" sz="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ID=name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Soft state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ID=name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52" name="AutoShape 28"/>
            <p:cNvCxnSpPr>
              <a:cxnSpLocks noChangeShapeType="1"/>
            </p:cNvCxnSpPr>
            <p:nvPr/>
          </p:nvCxnSpPr>
          <p:spPr bwMode="auto">
            <a:xfrm>
              <a:off x="3863975" y="3879850"/>
              <a:ext cx="0" cy="36512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053" name="AutoShape 29"/>
            <p:cNvCxnSpPr>
              <a:cxnSpLocks noChangeShapeType="1"/>
            </p:cNvCxnSpPr>
            <p:nvPr/>
          </p:nvCxnSpPr>
          <p:spPr bwMode="auto">
            <a:xfrm>
              <a:off x="3863975" y="4749800"/>
              <a:ext cx="1588" cy="34607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cxnSp>
        <p:nvCxnSpPr>
          <p:cNvPr id="39" name="Straight Connector 38"/>
          <p:cNvCxnSpPr/>
          <p:nvPr/>
        </p:nvCxnSpPr>
        <p:spPr bwMode="auto">
          <a:xfrm flipV="1">
            <a:off x="4644919" y="1883650"/>
            <a:ext cx="712922" cy="294468"/>
          </a:xfrm>
          <a:prstGeom prst="line">
            <a:avLst/>
          </a:prstGeom>
          <a:solidFill>
            <a:srgbClr val="FF616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6161"/>
            </a:extrusionClr>
          </a:sp3d>
        </p:spPr>
      </p:cxnSp>
      <p:cxnSp>
        <p:nvCxnSpPr>
          <p:cNvPr id="41" name="Straight Connector 40"/>
          <p:cNvCxnSpPr/>
          <p:nvPr/>
        </p:nvCxnSpPr>
        <p:spPr bwMode="auto">
          <a:xfrm flipV="1">
            <a:off x="4660417" y="1744165"/>
            <a:ext cx="790414" cy="44945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 bwMode="auto">
          <a:xfrm>
            <a:off x="4784404" y="2689562"/>
            <a:ext cx="1162373" cy="9299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 bwMode="auto">
          <a:xfrm>
            <a:off x="4334953" y="3232004"/>
            <a:ext cx="2510725" cy="44944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29201078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 DAG</a:t>
            </a:r>
            <a:r>
              <a:rPr lang="en-US" baseline="0" dirty="0" smtClean="0"/>
              <a:t> indicate?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Recursive steps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FSM rules and state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4885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Recursive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 smtClean="0"/>
              <a:t>Fan-out </a:t>
            </a:r>
          </a:p>
          <a:p>
            <a:pPr lvl="1"/>
            <a:r>
              <a:rPr lang="en-US" dirty="0" smtClean="0"/>
              <a:t>Alternate (equivalent) next step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0"/>
            <a:r>
              <a:rPr lang="en-US" dirty="0" smtClean="0"/>
              <a:t>Fan-in </a:t>
            </a:r>
          </a:p>
          <a:p>
            <a:pPr lvl="1"/>
            <a:r>
              <a:rPr lang="en-US" dirty="0" smtClean="0"/>
              <a:t>Protocol reuse/sharing (NOT interoperation)</a:t>
            </a:r>
          </a:p>
          <a:p>
            <a:pPr lvl="1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grpSp>
        <p:nvGrpSpPr>
          <p:cNvPr id="5" name="Group 11"/>
          <p:cNvGrpSpPr/>
          <p:nvPr/>
        </p:nvGrpSpPr>
        <p:grpSpPr>
          <a:xfrm>
            <a:off x="6063342" y="1618684"/>
            <a:ext cx="1621972" cy="1091859"/>
            <a:chOff x="5856514" y="1488056"/>
            <a:chExt cx="1621972" cy="1091859"/>
          </a:xfrm>
        </p:grpSpPr>
        <p:cxnSp>
          <p:nvCxnSpPr>
            <p:cNvPr id="6" name="Straight Arrow Connector 5"/>
            <p:cNvCxnSpPr>
              <a:stCxn id="4" idx="0"/>
            </p:cNvCxnSpPr>
            <p:nvPr/>
          </p:nvCxnSpPr>
          <p:spPr>
            <a:xfrm flipH="1">
              <a:off x="5856514" y="1488056"/>
              <a:ext cx="810986" cy="1091858"/>
            </a:xfrm>
            <a:prstGeom prst="straightConnector1">
              <a:avLst/>
            </a:prstGeom>
            <a:ln w="76200"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6667500" y="1488057"/>
              <a:ext cx="810986" cy="1091858"/>
            </a:xfrm>
            <a:prstGeom prst="straightConnector1">
              <a:avLst/>
            </a:prstGeom>
            <a:ln w="76200"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4" idx="0"/>
            </p:cNvCxnSpPr>
            <p:nvPr/>
          </p:nvCxnSpPr>
          <p:spPr>
            <a:xfrm>
              <a:off x="6667500" y="1488056"/>
              <a:ext cx="0" cy="1091859"/>
            </a:xfrm>
            <a:prstGeom prst="straightConnector1">
              <a:avLst/>
            </a:prstGeom>
            <a:ln w="76200"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Group 12"/>
          <p:cNvGrpSpPr/>
          <p:nvPr/>
        </p:nvGrpSpPr>
        <p:grpSpPr>
          <a:xfrm rot="10800000">
            <a:off x="6014353" y="4111512"/>
            <a:ext cx="1807034" cy="1091859"/>
            <a:chOff x="5758540" y="1488056"/>
            <a:chExt cx="1807034" cy="1091859"/>
          </a:xfrm>
        </p:grpSpPr>
        <p:cxnSp>
          <p:nvCxnSpPr>
            <p:cNvPr id="14" name="Straight Arrow Connector 13"/>
            <p:cNvCxnSpPr/>
            <p:nvPr/>
          </p:nvCxnSpPr>
          <p:spPr>
            <a:xfrm flipH="1">
              <a:off x="5758540" y="1488056"/>
              <a:ext cx="810986" cy="1091858"/>
            </a:xfrm>
            <a:prstGeom prst="straightConnector1">
              <a:avLst/>
            </a:prstGeom>
            <a:ln w="76200"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6754588" y="1488057"/>
              <a:ext cx="810986" cy="1091858"/>
            </a:xfrm>
            <a:prstGeom prst="straightConnector1">
              <a:avLst/>
            </a:prstGeom>
            <a:ln w="76200"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6667500" y="1488056"/>
              <a:ext cx="0" cy="1091859"/>
            </a:xfrm>
            <a:prstGeom prst="straightConnector1">
              <a:avLst/>
            </a:prstGeom>
            <a:ln w="76200">
              <a:headEnd type="triangl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8876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FSM rules and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 place to “wait” until there’s more tape-in</a:t>
            </a:r>
          </a:p>
          <a:p>
            <a:pPr lvl="1"/>
            <a:r>
              <a:rPr lang="en-US" dirty="0" smtClean="0"/>
              <a:t>State needs a place to wait</a:t>
            </a:r>
          </a:p>
          <a:p>
            <a:pPr lvl="1"/>
            <a:r>
              <a:rPr lang="en-US" dirty="0" smtClean="0"/>
              <a:t>FSM rules need a place too</a:t>
            </a:r>
          </a:p>
          <a:p>
            <a:pPr lvl="1"/>
            <a:r>
              <a:rPr lang="en-US" dirty="0" err="1" smtClean="0"/>
              <a:t>I.e.,a</a:t>
            </a:r>
            <a:r>
              <a:rPr lang="en-US" dirty="0" smtClean="0"/>
              <a:t> paused FSM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i.e., the “breadcrumbs”</a:t>
            </a:r>
            <a:endParaRPr lang="en-US" dirty="0"/>
          </a:p>
        </p:txBody>
      </p:sp>
      <p:pic>
        <p:nvPicPr>
          <p:cNvPr id="4" name="Picture 4" descr="http://www.worldofcomputing.net/wp-content/uploads/2013/01/turingMachin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183086" y="2192909"/>
            <a:ext cx="2405742" cy="1647934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4572000"/>
            <a:ext cx="1828800" cy="150876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2130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the yellow brick road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(overlapping euphemism alert)</a:t>
            </a:r>
          </a:p>
          <a:p>
            <a:endParaRPr lang="en-US" dirty="0" smtClean="0"/>
          </a:p>
          <a:p>
            <a:r>
              <a:rPr lang="en-US" dirty="0" smtClean="0"/>
              <a:t>Picking a trail</a:t>
            </a:r>
          </a:p>
          <a:p>
            <a:pPr lvl="1"/>
            <a:r>
              <a:rPr lang="en-US" dirty="0" smtClean="0"/>
              <a:t>Use the map; search all “next step” options</a:t>
            </a:r>
          </a:p>
          <a:p>
            <a:pPr lvl="1"/>
            <a:r>
              <a:rPr lang="en-US" dirty="0" smtClean="0"/>
              <a:t>Find a choice with a translation entry</a:t>
            </a:r>
          </a:p>
          <a:p>
            <a:r>
              <a:rPr lang="en-US" dirty="0" smtClean="0"/>
              <a:t>Follow the trail</a:t>
            </a:r>
          </a:p>
          <a:p>
            <a:pPr lvl="1"/>
            <a:r>
              <a:rPr lang="en-US" dirty="0" smtClean="0"/>
              <a:t>Use the “breadcrumbs” (state) left by previous </a:t>
            </a:r>
            <a:r>
              <a:rPr lang="en-US" dirty="0" err="1" smtClean="0"/>
              <a:t>msg</a:t>
            </a:r>
            <a:endParaRPr lang="en-US" dirty="0" smtClean="0"/>
          </a:p>
          <a:p>
            <a:r>
              <a:rPr lang="en-US" dirty="0" smtClean="0"/>
              <a:t>Find your way home</a:t>
            </a:r>
          </a:p>
          <a:p>
            <a:pPr lvl="1"/>
            <a:r>
              <a:rPr lang="en-US" dirty="0" smtClean="0"/>
              <a:t>Use the “breadcrumbs” inside the message</a:t>
            </a:r>
            <a:endParaRPr lang="en-US" dirty="0"/>
          </a:p>
        </p:txBody>
      </p:sp>
      <p:pic>
        <p:nvPicPr>
          <p:cNvPr id="15362" name="Picture 2" descr="http://images.all-free-download.com/images/graphiclarge/warning_sign_clip_art_129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343775" y="1388409"/>
            <a:ext cx="1025525" cy="85420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ages.all-free-download.com/images/graphiclarge/warning_sign_clip_art_129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03275" y="1417638"/>
            <a:ext cx="1025525" cy="85420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3762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Breadcrumbs inside the message?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the message in the envelope?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Envelope inside an envelope</a:t>
            </a:r>
          </a:p>
          <a:p>
            <a:pPr lvl="1"/>
            <a:r>
              <a:rPr lang="en-US" dirty="0" smtClean="0"/>
              <a:t>Inner envelope is the “breadcrumbs”</a:t>
            </a:r>
          </a:p>
          <a:p>
            <a:pPr lvl="1"/>
            <a:r>
              <a:rPr lang="en-US" dirty="0" smtClean="0"/>
              <a:t>Encodes path UP at receiver</a:t>
            </a:r>
            <a:endParaRPr lang="en-US" dirty="0"/>
          </a:p>
        </p:txBody>
      </p:sp>
      <p:pic>
        <p:nvPicPr>
          <p:cNvPr id="5" name="Picture 3" descr="C:\Users\touch\AppData\Local\Microsoft\Windows\INetCache\IE\LZCRXE5U\document[1].gi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803475" y="2220788"/>
            <a:ext cx="778754" cy="1007009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17"/>
          <p:cNvGrpSpPr/>
          <p:nvPr/>
        </p:nvGrpSpPr>
        <p:grpSpPr>
          <a:xfrm>
            <a:off x="3592113" y="2626001"/>
            <a:ext cx="1201480" cy="918380"/>
            <a:chOff x="4107457" y="2724293"/>
            <a:chExt cx="1201480" cy="918380"/>
          </a:xfrm>
        </p:grpSpPr>
        <p:sp>
          <p:nvSpPr>
            <p:cNvPr id="4" name="Isosceles Triangle 3"/>
            <p:cNvSpPr/>
            <p:nvPr/>
          </p:nvSpPr>
          <p:spPr>
            <a:xfrm>
              <a:off x="4107457" y="2724293"/>
              <a:ext cx="1201479" cy="285211"/>
            </a:xfrm>
            <a:prstGeom prst="triangl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107458" y="3009505"/>
              <a:ext cx="1201479" cy="633168"/>
            </a:xfrm>
            <a:prstGeom prst="rect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9"/>
          <p:cNvGrpSpPr/>
          <p:nvPr/>
        </p:nvGrpSpPr>
        <p:grpSpPr>
          <a:xfrm>
            <a:off x="5217714" y="2911213"/>
            <a:ext cx="1201479" cy="633168"/>
            <a:chOff x="4107458" y="4199290"/>
            <a:chExt cx="1201479" cy="633168"/>
          </a:xfrm>
        </p:grpSpPr>
        <p:sp>
          <p:nvSpPr>
            <p:cNvPr id="7" name="Rectangle 6"/>
            <p:cNvSpPr/>
            <p:nvPr/>
          </p:nvSpPr>
          <p:spPr>
            <a:xfrm>
              <a:off x="4107458" y="4199290"/>
              <a:ext cx="1201479" cy="633168"/>
            </a:xfrm>
            <a:prstGeom prst="rect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488741" y="4492058"/>
              <a:ext cx="438912" cy="16955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146535" y="4230906"/>
              <a:ext cx="342206" cy="8477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Isosceles Triangle 19"/>
          <p:cNvSpPr/>
          <p:nvPr/>
        </p:nvSpPr>
        <p:spPr>
          <a:xfrm>
            <a:off x="6719024" y="4719439"/>
            <a:ext cx="1201479" cy="285211"/>
          </a:xfrm>
          <a:prstGeom prst="triangl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6"/>
          <p:cNvGrpSpPr/>
          <p:nvPr/>
        </p:nvGrpSpPr>
        <p:grpSpPr>
          <a:xfrm>
            <a:off x="6896965" y="4579222"/>
            <a:ext cx="820195" cy="432235"/>
            <a:chOff x="6679947" y="4341897"/>
            <a:chExt cx="1201479" cy="633168"/>
          </a:xfrm>
        </p:grpSpPr>
        <p:sp>
          <p:nvSpPr>
            <p:cNvPr id="14" name="Rectangle 13"/>
            <p:cNvSpPr/>
            <p:nvPr/>
          </p:nvSpPr>
          <p:spPr>
            <a:xfrm>
              <a:off x="6679947" y="4341897"/>
              <a:ext cx="1201479" cy="633168"/>
            </a:xfrm>
            <a:prstGeom prst="rect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061230" y="4634664"/>
              <a:ext cx="438912" cy="16955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19024" y="4373512"/>
              <a:ext cx="342206" cy="847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6719025" y="5004651"/>
            <a:ext cx="1201479" cy="633168"/>
          </a:xfrm>
          <a:prstGeom prst="rect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3465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DAG looks complicated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It is because it supports:</a:t>
            </a:r>
          </a:p>
          <a:p>
            <a:endParaRPr lang="en-US" dirty="0"/>
          </a:p>
          <a:p>
            <a:r>
              <a:rPr lang="en-US" dirty="0" smtClean="0"/>
              <a:t>More</a:t>
            </a:r>
            <a:r>
              <a:rPr lang="en-US" baseline="0" dirty="0" smtClean="0"/>
              <a:t> than one hourglass</a:t>
            </a:r>
          </a:p>
          <a:p>
            <a:endParaRPr lang="en-US" baseline="0" dirty="0" smtClean="0"/>
          </a:p>
          <a:p>
            <a:r>
              <a:rPr lang="en-US" baseline="0" dirty="0" smtClean="0"/>
              <a:t>Dynamic path selection</a:t>
            </a:r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0040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More accurate than ONE hourglass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Describes many overlapping hourglasses</a:t>
            </a:r>
          </a:p>
          <a:p>
            <a:pPr lvl="1"/>
            <a:endParaRPr lang="en-US" dirty="0"/>
          </a:p>
        </p:txBody>
      </p:sp>
      <p:grpSp>
        <p:nvGrpSpPr>
          <p:cNvPr id="6" name="Group 19"/>
          <p:cNvGrpSpPr/>
          <p:nvPr/>
        </p:nvGrpSpPr>
        <p:grpSpPr>
          <a:xfrm>
            <a:off x="3263900" y="2483664"/>
            <a:ext cx="2616200" cy="3048000"/>
            <a:chOff x="3175000" y="2483664"/>
            <a:chExt cx="2616200" cy="3048000"/>
          </a:xfrm>
        </p:grpSpPr>
        <p:grpSp>
          <p:nvGrpSpPr>
            <p:cNvPr id="7" name="Group 6"/>
            <p:cNvGrpSpPr/>
            <p:nvPr/>
          </p:nvGrpSpPr>
          <p:grpSpPr>
            <a:xfrm>
              <a:off x="3175000" y="2483664"/>
              <a:ext cx="2616200" cy="3048000"/>
              <a:chOff x="1244600" y="2336800"/>
              <a:chExt cx="2616200" cy="3048000"/>
            </a:xfrm>
          </p:grpSpPr>
          <p:sp>
            <p:nvSpPr>
              <p:cNvPr id="4" name="Isosceles Triangle 3"/>
              <p:cNvSpPr/>
              <p:nvPr/>
            </p:nvSpPr>
            <p:spPr>
              <a:xfrm>
                <a:off x="1244600" y="3352800"/>
                <a:ext cx="2616200" cy="2032000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 rot="10800000">
                <a:off x="1244600" y="2336800"/>
                <a:ext cx="2616200" cy="2032000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4035121" y="2824120"/>
              <a:ext cx="563070" cy="656004"/>
              <a:chOff x="1244600" y="2336800"/>
              <a:chExt cx="2616200" cy="3048000"/>
            </a:xfrm>
            <a:solidFill>
              <a:schemeClr val="accent5">
                <a:lumMod val="40000"/>
                <a:lumOff val="60000"/>
              </a:schemeClr>
            </a:solidFill>
          </p:grpSpPr>
          <p:sp>
            <p:nvSpPr>
              <p:cNvPr id="9" name="Isosceles Triangle 8"/>
              <p:cNvSpPr/>
              <p:nvPr/>
            </p:nvSpPr>
            <p:spPr>
              <a:xfrm>
                <a:off x="1244600" y="3352800"/>
                <a:ext cx="2616200" cy="2032000"/>
              </a:xfrm>
              <a:prstGeom prst="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Isosceles Triangle 9"/>
              <p:cNvSpPr/>
              <p:nvPr/>
            </p:nvSpPr>
            <p:spPr>
              <a:xfrm rot="10800000">
                <a:off x="1244600" y="2336800"/>
                <a:ext cx="2616200" cy="2032000"/>
              </a:xfrm>
              <a:prstGeom prst="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6"/>
            <p:cNvGrpSpPr/>
            <p:nvPr/>
          </p:nvGrpSpPr>
          <p:grpSpPr>
            <a:xfrm>
              <a:off x="3852183" y="4449396"/>
              <a:ext cx="928947" cy="1082268"/>
              <a:chOff x="1244600" y="2336800"/>
              <a:chExt cx="2616200" cy="3048000"/>
            </a:xfrm>
            <a:solidFill>
              <a:schemeClr val="accent4">
                <a:lumMod val="40000"/>
                <a:lumOff val="60000"/>
              </a:schemeClr>
            </a:solidFill>
          </p:grpSpPr>
          <p:sp>
            <p:nvSpPr>
              <p:cNvPr id="18" name="Isosceles Triangle 17"/>
              <p:cNvSpPr/>
              <p:nvPr/>
            </p:nvSpPr>
            <p:spPr>
              <a:xfrm>
                <a:off x="1244600" y="3352800"/>
                <a:ext cx="2616200" cy="2032000"/>
              </a:xfrm>
              <a:prstGeom prst="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Isosceles Triangle 18"/>
              <p:cNvSpPr/>
              <p:nvPr/>
            </p:nvSpPr>
            <p:spPr>
              <a:xfrm rot="10800000">
                <a:off x="1244600" y="2336800"/>
                <a:ext cx="2616200" cy="2032000"/>
              </a:xfrm>
              <a:prstGeom prst="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4172142" y="3281728"/>
              <a:ext cx="818959" cy="954128"/>
              <a:chOff x="1244600" y="2336800"/>
              <a:chExt cx="2616200" cy="3048000"/>
            </a:xfrm>
            <a:solidFill>
              <a:schemeClr val="accent3">
                <a:lumMod val="40000"/>
                <a:lumOff val="60000"/>
              </a:schemeClr>
            </a:solidFill>
          </p:grpSpPr>
          <p:sp>
            <p:nvSpPr>
              <p:cNvPr id="15" name="Isosceles Triangle 14"/>
              <p:cNvSpPr/>
              <p:nvPr/>
            </p:nvSpPr>
            <p:spPr>
              <a:xfrm>
                <a:off x="1244600" y="3352800"/>
                <a:ext cx="2616200" cy="2032000"/>
              </a:xfrm>
              <a:prstGeom prst="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Isosceles Triangle 15"/>
              <p:cNvSpPr/>
              <p:nvPr/>
            </p:nvSpPr>
            <p:spPr>
              <a:xfrm rot="10800000">
                <a:off x="1244600" y="2336800"/>
                <a:ext cx="2616200" cy="2032000"/>
              </a:xfrm>
              <a:prstGeom prst="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0"/>
            <p:cNvGrpSpPr/>
            <p:nvPr/>
          </p:nvGrpSpPr>
          <p:grpSpPr>
            <a:xfrm>
              <a:off x="4108397" y="3859660"/>
              <a:ext cx="759285" cy="884604"/>
              <a:chOff x="1244600" y="2336800"/>
              <a:chExt cx="2616200" cy="3048000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2" name="Isosceles Triangle 11"/>
              <p:cNvSpPr/>
              <p:nvPr/>
            </p:nvSpPr>
            <p:spPr>
              <a:xfrm>
                <a:off x="1244600" y="3352800"/>
                <a:ext cx="2616200" cy="2032000"/>
              </a:xfrm>
              <a:prstGeom prst="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10800000">
                <a:off x="1244600" y="2336800"/>
                <a:ext cx="2616200" cy="2032000"/>
              </a:xfrm>
              <a:prstGeom prst="triangl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5217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Dynamic graph path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Internet “stacks” graph </a:t>
            </a:r>
          </a:p>
          <a:p>
            <a:pPr lvl="1"/>
            <a:r>
              <a:rPr lang="en-US" dirty="0" smtClean="0"/>
              <a:t>Static</a:t>
            </a:r>
          </a:p>
          <a:p>
            <a:pPr lvl="1"/>
            <a:r>
              <a:rPr lang="en-US" dirty="0" smtClean="0"/>
              <a:t>Only ever picks one choice:</a:t>
            </a:r>
            <a:br>
              <a:rPr lang="en-US" dirty="0" smtClean="0"/>
            </a:br>
            <a:r>
              <a:rPr lang="en-US" dirty="0" smtClean="0"/>
              <a:t>it never tries another </a:t>
            </a:r>
            <a:r>
              <a:rPr lang="en-US" smtClean="0"/>
              <a:t>on failure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Other variants allow dynamic choice</a:t>
            </a:r>
          </a:p>
          <a:p>
            <a:pPr lvl="1"/>
            <a:r>
              <a:rPr lang="en-US" dirty="0" smtClean="0"/>
              <a:t>Research projects</a:t>
            </a:r>
          </a:p>
          <a:p>
            <a:pPr lvl="1"/>
            <a:r>
              <a:rPr lang="en-US" dirty="0" smtClean="0"/>
              <a:t>Datacenter optimizations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8247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Networking traverses layers via recursion</a:t>
            </a:r>
          </a:p>
          <a:p>
            <a:endParaRPr lang="en-US" dirty="0"/>
          </a:p>
          <a:p>
            <a:r>
              <a:rPr lang="en-US" dirty="0" smtClean="0"/>
              <a:t>That recursion needs a map</a:t>
            </a:r>
          </a:p>
          <a:p>
            <a:endParaRPr lang="en-US" dirty="0"/>
          </a:p>
          <a:p>
            <a:r>
              <a:rPr lang="en-US" dirty="0" smtClean="0"/>
              <a:t>The map governs recursive step choice </a:t>
            </a:r>
            <a:r>
              <a:rPr lang="en-US" i="1" u="sng" dirty="0" smtClean="0"/>
              <a:t>and</a:t>
            </a:r>
            <a:r>
              <a:rPr lang="en-US" dirty="0" smtClean="0"/>
              <a:t> manages FSM (protocol) state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3686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What’s missing?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 map</a:t>
            </a:r>
          </a:p>
          <a:p>
            <a:pPr lvl="1"/>
            <a:r>
              <a:rPr lang="en-US" dirty="0" smtClean="0"/>
              <a:t>To show layer relationships</a:t>
            </a:r>
          </a:p>
          <a:p>
            <a:r>
              <a:rPr lang="en-US" dirty="0" smtClean="0"/>
              <a:t>A way to use that map</a:t>
            </a:r>
          </a:p>
          <a:p>
            <a:pPr lvl="1"/>
            <a:r>
              <a:rPr lang="en-US" baseline="0" dirty="0" smtClean="0"/>
              <a:t>Picking a trail</a:t>
            </a:r>
          </a:p>
          <a:p>
            <a:pPr lvl="1"/>
            <a:r>
              <a:rPr lang="en-US" baseline="0" dirty="0" smtClean="0"/>
              <a:t>Following a trail</a:t>
            </a:r>
          </a:p>
          <a:p>
            <a:pPr lvl="1"/>
            <a:r>
              <a:rPr lang="en-US" baseline="0" dirty="0" smtClean="0"/>
              <a:t>Some breadcrumbs to find our way home</a:t>
            </a:r>
            <a:endParaRPr lang="en-US" dirty="0"/>
          </a:p>
          <a:p>
            <a:pPr lvl="0"/>
            <a:endParaRPr lang="en-US" dirty="0"/>
          </a:p>
        </p:txBody>
      </p:sp>
      <p:pic>
        <p:nvPicPr>
          <p:cNvPr id="4" name="Picture 2" descr="http://images.clipartpanda.com/map-clip-art-treasure-map-ocal-diff-colours-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53949"/>
            <a:ext cx="1905000" cy="164165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5029200"/>
            <a:ext cx="1803400" cy="128377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30014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Maps</a:t>
            </a:r>
            <a:r>
              <a:rPr lang="en-US" baseline="0" dirty="0" smtClean="0"/>
              <a:t> and map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We’ll start with map use</a:t>
            </a:r>
          </a:p>
          <a:p>
            <a:pPr lvl="1"/>
            <a:r>
              <a:rPr lang="en-US" dirty="0" smtClean="0"/>
              <a:t>That’s where recursion comes in</a:t>
            </a:r>
          </a:p>
          <a:p>
            <a:endParaRPr lang="en-US" dirty="0"/>
          </a:p>
          <a:p>
            <a:r>
              <a:rPr lang="en-US" dirty="0" smtClean="0"/>
              <a:t>Then we’ll look at the map</a:t>
            </a:r>
          </a:p>
          <a:p>
            <a:pPr lvl="1"/>
            <a:r>
              <a:rPr lang="en-US" dirty="0" smtClean="0"/>
              <a:t>Hint: remember stacks and hourglasses?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40067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Using recursion to describe network layering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use the general idea of recursion to unify our understanding of network layering</a:t>
            </a:r>
          </a:p>
          <a:p>
            <a:r>
              <a:rPr lang="en-US" dirty="0" smtClean="0"/>
              <a:t>That’s NOT how the code, hardware, and most architectures really work</a:t>
            </a:r>
          </a:p>
          <a:p>
            <a:pPr lvl="1"/>
            <a:r>
              <a:rPr lang="en-US" dirty="0" smtClean="0"/>
              <a:t>You’d look in vain for obvious recursive steps</a:t>
            </a:r>
          </a:p>
          <a:p>
            <a:r>
              <a:rPr lang="en-US" dirty="0" smtClean="0"/>
              <a:t>But at a high level it’s really what’s going on</a:t>
            </a:r>
          </a:p>
          <a:p>
            <a:r>
              <a:rPr lang="en-US" dirty="0" smtClean="0"/>
              <a:t>REMEMBER – we’re talking concepts, not implementations, here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57809</TotalTime>
  <Words>3847</Words>
  <Application>Microsoft Macintosh PowerPoint</Application>
  <PresentationFormat>On-screen Show (4:3)</PresentationFormat>
  <Paragraphs>640</Paragraphs>
  <Slides>69</Slides>
  <Notes>66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Default Theme</vt:lpstr>
      <vt:lpstr>Recursion and Networking CS 118 Computer Network Fundamentals  Peter Reiher </vt:lpstr>
      <vt:lpstr>Outline</vt:lpstr>
      <vt:lpstr>Preview and motivation</vt:lpstr>
      <vt:lpstr>What do we have so far?</vt:lpstr>
      <vt:lpstr>Putting them together</vt:lpstr>
      <vt:lpstr>How do we know:</vt:lpstr>
      <vt:lpstr>What’s missing?</vt:lpstr>
      <vt:lpstr>Maps and map use</vt:lpstr>
      <vt:lpstr>Using recursion to describe network layering</vt:lpstr>
      <vt:lpstr>What is recursion?</vt:lpstr>
      <vt:lpstr>Induction</vt:lpstr>
      <vt:lpstr>Induction proof</vt:lpstr>
      <vt:lpstr>Recursion: backwards induction</vt:lpstr>
      <vt:lpstr>Recursion: example</vt:lpstr>
      <vt:lpstr>Recursion as code</vt:lpstr>
      <vt:lpstr>Fibonacci series</vt:lpstr>
      <vt:lpstr>Properties of recursion</vt:lpstr>
      <vt:lpstr>Differences</vt:lpstr>
      <vt:lpstr>Properties of recursion</vt:lpstr>
      <vt:lpstr>Variants of recursion</vt:lpstr>
      <vt:lpstr>Regular recursion</vt:lpstr>
      <vt:lpstr>Why simpler?</vt:lpstr>
      <vt:lpstr>Tail recursion</vt:lpstr>
      <vt:lpstr>Why tail recursion?</vt:lpstr>
      <vt:lpstr>How is recursion related to networking?</vt:lpstr>
      <vt:lpstr>Stacked layering as recursion</vt:lpstr>
      <vt:lpstr>Relaying as tail recursion</vt:lpstr>
      <vt:lpstr>Recall how stacked layering works</vt:lpstr>
      <vt:lpstr>Where’s the elevator?</vt:lpstr>
      <vt:lpstr>The basic block</vt:lpstr>
      <vt:lpstr>The block</vt:lpstr>
      <vt:lpstr>What’s happening inside…</vt:lpstr>
      <vt:lpstr>What’s happening inside…</vt:lpstr>
      <vt:lpstr>What’s happening inside…</vt:lpstr>
      <vt:lpstr>What’s happening inside…</vt:lpstr>
      <vt:lpstr>What’s happening inside…</vt:lpstr>
      <vt:lpstr>What’s happening inside…</vt:lpstr>
      <vt:lpstr>What’s happening inside…</vt:lpstr>
      <vt:lpstr>Deeper look at the steps</vt:lpstr>
      <vt:lpstr>Why prepare then send?</vt:lpstr>
      <vt:lpstr>Why does this work?</vt:lpstr>
      <vt:lpstr>An example: DNS request</vt:lpstr>
      <vt:lpstr>Recursion steps</vt:lpstr>
      <vt:lpstr>Recursion steps</vt:lpstr>
      <vt:lpstr>Recursion steps</vt:lpstr>
      <vt:lpstr>Recursion steps</vt:lpstr>
      <vt:lpstr>What about at the receiver?</vt:lpstr>
      <vt:lpstr>Recursion block at receiver</vt:lpstr>
      <vt:lpstr>Interfaces</vt:lpstr>
      <vt:lpstr>Process the message</vt:lpstr>
      <vt:lpstr>The role of naming and routing</vt:lpstr>
      <vt:lpstr>Stacks, hourglasses, and DAGs</vt:lpstr>
      <vt:lpstr>Stacks</vt:lpstr>
      <vt:lpstr>The Hourglass</vt:lpstr>
      <vt:lpstr>Top half</vt:lpstr>
      <vt:lpstr>Bottom half</vt:lpstr>
      <vt:lpstr>Who talks to whom?</vt:lpstr>
      <vt:lpstr>Who talks to whom</vt:lpstr>
      <vt:lpstr>The DAG</vt:lpstr>
      <vt:lpstr>DAG Components</vt:lpstr>
      <vt:lpstr>What does the DAG indicate?</vt:lpstr>
      <vt:lpstr>Recursive steps</vt:lpstr>
      <vt:lpstr>FSM rules and state</vt:lpstr>
      <vt:lpstr>Follow the yellow brick road</vt:lpstr>
      <vt:lpstr>Breadcrumbs inside the message?</vt:lpstr>
      <vt:lpstr>The DAG looks complicated</vt:lpstr>
      <vt:lpstr>More accurate than ONE hourglass</vt:lpstr>
      <vt:lpstr>Dynamic graph path selection</vt:lpstr>
      <vt:lpstr>Summary</vt:lpstr>
    </vt:vector>
  </TitlesOfParts>
  <Company>UCLA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CS 111 On-Line MS Program Operating Systems  Peter Reiher </dc:title>
  <dc:creator>Peter Reiher</dc:creator>
  <cp:lastModifiedBy>Peter Reiher</cp:lastModifiedBy>
  <cp:revision>119</cp:revision>
  <cp:lastPrinted>2016-01-29T21:47:16Z</cp:lastPrinted>
  <dcterms:created xsi:type="dcterms:W3CDTF">2016-02-15T06:03:58Z</dcterms:created>
  <dcterms:modified xsi:type="dcterms:W3CDTF">2016-02-15T06:26:15Z</dcterms:modified>
</cp:coreProperties>
</file>