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32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E830C"/>
    <a:srgbClr val="E5895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IPv6 solicited</a:t>
            </a:r>
            <a:r>
              <a:rPr lang="en-US" baseline="0" dirty="0" smtClean="0"/>
              <a:t> node address</a:t>
            </a:r>
          </a:p>
          <a:p>
            <a:r>
              <a:rPr lang="en-US" smtClean="0"/>
              <a:t>fc4291#section-2.7.1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89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2/4/16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2453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</a:t>
            </a:r>
            <a:r>
              <a:rPr lang="en-US" sz="1200" baseline="0" dirty="0" smtClean="0">
                <a:latin typeface="Times New Roman" pitchFamily="-107" charset="0"/>
              </a:rPr>
              <a:t>11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Automatic Naming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get a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options?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35052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77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Design-in (preconfigure)</a:t>
            </a:r>
          </a:p>
          <a:p>
            <a:endParaRPr lang="en-US" dirty="0"/>
          </a:p>
          <a:p>
            <a:r>
              <a:rPr lang="en-US" dirty="0" smtClean="0"/>
              <a:t>Pick at random</a:t>
            </a:r>
          </a:p>
          <a:p>
            <a:endParaRPr lang="en-US" dirty="0"/>
          </a:p>
          <a:p>
            <a:r>
              <a:rPr lang="en-US" dirty="0" smtClean="0"/>
              <a:t>Ask someone else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2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Designed-</a:t>
            </a:r>
            <a:r>
              <a:rPr lang="en-US" dirty="0" smtClean="0"/>
              <a:t>in sub-options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$1 solution</a:t>
            </a:r>
          </a:p>
          <a:p>
            <a:endParaRPr lang="en-US" dirty="0" smtClean="0"/>
          </a:p>
          <a:p>
            <a:r>
              <a:rPr lang="en-US" dirty="0" smtClean="0"/>
              <a:t>Dude,</a:t>
            </a:r>
            <a:r>
              <a:rPr lang="en-US" baseline="0" dirty="0" smtClean="0"/>
              <a:t> where’s my card?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Getting the boot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$1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cost of globally unique names</a:t>
            </a:r>
          </a:p>
          <a:p>
            <a:pPr lvl="1"/>
            <a:r>
              <a:rPr lang="en-US" dirty="0" smtClean="0"/>
              <a:t>Use a USD $1 serial number as your name</a:t>
            </a:r>
          </a:p>
          <a:p>
            <a:pPr lvl="1"/>
            <a:r>
              <a:rPr lang="en-US" dirty="0" smtClean="0"/>
              <a:t>Put the $1 in the device (or whatever)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ttp://images.clipartpanda.com/giving-money-clipart-dT7e5Lz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144" y="3252478"/>
            <a:ext cx="3879712" cy="24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28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part solution:</a:t>
                </a:r>
              </a:p>
              <a:p>
                <a:pPr lvl="1"/>
                <a:r>
                  <a:rPr lang="en-US" dirty="0" smtClean="0"/>
                  <a:t>IEEE assigns OUI</a:t>
                </a:r>
              </a:p>
              <a:p>
                <a:pPr lvl="2"/>
                <a:r>
                  <a:rPr lang="en-US" dirty="0" smtClean="0"/>
                  <a:t>Organizationally-Unique Identifier</a:t>
                </a:r>
              </a:p>
              <a:p>
                <a:pPr lvl="2"/>
                <a:r>
                  <a:rPr lang="en-US" dirty="0" smtClean="0"/>
                  <a:t>$2,575 per block of 16M addresses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$0.0001535 per address (6,515 per $1)</a:t>
                </a:r>
              </a:p>
              <a:p>
                <a:pPr lvl="1"/>
                <a:r>
                  <a:rPr lang="en-US" dirty="0" smtClean="0"/>
                  <a:t>OUI assignee manages the block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MAC-48 Address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608" t="33453" r="4380" b="48531"/>
          <a:stretch/>
        </p:blipFill>
        <p:spPr bwMode="auto">
          <a:xfrm>
            <a:off x="1952044" y="4811202"/>
            <a:ext cx="5039988" cy="9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67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Ethernet devices have:</a:t>
            </a:r>
          </a:p>
          <a:p>
            <a:pPr lvl="1"/>
            <a:r>
              <a:rPr lang="en-US" dirty="0" smtClean="0"/>
              <a:t>Fixed</a:t>
            </a:r>
          </a:p>
          <a:p>
            <a:pPr lvl="2"/>
            <a:r>
              <a:rPr lang="en-US" dirty="0" smtClean="0"/>
              <a:t>Wired-in or write-only by manufacturer</a:t>
            </a:r>
          </a:p>
          <a:p>
            <a:pPr lvl="2"/>
            <a:r>
              <a:rPr lang="en-US" dirty="0" smtClean="0"/>
              <a:t>Unique Burned-in (BIA) / hardware (EHA)</a:t>
            </a:r>
            <a:r>
              <a:rPr lang="en-US" dirty="0"/>
              <a:t> </a:t>
            </a:r>
            <a:r>
              <a:rPr lang="en-US" dirty="0" smtClean="0"/>
              <a:t>address</a:t>
            </a:r>
          </a:p>
          <a:p>
            <a:pPr lvl="2"/>
            <a:r>
              <a:rPr lang="en-US" dirty="0" smtClean="0"/>
              <a:t>Broadcast (all 1’s)</a:t>
            </a:r>
          </a:p>
          <a:p>
            <a:pPr lvl="1"/>
            <a:r>
              <a:rPr lang="en-US" dirty="0" smtClean="0"/>
              <a:t>Writeable</a:t>
            </a:r>
          </a:p>
          <a:p>
            <a:pPr lvl="2"/>
            <a:r>
              <a:rPr lang="en-US" dirty="0" smtClean="0"/>
              <a:t>To change your BIA (to replace systems)</a:t>
            </a:r>
          </a:p>
          <a:p>
            <a:pPr lvl="2"/>
            <a:r>
              <a:rPr lang="en-US" dirty="0" smtClean="0"/>
              <a:t>To add multicast addresses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187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POTS, non-SIM cellphones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Assigned by a hierarchy of authorities</a:t>
            </a:r>
          </a:p>
          <a:p>
            <a:pPr lvl="1"/>
            <a:r>
              <a:rPr lang="en-US" dirty="0" smtClean="0"/>
              <a:t>ITU country codes, country area codes, …</a:t>
            </a:r>
          </a:p>
          <a:p>
            <a:pPr lvl="1"/>
            <a:r>
              <a:rPr lang="en-US" dirty="0" smtClean="0"/>
              <a:t>POTS – paired to the “tail circuit” (house wire)</a:t>
            </a:r>
          </a:p>
          <a:p>
            <a:pPr lvl="1"/>
            <a:r>
              <a:rPr lang="en-US" dirty="0" smtClean="0"/>
              <a:t>Non-SIM cell – paired to 7-byte MEID </a:t>
            </a:r>
            <a:br>
              <a:rPr lang="en-US" dirty="0" smtClean="0"/>
            </a:br>
            <a:r>
              <a:rPr lang="en-US" sz="2000" dirty="0" smtClean="0"/>
              <a:t>(Mobile Equipment ID; 32-bit ESNs ran out in 2008)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creativitygoesbang.com/wp-content/uploads/2014/02/blog-internationalphon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718" r="-2185"/>
          <a:stretch/>
        </p:blipFill>
        <p:spPr bwMode="auto">
          <a:xfrm>
            <a:off x="2068929" y="4365004"/>
            <a:ext cx="4570410" cy="1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47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Dude,</a:t>
            </a:r>
            <a:r>
              <a:rPr lang="en-US" baseline="0" dirty="0" smtClean="0"/>
              <a:t> where’s my card?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 descr="http://graphics.soundelectronics.biz/sim-card-size-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80" y="1888435"/>
            <a:ext cx="8551031" cy="298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SIM-based cellphones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GSM phones have two names</a:t>
            </a:r>
          </a:p>
          <a:p>
            <a:pPr lvl="1"/>
            <a:r>
              <a:rPr lang="en-US" dirty="0"/>
              <a:t>The phone (IMEI)</a:t>
            </a:r>
            <a:br>
              <a:rPr lang="en-US" dirty="0"/>
            </a:br>
            <a:r>
              <a:rPr lang="en-US" sz="2000" dirty="0"/>
              <a:t>(International Mobile Equipment ID 14 digits, 6.228 bytes)</a:t>
            </a:r>
          </a:p>
          <a:p>
            <a:pPr lvl="1"/>
            <a:r>
              <a:rPr lang="en-US" dirty="0"/>
              <a:t>The SIM card (Subscriber Identity Module)</a:t>
            </a:r>
          </a:p>
          <a:p>
            <a:pPr lvl="2"/>
            <a:r>
              <a:rPr lang="en-US" dirty="0"/>
              <a:t>Includes a 20 digit ICCID (IC circuit ID)</a:t>
            </a:r>
          </a:p>
          <a:p>
            <a:endParaRPr lang="en-US" dirty="0"/>
          </a:p>
          <a:p>
            <a:r>
              <a:rPr lang="en-US" dirty="0"/>
              <a:t>Telco links ICCID to your phone number</a:t>
            </a:r>
          </a:p>
          <a:p>
            <a:pPr lvl="1"/>
            <a:r>
              <a:rPr lang="en-US" dirty="0"/>
              <a:t>Also checks your IMEI isn’t blacklisted (stolen)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916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Power-on configuration</a:t>
            </a:r>
          </a:p>
          <a:p>
            <a:pPr lvl="1"/>
            <a:r>
              <a:rPr lang="en-US" dirty="0" smtClean="0"/>
              <a:t>Files on disk, USB, floppy</a:t>
            </a:r>
          </a:p>
          <a:p>
            <a:pPr lvl="1"/>
            <a:r>
              <a:rPr lang="en-US" dirty="0" smtClean="0"/>
              <a:t>Flash memory</a:t>
            </a:r>
          </a:p>
          <a:p>
            <a:pPr lvl="1"/>
            <a:r>
              <a:rPr lang="en-US" dirty="0" smtClean="0"/>
              <a:t>*PROM (EEPROM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Ask the user (let’s hope not . . .)</a:t>
            </a:r>
            <a:endParaRPr lang="en-US" dirty="0" smtClean="0"/>
          </a:p>
        </p:txBody>
      </p:sp>
      <p:pic>
        <p:nvPicPr>
          <p:cNvPr id="5122" name="Picture 2" descr="http://kimberlypackard.com/wp-content/uploads/2011/10/bo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488" y="1462185"/>
            <a:ext cx="3181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68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is automatic naming?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automatic?</a:t>
            </a:r>
          </a:p>
          <a:p>
            <a:endParaRPr lang="en-US" dirty="0" smtClean="0"/>
          </a:p>
          <a:p>
            <a:r>
              <a:rPr lang="en-US" dirty="0" smtClean="0"/>
              <a:t>Designed-in</a:t>
            </a:r>
          </a:p>
          <a:p>
            <a:endParaRPr lang="en-US" dirty="0" smtClean="0"/>
          </a:p>
          <a:p>
            <a:r>
              <a:rPr lang="en-US" dirty="0" smtClean="0"/>
              <a:t>Asking someone else</a:t>
            </a:r>
          </a:p>
          <a:p>
            <a:endParaRPr lang="en-US" dirty="0" smtClean="0"/>
          </a:p>
          <a:p>
            <a:r>
              <a:rPr lang="en-US" dirty="0" smtClean="0"/>
              <a:t>Figuring it out for yourself</a:t>
            </a:r>
          </a:p>
          <a:p>
            <a:endParaRPr lang="en-US" dirty="0" smtClean="0"/>
          </a:p>
          <a:p>
            <a:r>
              <a:rPr lang="en-US" dirty="0" smtClean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927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Figuring</a:t>
            </a:r>
            <a:r>
              <a:rPr lang="en-US" baseline="0" dirty="0" smtClean="0"/>
              <a:t> it out for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me a</a:t>
            </a:r>
            <a:r>
              <a:rPr lang="en-US" baseline="0" dirty="0" smtClean="0"/>
              <a:t> winner!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Parental support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748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</a:t>
            </a:r>
            <a:r>
              <a:rPr lang="en-US" baseline="0" dirty="0" smtClean="0"/>
              <a:t> the dice…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number space is large enough</a:t>
            </a:r>
          </a:p>
          <a:p>
            <a:pPr lvl="1"/>
            <a:r>
              <a:rPr lang="en-US" dirty="0" smtClean="0"/>
              <a:t>Why not just pick one?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could go wrong?</a:t>
            </a:r>
            <a:endParaRPr lang="en-US" dirty="0"/>
          </a:p>
        </p:txBody>
      </p:sp>
      <p:pic>
        <p:nvPicPr>
          <p:cNvPr id="6146" name="Picture 2" descr="https://www.biliste.com/wp-content/uploads/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27647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12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in spirit</a:t>
            </a:r>
          </a:p>
          <a:p>
            <a:pPr lvl="1"/>
            <a:r>
              <a:rPr lang="en-US" dirty="0" smtClean="0"/>
              <a:t>Given name(s) are “random”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But are they?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if your last name</a:t>
            </a:r>
            <a:br>
              <a:rPr lang="en-US" dirty="0" smtClean="0"/>
            </a:br>
            <a:r>
              <a:rPr lang="en-US" dirty="0" smtClean="0"/>
              <a:t>is common?</a:t>
            </a:r>
            <a:endParaRPr lang="en-US" dirty="0"/>
          </a:p>
        </p:txBody>
      </p:sp>
      <p:pic>
        <p:nvPicPr>
          <p:cNvPr id="7170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140" y="2656848"/>
            <a:ext cx="3450660" cy="31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418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link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169.254.x.x</a:t>
            </a:r>
          </a:p>
          <a:p>
            <a:pPr lvl="1"/>
            <a:r>
              <a:rPr lang="en-US" dirty="0" smtClean="0"/>
              <a:t>EXCEPT first 256, last 256 (RFC 3927)</a:t>
            </a:r>
          </a:p>
          <a:p>
            <a:pPr lvl="1"/>
            <a:r>
              <a:rPr lang="en-US" dirty="0" smtClean="0"/>
              <a:t>Based on MS Automatic Private IP Addressing (APIPA)</a:t>
            </a:r>
          </a:p>
          <a:p>
            <a:pPr lvl="1"/>
            <a:r>
              <a:rPr lang="en-US" dirty="0" smtClean="0"/>
              <a:t>Pick randomly, do a test to confirm</a:t>
            </a:r>
          </a:p>
          <a:p>
            <a:pPr lvl="1"/>
            <a:r>
              <a:rPr lang="en-US" dirty="0" smtClean="0"/>
              <a:t>Works only on the local link</a:t>
            </a:r>
          </a:p>
          <a:p>
            <a:pPr lvl="2"/>
            <a:r>
              <a:rPr lang="en-US" dirty="0" smtClean="0"/>
              <a:t>Where the test works (ARP)</a:t>
            </a:r>
          </a:p>
          <a:p>
            <a:pPr lvl="2"/>
            <a:r>
              <a:rPr lang="en-US" dirty="0" smtClean="0"/>
              <a:t>NEVER </a:t>
            </a:r>
            <a:r>
              <a:rPr lang="en-US" dirty="0" smtClean="0"/>
              <a:t>relayed</a:t>
            </a:r>
          </a:p>
          <a:p>
            <a:pPr lvl="2"/>
            <a:r>
              <a:rPr lang="en-US" dirty="0" smtClean="0"/>
              <a:t>E.g., on your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7137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Having no predictability</a:t>
            </a:r>
          </a:p>
          <a:p>
            <a:pPr lvl="1"/>
            <a:r>
              <a:rPr lang="en-US" dirty="0" smtClean="0"/>
              <a:t>A sequence with maximum disorder</a:t>
            </a:r>
          </a:p>
          <a:p>
            <a:pPr lvl="1"/>
            <a:endParaRPr lang="en-US" dirty="0"/>
          </a:p>
          <a:p>
            <a:r>
              <a:rPr lang="en-US" dirty="0" smtClean="0"/>
              <a:t>Is a single number ever random?</a:t>
            </a:r>
          </a:p>
          <a:p>
            <a:pPr lvl="1"/>
            <a:r>
              <a:rPr lang="en-US" dirty="0" smtClean="0"/>
              <a:t>No such thing!</a:t>
            </a:r>
          </a:p>
          <a:p>
            <a:pPr lvl="1"/>
            <a:r>
              <a:rPr lang="en-US" dirty="0" smtClean="0"/>
              <a:t>Random applies to a </a:t>
            </a:r>
            <a:r>
              <a:rPr lang="en-US" i="1" u="sng" dirty="0" smtClean="0"/>
              <a:t>sequence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5648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be generated by a TM in finite time</a:t>
            </a:r>
          </a:p>
          <a:p>
            <a:pPr lvl="1"/>
            <a:r>
              <a:rPr lang="en-US" dirty="0" smtClean="0"/>
              <a:t>A TM would read only a finite tape</a:t>
            </a:r>
          </a:p>
          <a:p>
            <a:pPr lvl="1"/>
            <a:r>
              <a:rPr lang="en-US" dirty="0" smtClean="0"/>
              <a:t>TM + finite tape = predictable output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 what do we do?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00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random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an external source of infinite entropy</a:t>
            </a:r>
          </a:p>
          <a:p>
            <a:pPr lvl="1"/>
            <a:r>
              <a:rPr lang="en-US" dirty="0" smtClean="0"/>
              <a:t>A random physical event</a:t>
            </a:r>
          </a:p>
          <a:p>
            <a:pPr lvl="1"/>
            <a:r>
              <a:rPr lang="en-US" dirty="0" smtClean="0"/>
              <a:t>E.g., radioactive decay, thermal noise, Brownian motion</a:t>
            </a:r>
            <a:endParaRPr lang="en-US" dirty="0"/>
          </a:p>
        </p:txBody>
      </p:sp>
      <p:pic>
        <p:nvPicPr>
          <p:cNvPr id="8194" name="Picture 2" descr="http://www.recycled-parts.com/Sorting-Centers-/Paper-/Victoreen-cd-v-717-geiger-counter-radiological-meter-1-phot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740" y="3186045"/>
            <a:ext cx="2757932" cy="259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42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Deterministic, but appearing random</a:t>
            </a:r>
          </a:p>
          <a:p>
            <a:pPr lvl="1"/>
            <a:r>
              <a:rPr lang="en-US" dirty="0" smtClean="0"/>
              <a:t>Unix rand()</a:t>
            </a:r>
          </a:p>
          <a:p>
            <a:pPr lvl="1"/>
            <a:r>
              <a:rPr lang="en-US" dirty="0" smtClean="0"/>
              <a:t>Sometimes includes arbitrary “seed” (input)</a:t>
            </a:r>
          </a:p>
          <a:p>
            <a:pPr lvl="2"/>
            <a:r>
              <a:rPr lang="en-US" dirty="0" smtClean="0"/>
              <a:t>Ethernet BIA</a:t>
            </a:r>
          </a:p>
          <a:p>
            <a:pPr lvl="2"/>
            <a:r>
              <a:rPr lang="en-US" dirty="0" smtClean="0"/>
              <a:t>Disk access times</a:t>
            </a:r>
          </a:p>
          <a:p>
            <a:pPr lvl="2"/>
            <a:r>
              <a:rPr lang="en-US" dirty="0" smtClean="0"/>
              <a:t>Keystroke delays</a:t>
            </a:r>
          </a:p>
          <a:p>
            <a:pPr lvl="2"/>
            <a:r>
              <a:rPr lang="en-US" dirty="0" smtClean="0"/>
              <a:t>Mouse movements</a:t>
            </a:r>
          </a:p>
          <a:p>
            <a:pPr lvl="1"/>
            <a:r>
              <a:rPr lang="en-US" dirty="0" smtClean="0"/>
              <a:t>Repeatable</a:t>
            </a:r>
          </a:p>
          <a:p>
            <a:pPr lvl="2"/>
            <a:r>
              <a:rPr lang="en-US" dirty="0" smtClean="0"/>
              <a:t>Useful to replay simulations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586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“Spot” 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pseudorandom, quasirandom and raindrop patter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" r="33332"/>
          <a:stretch/>
        </p:blipFill>
        <p:spPr bwMode="auto">
          <a:xfrm>
            <a:off x="847493" y="1462185"/>
            <a:ext cx="7449015" cy="40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299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Eyeballs aren’t always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urier" pitchFamily="49" charset="0"/>
              </a:rPr>
              <a:t>2089986280348253421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urier" pitchFamily="49" charset="0"/>
              </a:rPr>
              <a:t>1706798214808651328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urier" pitchFamily="49" charset="0"/>
              </a:rPr>
              <a:t>2306647093844609550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urier" pitchFamily="49" charset="0"/>
              </a:rPr>
              <a:t>5822317253594081284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urier" pitchFamily="49" charset="0"/>
              </a:rPr>
              <a:t>8111745028410270193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urier" pitchFamily="49" charset="0"/>
              </a:rPr>
              <a:t>8521105559644622948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10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automatic naming?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Assigning a name to a network entity without human intervention</a:t>
            </a:r>
          </a:p>
          <a:p>
            <a:endParaRPr lang="en-US" dirty="0" smtClean="0"/>
          </a:p>
          <a:p>
            <a:r>
              <a:rPr lang="en-US" dirty="0" smtClean="0"/>
              <a:t>Usually very dynamically</a:t>
            </a:r>
          </a:p>
          <a:p>
            <a:endParaRPr lang="en-US" dirty="0" smtClean="0"/>
          </a:p>
          <a:p>
            <a:r>
              <a:rPr lang="en-US" dirty="0" smtClean="0"/>
              <a:t>Usually at the moment when it is first needed</a:t>
            </a:r>
          </a:p>
          <a:p>
            <a:endParaRPr lang="en-US" dirty="0" smtClean="0"/>
          </a:p>
          <a:p>
            <a:r>
              <a:rPr lang="en-US" dirty="0" smtClean="0"/>
              <a:t>Often using different names for the same thing at different times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2324" y="1417638"/>
            <a:ext cx="8319352" cy="4010374"/>
            <a:chOff x="367448" y="1417638"/>
            <a:chExt cx="8319352" cy="4010374"/>
          </a:xfrm>
        </p:grpSpPr>
        <p:pic>
          <p:nvPicPr>
            <p:cNvPr id="2050" name="Picture 2" descr="Random bitmap based on atmospheric noi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427" y="1417638"/>
              <a:ext cx="4010373" cy="401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andom bitmap based on PHP's rand() function in Window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" y="1424181"/>
              <a:ext cx="4003830" cy="400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6127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link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FE80::/10 </a:t>
            </a:r>
          </a:p>
          <a:p>
            <a:pPr lvl="1"/>
            <a:r>
              <a:rPr lang="en-US" dirty="0" smtClean="0"/>
              <a:t>Assign based on MAC address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Pick randomly (RFC 4193)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a test to confirm</a:t>
            </a:r>
          </a:p>
          <a:p>
            <a:pPr lvl="1"/>
            <a:r>
              <a:rPr lang="en-US" dirty="0"/>
              <a:t>Works only on the local link</a:t>
            </a:r>
          </a:p>
          <a:p>
            <a:pPr lvl="2"/>
            <a:r>
              <a:rPr lang="en-US" dirty="0"/>
              <a:t>Where the test works </a:t>
            </a:r>
            <a:r>
              <a:rPr lang="en-US" dirty="0" smtClean="0"/>
              <a:t>(ND)</a:t>
            </a:r>
            <a:endParaRPr lang="en-US" dirty="0"/>
          </a:p>
          <a:p>
            <a:pPr lvl="2"/>
            <a:r>
              <a:rPr lang="en-US" dirty="0"/>
              <a:t>NEVER relayed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70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Ethernet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configured</a:t>
            </a:r>
          </a:p>
          <a:p>
            <a:pPr lvl="1"/>
            <a:r>
              <a:rPr lang="en-US" dirty="0" smtClean="0"/>
              <a:t>Every time device wakes from “sleep”</a:t>
            </a:r>
            <a:br>
              <a:rPr lang="en-US" dirty="0" smtClean="0"/>
            </a:br>
            <a:r>
              <a:rPr lang="en-US" dirty="0" smtClean="0"/>
              <a:t>(almost never, FWIW)</a:t>
            </a:r>
          </a:p>
          <a:p>
            <a:pPr lvl="1"/>
            <a:r>
              <a:rPr lang="en-US" dirty="0" smtClean="0"/>
              <a:t>Pick a new random MAC</a:t>
            </a:r>
          </a:p>
          <a:p>
            <a:pPr lvl="1"/>
            <a:r>
              <a:rPr lang="en-US" dirty="0" smtClean="0"/>
              <a:t>Hope it doesn’t collide (!)</a:t>
            </a:r>
          </a:p>
          <a:p>
            <a:pPr lvl="2"/>
            <a:r>
              <a:rPr lang="en-US" dirty="0" smtClean="0"/>
              <a:t>There is no test!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Avoids “fingerprinting” SSID requests</a:t>
            </a:r>
          </a:p>
          <a:p>
            <a:pPr lvl="2"/>
            <a:r>
              <a:rPr lang="en-US" dirty="0" smtClean="0"/>
              <a:t>Some stores monitor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446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</a:t>
            </a:r>
            <a:r>
              <a:rPr lang="en-US" baseline="0" dirty="0" smtClean="0"/>
              <a:t> DAD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Duplicate Address Detection</a:t>
            </a:r>
          </a:p>
          <a:p>
            <a:pPr lvl="1"/>
            <a:r>
              <a:rPr lang="en-US" dirty="0" smtClean="0"/>
              <a:t>Any general mechanism</a:t>
            </a:r>
          </a:p>
          <a:p>
            <a:pPr lvl="1"/>
            <a:r>
              <a:rPr lang="en-US" dirty="0" smtClean="0"/>
              <a:t>“DAD” is specific to IPv6</a:t>
            </a:r>
          </a:p>
          <a:p>
            <a:pPr lvl="1"/>
            <a:endParaRPr lang="en-US" dirty="0"/>
          </a:p>
          <a:p>
            <a:r>
              <a:rPr lang="en-US" dirty="0" smtClean="0"/>
              <a:t>Works where?</a:t>
            </a:r>
          </a:p>
          <a:p>
            <a:pPr lvl="1"/>
            <a:r>
              <a:rPr lang="en-US" dirty="0" smtClean="0"/>
              <a:t>IPv4: yes</a:t>
            </a:r>
          </a:p>
          <a:p>
            <a:pPr lvl="1"/>
            <a:r>
              <a:rPr lang="en-US" dirty="0" smtClean="0"/>
              <a:t>IPv6: yes</a:t>
            </a:r>
          </a:p>
          <a:p>
            <a:pPr lvl="1"/>
            <a:r>
              <a:rPr lang="en-US" dirty="0" smtClean="0"/>
              <a:t>Ethernet: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5436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ARP</a:t>
            </a:r>
          </a:p>
          <a:p>
            <a:pPr lvl="1"/>
            <a:r>
              <a:rPr lang="en-US" dirty="0" smtClean="0"/>
              <a:t>Send an ARP probe for yourself</a:t>
            </a:r>
          </a:p>
          <a:p>
            <a:pPr lvl="2"/>
            <a:r>
              <a:rPr lang="en-US" dirty="0" smtClean="0"/>
              <a:t>Source IP = none</a:t>
            </a:r>
          </a:p>
          <a:p>
            <a:pPr lvl="2"/>
            <a:r>
              <a:rPr lang="en-US" dirty="0" smtClean="0"/>
              <a:t>Destination IP = broadcast</a:t>
            </a:r>
          </a:p>
          <a:p>
            <a:pPr lvl="2"/>
            <a:r>
              <a:rPr lang="en-US" dirty="0" smtClean="0"/>
              <a:t>Owner MAC = yours (</a:t>
            </a:r>
            <a:r>
              <a:rPr lang="en-US" i="1" u="sng" dirty="0" smtClean="0"/>
              <a:t>presumed unique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Query for = the tested address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Do NOT send a query </a:t>
            </a:r>
            <a:r>
              <a:rPr lang="en-US" i="1" u="sng" dirty="0" smtClean="0"/>
              <a:t>from</a:t>
            </a:r>
            <a:r>
              <a:rPr lang="en-US" dirty="0" smtClean="0"/>
              <a:t> the tested address</a:t>
            </a:r>
          </a:p>
          <a:p>
            <a:pPr lvl="2"/>
            <a:r>
              <a:rPr lang="en-US" dirty="0" smtClean="0"/>
              <a:t>It will overwrite the cache of others!</a:t>
            </a:r>
          </a:p>
          <a:p>
            <a:pPr lvl="2"/>
            <a:r>
              <a:rPr lang="en-US" dirty="0" smtClean="0"/>
              <a:t>Possibly even the existing owner!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81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 streams?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ARP vs. IP</a:t>
            </a:r>
          </a:p>
          <a:p>
            <a:pPr lvl="1"/>
            <a:r>
              <a:rPr lang="en-US" dirty="0"/>
              <a:t>Different </a:t>
            </a:r>
            <a:r>
              <a:rPr lang="en-US" dirty="0" smtClean="0"/>
              <a:t>layers</a:t>
            </a:r>
            <a:endParaRPr lang="en-US" dirty="0"/>
          </a:p>
          <a:p>
            <a:pPr lvl="1"/>
            <a:r>
              <a:rPr lang="en-US" dirty="0" smtClean="0"/>
              <a:t>IP nodes sit </a:t>
            </a:r>
            <a:r>
              <a:rPr lang="en-US" dirty="0"/>
              <a:t>on </a:t>
            </a:r>
            <a:r>
              <a:rPr lang="en-US" i="1" u="sng" dirty="0"/>
              <a:t>both</a:t>
            </a:r>
          </a:p>
          <a:p>
            <a:pPr lvl="2"/>
            <a:r>
              <a:rPr lang="en-US" dirty="0" smtClean="0"/>
              <a:t>Nodes on </a:t>
            </a:r>
            <a:r>
              <a:rPr lang="en-US" dirty="0"/>
              <a:t>shared links</a:t>
            </a:r>
          </a:p>
          <a:p>
            <a:r>
              <a:rPr lang="en-US" dirty="0" smtClean="0"/>
              <a:t>Are these gateways?</a:t>
            </a:r>
          </a:p>
          <a:p>
            <a:pPr lvl="1"/>
            <a:r>
              <a:rPr lang="en-US" dirty="0" smtClean="0"/>
              <a:t>Not quite</a:t>
            </a:r>
          </a:p>
          <a:p>
            <a:pPr lvl="1"/>
            <a:r>
              <a:rPr lang="en-US" dirty="0" smtClean="0"/>
              <a:t>We never translate, only encapsulate (stack)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matthewsdiehl.com/wp-content/uploads/2009/10/crossing-marketing-stre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11" y="2257579"/>
            <a:ext cx="4292689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8542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IPv4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addressing</a:t>
            </a:r>
          </a:p>
          <a:p>
            <a:pPr lvl="1"/>
            <a:r>
              <a:rPr lang="en-US" dirty="0" smtClean="0"/>
              <a:t>Ask one network layer for help with another</a:t>
            </a:r>
          </a:p>
          <a:p>
            <a:pPr lvl="1"/>
            <a:r>
              <a:rPr lang="en-US" dirty="0" smtClean="0"/>
              <a:t>Exchange ARP so IP can </a:t>
            </a:r>
            <a:r>
              <a:rPr lang="en-US" dirty="0" err="1" smtClean="0"/>
              <a:t>autonumber</a:t>
            </a:r>
            <a:endParaRPr lang="en-US" dirty="0" smtClean="0"/>
          </a:p>
          <a:p>
            <a:pPr lvl="1"/>
            <a:r>
              <a:rPr lang="en-US" dirty="0" smtClean="0"/>
              <a:t>Exchange ARP so IP can discover</a:t>
            </a:r>
          </a:p>
          <a:p>
            <a:pPr lvl="1"/>
            <a:r>
              <a:rPr lang="en-US" dirty="0" smtClean="0"/>
              <a:t>IP on shared links doesn’t exist alone!</a:t>
            </a:r>
          </a:p>
          <a:p>
            <a:pPr lvl="1"/>
            <a:endParaRPr lang="en-US" dirty="0"/>
          </a:p>
          <a:p>
            <a:r>
              <a:rPr lang="en-US" dirty="0" smtClean="0"/>
              <a:t>What about non-shared links?</a:t>
            </a:r>
          </a:p>
          <a:p>
            <a:pPr lvl="1"/>
            <a:r>
              <a:rPr lang="en-US" dirty="0" smtClean="0"/>
              <a:t>Addresses are assigned statically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9306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IPv6 Neighbor Solicitation</a:t>
            </a:r>
          </a:p>
          <a:p>
            <a:pPr lvl="1"/>
            <a:r>
              <a:rPr lang="en-US" dirty="0" smtClean="0"/>
              <a:t>Same basic principle as IPv4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Ask to see if anyone has the desired address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nobody asks, we get it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964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Neighbor Solicitation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IP-level replacement for ARP</a:t>
            </a:r>
          </a:p>
          <a:p>
            <a:pPr lvl="1"/>
            <a:r>
              <a:rPr lang="en-US" dirty="0" smtClean="0"/>
              <a:t>But IPv6 </a:t>
            </a:r>
            <a:r>
              <a:rPr lang="en-US" dirty="0"/>
              <a:t>has no </a:t>
            </a:r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Use multicast instead</a:t>
            </a:r>
          </a:p>
          <a:p>
            <a:r>
              <a:rPr lang="en-US" dirty="0" smtClean="0"/>
              <a:t>How?</a:t>
            </a:r>
            <a:endParaRPr lang="en-US" dirty="0"/>
          </a:p>
          <a:p>
            <a:pPr lvl="1"/>
            <a:r>
              <a:rPr lang="en-US" dirty="0" smtClean="0"/>
              <a:t>Could </a:t>
            </a:r>
            <a:r>
              <a:rPr lang="en-US" dirty="0"/>
              <a:t>multicast to “all nodes” (like ARP does)</a:t>
            </a:r>
          </a:p>
          <a:p>
            <a:pPr lvl="1"/>
            <a:r>
              <a:rPr lang="en-US" dirty="0"/>
              <a:t>Instead multicast to </a:t>
            </a:r>
            <a:r>
              <a:rPr lang="en-US" dirty="0" smtClean="0"/>
              <a:t>MAC </a:t>
            </a:r>
            <a:r>
              <a:rPr lang="en-US" dirty="0"/>
              <a:t>based on </a:t>
            </a:r>
            <a:r>
              <a:rPr lang="en-US" dirty="0" smtClean="0"/>
              <a:t>IPv6 </a:t>
            </a:r>
            <a:r>
              <a:rPr lang="en-US" dirty="0" err="1"/>
              <a:t>addr</a:t>
            </a:r>
            <a:endParaRPr lang="en-US" dirty="0"/>
          </a:p>
          <a:p>
            <a:pPr lvl="1"/>
            <a:r>
              <a:rPr lang="en-US" dirty="0"/>
              <a:t>Only the node we want joins that group</a:t>
            </a:r>
          </a:p>
          <a:p>
            <a:pPr lvl="1"/>
            <a:r>
              <a:rPr lang="en-US" dirty="0"/>
              <a:t>NOBODY ELSE IS BOTHERED!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7198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parental support –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IPv6 address</a:t>
            </a:r>
          </a:p>
          <a:p>
            <a:pPr lvl="1"/>
            <a:r>
              <a:rPr lang="en-US" dirty="0" smtClean="0"/>
              <a:t>Listen for a Router Advertisement</a:t>
            </a:r>
            <a:br>
              <a:rPr lang="en-US" dirty="0" smtClean="0"/>
            </a:br>
            <a:r>
              <a:rPr lang="en-US" dirty="0" smtClean="0"/>
              <a:t>(or ask routers via Router Solicitation)</a:t>
            </a:r>
          </a:p>
          <a:p>
            <a:r>
              <a:rPr lang="en-US" dirty="0" smtClean="0"/>
              <a:t>Create an address you know is unique</a:t>
            </a:r>
          </a:p>
          <a:p>
            <a:pPr lvl="1"/>
            <a:r>
              <a:rPr lang="en-US" dirty="0" smtClean="0"/>
              <a:t>Combine RA information with Ethernet MAC</a:t>
            </a:r>
            <a:endParaRPr lang="en-US" dirty="0"/>
          </a:p>
          <a:p>
            <a:r>
              <a:rPr lang="en-US" dirty="0"/>
              <a:t>Do a test to </a:t>
            </a:r>
            <a:r>
              <a:rPr lang="en-US" dirty="0" smtClean="0"/>
              <a:t>confirm</a:t>
            </a:r>
          </a:p>
          <a:p>
            <a:pPr lvl="1"/>
            <a:r>
              <a:rPr lang="en-US" dirty="0" smtClean="0"/>
              <a:t>The test is only on the local link</a:t>
            </a:r>
          </a:p>
          <a:p>
            <a:pPr lvl="2"/>
            <a:r>
              <a:rPr lang="en-US" dirty="0" smtClean="0"/>
              <a:t>Avoids MAC collisions</a:t>
            </a:r>
          </a:p>
          <a:p>
            <a:pPr lvl="1"/>
            <a:r>
              <a:rPr lang="en-US" dirty="0" smtClean="0"/>
              <a:t>But the address is good globally</a:t>
            </a:r>
          </a:p>
          <a:p>
            <a:pPr lvl="2"/>
            <a:r>
              <a:rPr lang="en-US" dirty="0" smtClean="0"/>
              <a:t>RA part is assumed unique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0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automatic?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“Because </a:t>
            </a:r>
            <a:r>
              <a:rPr lang="en-US" dirty="0"/>
              <a:t>it </a:t>
            </a:r>
            <a:r>
              <a:rPr lang="en-US" dirty="0" smtClean="0"/>
              <a:t>must be!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Ease of configuration</a:t>
            </a:r>
          </a:p>
          <a:p>
            <a:endParaRPr lang="en-US" dirty="0" smtClean="0"/>
          </a:p>
          <a:p>
            <a:r>
              <a:rPr lang="en-US" dirty="0" smtClean="0"/>
              <a:t>Adapting</a:t>
            </a:r>
            <a:r>
              <a:rPr lang="en-US" baseline="0" dirty="0" smtClean="0"/>
              <a:t> to changes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974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for router advertisements</a:t>
            </a:r>
          </a:p>
          <a:p>
            <a:pPr lvl="1"/>
            <a:r>
              <a:rPr lang="en-US" dirty="0" smtClean="0"/>
              <a:t>Collect them as they come in</a:t>
            </a:r>
          </a:p>
          <a:p>
            <a:pPr lvl="1"/>
            <a:endParaRPr lang="en-US" dirty="0"/>
          </a:p>
          <a:p>
            <a:r>
              <a:rPr lang="en-US" dirty="0" smtClean="0"/>
              <a:t>For each RA received on an interface</a:t>
            </a:r>
          </a:p>
          <a:p>
            <a:pPr lvl="1"/>
            <a:r>
              <a:rPr lang="en-US" dirty="0" smtClean="0"/>
              <a:t>Combine the router prefix with the MAC BIA</a:t>
            </a:r>
          </a:p>
          <a:p>
            <a:pPr lvl="1"/>
            <a:r>
              <a:rPr lang="en-US" dirty="0" smtClean="0"/>
              <a:t>Also join an IPv6 multicast based on the 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5054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someone</a:t>
            </a:r>
            <a:r>
              <a:rPr lang="en-US" baseline="0" dirty="0" smtClean="0"/>
              <a:t>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horse with no name</a:t>
            </a:r>
          </a:p>
          <a:p>
            <a:endParaRPr lang="en-US" dirty="0" smtClean="0"/>
          </a:p>
          <a:p>
            <a:r>
              <a:rPr lang="en-US" dirty="0" smtClean="0"/>
              <a:t>Name servers for self-</a:t>
            </a:r>
            <a:r>
              <a:rPr lang="en-US" dirty="0" err="1" smtClean="0"/>
              <a:t>namers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7632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horse with no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Asking a question without an ID</a:t>
            </a:r>
          </a:p>
          <a:p>
            <a:pPr lvl="1"/>
            <a:endParaRPr lang="en-US" dirty="0"/>
          </a:p>
          <a:p>
            <a:r>
              <a:rPr lang="en-US" dirty="0" smtClean="0"/>
              <a:t>Getting an answer without an 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668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a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start?</a:t>
            </a:r>
          </a:p>
          <a:p>
            <a:pPr lvl="1"/>
            <a:r>
              <a:rPr lang="en-US" dirty="0"/>
              <a:t>If you don’t know who to ask, broadcast the question</a:t>
            </a:r>
          </a:p>
          <a:p>
            <a:pPr lvl="1"/>
            <a:r>
              <a:rPr lang="en-US" dirty="0"/>
              <a:t>If you do know who to ask, send directly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What’s your address?</a:t>
            </a:r>
          </a:p>
          <a:p>
            <a:pPr lvl="1"/>
            <a:r>
              <a:rPr lang="en-US" dirty="0" smtClean="0"/>
              <a:t>At the layer you need to know, NONE</a:t>
            </a:r>
            <a:br>
              <a:rPr lang="en-US" dirty="0" smtClean="0"/>
            </a:br>
            <a:r>
              <a:rPr lang="en-US" dirty="0" smtClean="0"/>
              <a:t>(typically “0”)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4630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layer do you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IPv4</a:t>
            </a:r>
          </a:p>
          <a:p>
            <a:pPr lvl="1"/>
            <a:r>
              <a:rPr lang="en-US" dirty="0" smtClean="0"/>
              <a:t>Another layer (generally)</a:t>
            </a:r>
          </a:p>
          <a:p>
            <a:pPr lvl="1"/>
            <a:endParaRPr lang="en-US" dirty="0"/>
          </a:p>
          <a:p>
            <a:r>
              <a:rPr lang="en-US" dirty="0" smtClean="0"/>
              <a:t>IPv6</a:t>
            </a:r>
          </a:p>
          <a:p>
            <a:pPr lvl="1"/>
            <a:r>
              <a:rPr lang="en-US" dirty="0" smtClean="0"/>
              <a:t>Your layer (always)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963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Mixing the layers</a:t>
            </a:r>
          </a:p>
          <a:p>
            <a:pPr lvl="1"/>
            <a:r>
              <a:rPr lang="en-US" dirty="0"/>
              <a:t>On a </a:t>
            </a:r>
            <a:r>
              <a:rPr lang="en-US" i="1" u="sng" dirty="0"/>
              <a:t>different</a:t>
            </a:r>
            <a:r>
              <a:rPr lang="en-US" dirty="0"/>
              <a:t> layer that already has an address</a:t>
            </a:r>
          </a:p>
          <a:p>
            <a:pPr lvl="2"/>
            <a:r>
              <a:rPr lang="en-US" dirty="0"/>
              <a:t>E.g., broadcast Ethernet ARP with your MAC </a:t>
            </a:r>
            <a:r>
              <a:rPr lang="en-US" dirty="0" smtClean="0"/>
              <a:t>address</a:t>
            </a:r>
          </a:p>
          <a:p>
            <a:pPr lvl="2"/>
            <a:r>
              <a:rPr lang="en-US" dirty="0" smtClean="0"/>
              <a:t>E.g., ATMARP </a:t>
            </a:r>
            <a:r>
              <a:rPr lang="en-US" dirty="0"/>
              <a:t>request to LANE server </a:t>
            </a:r>
            <a:r>
              <a:rPr lang="en-US" dirty="0" smtClean="0"/>
              <a:t>on known circuit</a:t>
            </a:r>
          </a:p>
          <a:p>
            <a:r>
              <a:rPr lang="en-US" dirty="0" smtClean="0"/>
              <a:t>Same layer</a:t>
            </a:r>
            <a:endParaRPr lang="en-US" dirty="0"/>
          </a:p>
          <a:p>
            <a:pPr lvl="1"/>
            <a:r>
              <a:rPr lang="en-US" dirty="0" smtClean="0"/>
              <a:t>IP (with UDP inside) to </a:t>
            </a:r>
            <a:r>
              <a:rPr lang="en-US" dirty="0"/>
              <a:t>DHCP server</a:t>
            </a:r>
          </a:p>
          <a:p>
            <a:pPr lvl="2"/>
            <a:r>
              <a:rPr lang="en-US" dirty="0"/>
              <a:t>On the same layer to a server</a:t>
            </a:r>
          </a:p>
          <a:p>
            <a:pPr lvl="2"/>
            <a:r>
              <a:rPr lang="en-US" dirty="0"/>
              <a:t>Using source address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865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directly</a:t>
            </a:r>
          </a:p>
          <a:p>
            <a:pPr lvl="1"/>
            <a:r>
              <a:rPr lang="en-US" dirty="0" smtClean="0"/>
              <a:t>Neighbor Discovery</a:t>
            </a:r>
          </a:p>
          <a:p>
            <a:pPr lvl="1"/>
            <a:r>
              <a:rPr lang="en-US" dirty="0" smtClean="0"/>
              <a:t>Source address = 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79304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 answer…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When you didn’t know who was asking</a:t>
            </a:r>
          </a:p>
          <a:p>
            <a:pPr lvl="1"/>
            <a:endParaRPr lang="en-US" dirty="0"/>
          </a:p>
          <a:p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When you do </a:t>
            </a:r>
            <a:br>
              <a:rPr lang="en-US" dirty="0" smtClean="0"/>
            </a:br>
            <a:r>
              <a:rPr lang="en-US" dirty="0" smtClean="0"/>
              <a:t>(e.g., when the request is over a different layer)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639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someone else tell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options 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38100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922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someone else tell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Just the facts</a:t>
            </a:r>
          </a:p>
          <a:p>
            <a:pPr lvl="1"/>
            <a:r>
              <a:rPr lang="en-US" dirty="0" smtClean="0"/>
              <a:t>An address based on a table</a:t>
            </a:r>
          </a:p>
          <a:p>
            <a:r>
              <a:rPr lang="en-US" dirty="0" smtClean="0"/>
              <a:t>The facts and stuff</a:t>
            </a:r>
          </a:p>
          <a:p>
            <a:pPr lvl="1"/>
            <a:r>
              <a:rPr lang="en-US" dirty="0" smtClean="0"/>
              <a:t>An address based on a table</a:t>
            </a:r>
          </a:p>
          <a:p>
            <a:pPr lvl="1"/>
            <a:r>
              <a:rPr lang="en-US" dirty="0" smtClean="0"/>
              <a:t>A file that could have anything</a:t>
            </a:r>
          </a:p>
          <a:p>
            <a:r>
              <a:rPr lang="en-US" dirty="0" smtClean="0"/>
              <a:t>A loan</a:t>
            </a:r>
          </a:p>
          <a:p>
            <a:pPr lvl="1"/>
            <a:r>
              <a:rPr lang="en-US" dirty="0" smtClean="0"/>
              <a:t>More specific information</a:t>
            </a:r>
          </a:p>
          <a:p>
            <a:pPr lvl="1"/>
            <a:r>
              <a:rPr lang="en-US" dirty="0" smtClean="0"/>
              <a:t>Organized by type</a:t>
            </a:r>
          </a:p>
          <a:p>
            <a:pPr lvl="1"/>
            <a:r>
              <a:rPr lang="en-US" dirty="0" smtClean="0"/>
              <a:t>Loaned out, then recovered for reuse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09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it </a:t>
            </a:r>
            <a:r>
              <a:rPr lang="en-US" dirty="0" smtClean="0"/>
              <a:t>must be!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name, what can you do?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Anonymous reporting (N:1)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Broadcast announcements (1:N)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Not all that useful, but…</a:t>
            </a:r>
            <a:br>
              <a:rPr lang="en-US" dirty="0" smtClean="0"/>
            </a:br>
            <a:r>
              <a:rPr lang="en-US" dirty="0" smtClean="0"/>
              <a:t>we can use these to get a name!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481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ARP</a:t>
            </a:r>
          </a:p>
          <a:p>
            <a:pPr lvl="1"/>
            <a:r>
              <a:rPr lang="en-US" dirty="0" smtClean="0"/>
              <a:t>Broadcasts request providing IP address</a:t>
            </a:r>
          </a:p>
          <a:p>
            <a:pPr lvl="1"/>
            <a:r>
              <a:rPr lang="en-US" i="1" u="sng" dirty="0" smtClean="0"/>
              <a:t>Owner</a:t>
            </a:r>
            <a:r>
              <a:rPr lang="en-US" dirty="0" smtClean="0"/>
              <a:t> replies with corresponding Ethernet MAC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RARP</a:t>
            </a:r>
          </a:p>
          <a:p>
            <a:pPr lvl="1"/>
            <a:r>
              <a:rPr lang="en-US" dirty="0" smtClean="0"/>
              <a:t>Broadcasts request providing Ethernet MAC</a:t>
            </a:r>
          </a:p>
          <a:p>
            <a:pPr lvl="1"/>
            <a:r>
              <a:rPr lang="en-US" i="1" u="sng" dirty="0" smtClean="0"/>
              <a:t>Server</a:t>
            </a:r>
            <a:r>
              <a:rPr lang="en-US" dirty="0" smtClean="0"/>
              <a:t> replies with corresponding IP address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368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RARP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provides an IP address</a:t>
            </a:r>
          </a:p>
          <a:p>
            <a:pPr lvl="1"/>
            <a:r>
              <a:rPr lang="en-US" dirty="0" smtClean="0"/>
              <a:t>Systems often need more, e.g., default router, DNS server (to avoid bugging the roots), etc.</a:t>
            </a:r>
          </a:p>
          <a:p>
            <a:pPr lvl="1"/>
            <a:endParaRPr lang="en-US" dirty="0"/>
          </a:p>
          <a:p>
            <a:r>
              <a:rPr lang="en-US" dirty="0" smtClean="0"/>
              <a:t>Requires preconfigured server</a:t>
            </a:r>
          </a:p>
          <a:p>
            <a:pPr lvl="1"/>
            <a:r>
              <a:rPr lang="en-US" dirty="0" smtClean="0"/>
              <a:t>Each expected request must match an entry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Runs on its own protocol</a:t>
            </a:r>
          </a:p>
          <a:p>
            <a:pPr lvl="1"/>
            <a:r>
              <a:rPr lang="en-US" dirty="0" smtClean="0"/>
              <a:t>Like ARP, this isn’t over IP; it’s over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223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Bootstrap Protocol</a:t>
            </a:r>
          </a:p>
          <a:p>
            <a:pPr lvl="1"/>
            <a:r>
              <a:rPr lang="en-US" dirty="0" smtClean="0"/>
              <a:t>Still needs a static, preconfigured table</a:t>
            </a:r>
          </a:p>
          <a:p>
            <a:r>
              <a:rPr lang="en-US" dirty="0" smtClean="0"/>
              <a:t>Replacement for RARP</a:t>
            </a:r>
            <a:endParaRPr lang="en-US" dirty="0"/>
          </a:p>
          <a:p>
            <a:pPr lvl="1"/>
            <a:r>
              <a:rPr lang="en-US" dirty="0" smtClean="0"/>
              <a:t>Runs over UDP over IP</a:t>
            </a:r>
            <a:br>
              <a:rPr lang="en-US" dirty="0" smtClean="0"/>
            </a:br>
            <a:r>
              <a:rPr lang="en-US" dirty="0" smtClean="0"/>
              <a:t>(rather than Ethernet directly)</a:t>
            </a:r>
          </a:p>
          <a:p>
            <a:pPr lvl="1"/>
            <a:r>
              <a:rPr lang="en-US" dirty="0" smtClean="0"/>
              <a:t>Also provides a file to retrieve</a:t>
            </a:r>
          </a:p>
          <a:p>
            <a:pPr lvl="2"/>
            <a:r>
              <a:rPr lang="en-US" dirty="0" smtClean="0"/>
              <a:t>That file can be a script, a program, or a table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793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Host Configuration Protocol</a:t>
            </a:r>
          </a:p>
          <a:p>
            <a:r>
              <a:rPr lang="en-US" dirty="0" smtClean="0"/>
              <a:t>Replacement for BOOTP</a:t>
            </a:r>
          </a:p>
          <a:p>
            <a:pPr lvl="1"/>
            <a:r>
              <a:rPr lang="en-US" dirty="0" smtClean="0"/>
              <a:t>Runs over UDP over IP</a:t>
            </a:r>
          </a:p>
          <a:p>
            <a:pPr lvl="1"/>
            <a:r>
              <a:rPr lang="en-US" dirty="0" smtClean="0"/>
              <a:t>Explicit way to manage specific configuration parameters</a:t>
            </a:r>
          </a:p>
          <a:p>
            <a:pPr lvl="1"/>
            <a:r>
              <a:rPr lang="en-US" dirty="0" smtClean="0"/>
              <a:t>Managed via </a:t>
            </a:r>
            <a:r>
              <a:rPr lang="en-US" i="1" u="sng" dirty="0" smtClean="0"/>
              <a:t>leases</a:t>
            </a:r>
          </a:p>
          <a:p>
            <a:pPr lvl="2"/>
            <a:r>
              <a:rPr lang="en-US" dirty="0" smtClean="0"/>
              <a:t>Assignment has an expiration; can be renewed, released</a:t>
            </a:r>
          </a:p>
          <a:p>
            <a:pPr lvl="2"/>
            <a:r>
              <a:rPr lang="en-US" dirty="0" smtClean="0"/>
              <a:t>Allows easy reassignment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120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ARP-like two-phase address assignment</a:t>
            </a:r>
          </a:p>
          <a:p>
            <a:pPr lvl="1"/>
            <a:r>
              <a:rPr lang="en-US" dirty="0" smtClean="0"/>
              <a:t>Client broadcasts (IPv4) or multicasts (IPv6) a UDP DISCOVER request</a:t>
            </a:r>
          </a:p>
          <a:p>
            <a:pPr lvl="1"/>
            <a:r>
              <a:rPr lang="en-US" dirty="0" smtClean="0"/>
              <a:t>DHCP servers </a:t>
            </a:r>
            <a:r>
              <a:rPr lang="en-US" i="1" u="sng" dirty="0" smtClean="0"/>
              <a:t>all</a:t>
            </a:r>
            <a:r>
              <a:rPr lang="en-US" dirty="0" smtClean="0"/>
              <a:t> broadcast/multicast a UDP  lease OFFER</a:t>
            </a:r>
          </a:p>
          <a:p>
            <a:pPr lvl="1"/>
            <a:r>
              <a:rPr lang="en-US" dirty="0" smtClean="0"/>
              <a:t>Client picks one offer and </a:t>
            </a:r>
            <a:r>
              <a:rPr lang="en-US" i="1" u="sng" dirty="0" smtClean="0"/>
              <a:t>unicasts</a:t>
            </a:r>
            <a:r>
              <a:rPr lang="en-US" dirty="0" smtClean="0"/>
              <a:t> a REQUEST </a:t>
            </a:r>
          </a:p>
          <a:p>
            <a:pPr lvl="1"/>
            <a:r>
              <a:rPr lang="en-US" dirty="0" smtClean="0"/>
              <a:t>DHCP server </a:t>
            </a:r>
            <a:r>
              <a:rPr lang="en-US" i="1" u="sng" dirty="0" smtClean="0"/>
              <a:t>unicasts</a:t>
            </a:r>
            <a:r>
              <a:rPr lang="en-US" dirty="0" smtClean="0"/>
              <a:t> a  UDP 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e/e4/DHCP_session.svg/520px-DHCP_se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630" y="1278741"/>
            <a:ext cx="2924779" cy="41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742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two phases?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servers can make an offer</a:t>
            </a:r>
          </a:p>
          <a:p>
            <a:pPr lvl="1"/>
            <a:r>
              <a:rPr lang="en-US" dirty="0" smtClean="0"/>
              <a:t>Client picks only one</a:t>
            </a:r>
          </a:p>
          <a:p>
            <a:pPr lvl="1"/>
            <a:r>
              <a:rPr lang="en-US" dirty="0" smtClean="0"/>
              <a:t>Second phase confirms selection</a:t>
            </a:r>
          </a:p>
          <a:p>
            <a:pPr lvl="1"/>
            <a:r>
              <a:rPr lang="en-US" dirty="0" smtClean="0"/>
              <a:t>Offers are released after a time if not selected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307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B/</a:t>
            </a:r>
            <a:r>
              <a:rPr lang="en-US" dirty="0" err="1" smtClean="0"/>
              <a:t>Mcast</a:t>
            </a:r>
            <a:r>
              <a:rPr lang="en-US" dirty="0" smtClean="0"/>
              <a:t> vs unicast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Unicast where possible</a:t>
            </a:r>
          </a:p>
          <a:p>
            <a:pPr lvl="1"/>
            <a:r>
              <a:rPr lang="en-US" dirty="0" smtClean="0"/>
              <a:t>If you know which DHCP server you want</a:t>
            </a:r>
          </a:p>
          <a:p>
            <a:pPr lvl="1"/>
            <a:r>
              <a:rPr lang="en-US" dirty="0" smtClean="0"/>
              <a:t>If you’ve already leased some info</a:t>
            </a:r>
          </a:p>
          <a:p>
            <a:pPr lvl="2"/>
            <a:r>
              <a:rPr lang="en-US" dirty="0" smtClean="0"/>
              <a:t>E.g., and you go back to get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452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little like proxy ARP</a:t>
            </a:r>
          </a:p>
          <a:p>
            <a:pPr lvl="1"/>
            <a:r>
              <a:rPr lang="en-US" dirty="0" smtClean="0"/>
              <a:t>But in both directions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2209" y="3935896"/>
            <a:ext cx="745434" cy="7454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717234" y="3130826"/>
            <a:ext cx="715618" cy="95177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294782" y="3935896"/>
            <a:ext cx="715618" cy="95177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2017643" y="3031436"/>
            <a:ext cx="1192696" cy="1277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5" idx="2"/>
          </p:cNvCxnSpPr>
          <p:nvPr/>
        </p:nvCxnSpPr>
        <p:spPr>
          <a:xfrm flipV="1">
            <a:off x="2017643" y="3606712"/>
            <a:ext cx="1699591" cy="701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2017643" y="4308613"/>
            <a:ext cx="894522" cy="37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17643" y="4308613"/>
            <a:ext cx="1046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6" idx="2"/>
          </p:cNvCxnSpPr>
          <p:nvPr/>
        </p:nvCxnSpPr>
        <p:spPr>
          <a:xfrm>
            <a:off x="4432852" y="3606712"/>
            <a:ext cx="1861930" cy="80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028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little like proxy ARP</a:t>
            </a:r>
          </a:p>
          <a:p>
            <a:pPr lvl="1"/>
            <a:r>
              <a:rPr lang="en-US" dirty="0" smtClean="0"/>
              <a:t>But in both directions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2209" y="3935896"/>
            <a:ext cx="745434" cy="7454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717234" y="3130826"/>
            <a:ext cx="715618" cy="95177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294782" y="3935896"/>
            <a:ext cx="715618" cy="95177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2"/>
            <a:endCxn id="4" idx="3"/>
          </p:cNvCxnSpPr>
          <p:nvPr/>
        </p:nvCxnSpPr>
        <p:spPr>
          <a:xfrm flipH="1">
            <a:off x="2017643" y="3606712"/>
            <a:ext cx="1699591" cy="701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5" idx="4"/>
          </p:cNvCxnSpPr>
          <p:nvPr/>
        </p:nvCxnSpPr>
        <p:spPr>
          <a:xfrm flipH="1" flipV="1">
            <a:off x="4432852" y="3606712"/>
            <a:ext cx="1861930" cy="80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2316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DHCP configure?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DHCP offer</a:t>
            </a:r>
          </a:p>
          <a:p>
            <a:pPr lvl="1"/>
            <a:r>
              <a:rPr lang="en-US" dirty="0" smtClean="0"/>
              <a:t>Information critical to configuring the channel</a:t>
            </a:r>
          </a:p>
          <a:p>
            <a:pPr lvl="1"/>
            <a:r>
              <a:rPr lang="en-US" dirty="0"/>
              <a:t>IP address</a:t>
            </a:r>
          </a:p>
          <a:p>
            <a:pPr lvl="2"/>
            <a:r>
              <a:rPr lang="en-US" dirty="0"/>
              <a:t>dynamic from a range or static based on a table</a:t>
            </a:r>
          </a:p>
          <a:p>
            <a:pPr lvl="1"/>
            <a:r>
              <a:rPr lang="en-US" dirty="0"/>
              <a:t>Default router</a:t>
            </a:r>
          </a:p>
          <a:p>
            <a:pPr lvl="2"/>
            <a:r>
              <a:rPr lang="en-US" dirty="0"/>
              <a:t>And “</a:t>
            </a:r>
            <a:r>
              <a:rPr lang="en-US" dirty="0" err="1"/>
              <a:t>netmask</a:t>
            </a:r>
            <a:r>
              <a:rPr lang="en-US" dirty="0"/>
              <a:t>” (indicates shared link addresses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Lease time</a:t>
            </a:r>
            <a:endParaRPr lang="en-US" dirty="0"/>
          </a:p>
          <a:p>
            <a:pPr lvl="1"/>
            <a:r>
              <a:rPr lang="en-US" dirty="0"/>
              <a:t>DNS server </a:t>
            </a:r>
          </a:p>
          <a:p>
            <a:pPr lvl="2"/>
            <a:r>
              <a:rPr lang="en-US" dirty="0"/>
              <a:t>To avoid root overload</a:t>
            </a:r>
          </a:p>
          <a:p>
            <a:r>
              <a:rPr lang="en-US" dirty="0" smtClean="0"/>
              <a:t>DHCP inform</a:t>
            </a:r>
          </a:p>
          <a:p>
            <a:pPr lvl="1"/>
            <a:r>
              <a:rPr lang="en-US" dirty="0" smtClean="0"/>
              <a:t>Other additional context</a:t>
            </a:r>
            <a:endParaRPr lang="en-US" dirty="0"/>
          </a:p>
          <a:p>
            <a:pPr lvl="1"/>
            <a:r>
              <a:rPr lang="en-US" dirty="0" smtClean="0"/>
              <a:t>Time server</a:t>
            </a:r>
          </a:p>
          <a:p>
            <a:pPr lvl="2"/>
            <a:r>
              <a:rPr lang="en-US" dirty="0" smtClean="0"/>
              <a:t>Network Time Protocol</a:t>
            </a:r>
          </a:p>
          <a:p>
            <a:pPr lvl="1"/>
            <a:r>
              <a:rPr lang="en-US" dirty="0" smtClean="0"/>
              <a:t>Web proxy</a:t>
            </a:r>
          </a:p>
          <a:p>
            <a:pPr lvl="2"/>
            <a:r>
              <a:rPr lang="en-US" dirty="0" smtClean="0"/>
              <a:t>Address, parameters, etc. for shared caching</a:t>
            </a:r>
            <a:endParaRPr lang="en-US" dirty="0"/>
          </a:p>
          <a:p>
            <a:pPr lvl="1"/>
            <a:r>
              <a:rPr lang="en-US" dirty="0"/>
              <a:t>Just about anything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02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Convenience matters</a:t>
            </a:r>
          </a:p>
          <a:p>
            <a:pPr lvl="1"/>
            <a:r>
              <a:rPr lang="en-US" dirty="0" smtClean="0"/>
              <a:t>Plug-and-play, Zero-touch,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Complexity is painful</a:t>
            </a:r>
          </a:p>
          <a:p>
            <a:pPr lvl="1"/>
            <a:r>
              <a:rPr lang="en-US" dirty="0" smtClean="0"/>
              <a:t>How many devices do you own?</a:t>
            </a:r>
          </a:p>
          <a:p>
            <a:pPr lvl="1"/>
            <a:r>
              <a:rPr lang="en-US" dirty="0" smtClean="0"/>
              <a:t>Are they all configured the same way?</a:t>
            </a:r>
          </a:p>
          <a:p>
            <a:pPr lvl="1"/>
            <a:r>
              <a:rPr lang="en-US" dirty="0" smtClean="0"/>
              <a:t>What if you had to configure them explicitly?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4747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Client searching for initial offers</a:t>
            </a:r>
          </a:p>
          <a:p>
            <a:r>
              <a:rPr lang="en-US" dirty="0" smtClean="0"/>
              <a:t>Offer</a:t>
            </a:r>
          </a:p>
          <a:p>
            <a:pPr lvl="1"/>
            <a:r>
              <a:rPr lang="en-US" dirty="0" smtClean="0"/>
              <a:t>Servers making initial offers</a:t>
            </a:r>
          </a:p>
          <a:p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Client picking one offer</a:t>
            </a:r>
          </a:p>
          <a:p>
            <a:r>
              <a:rPr lang="en-US" dirty="0" smtClean="0"/>
              <a:t>ACK</a:t>
            </a:r>
          </a:p>
          <a:p>
            <a:pPr lvl="1"/>
            <a:r>
              <a:rPr lang="en-US" dirty="0" smtClean="0"/>
              <a:t>Server confirming offer</a:t>
            </a:r>
          </a:p>
          <a:p>
            <a:r>
              <a:rPr lang="en-US" dirty="0" smtClean="0"/>
              <a:t>Renew</a:t>
            </a:r>
          </a:p>
          <a:p>
            <a:pPr lvl="1"/>
            <a:r>
              <a:rPr lang="en-US" dirty="0" smtClean="0"/>
              <a:t>Client asking for lease extension</a:t>
            </a:r>
          </a:p>
          <a:p>
            <a:r>
              <a:rPr lang="en-US" dirty="0" smtClean="0"/>
              <a:t>Release</a:t>
            </a:r>
          </a:p>
          <a:p>
            <a:pPr lvl="1"/>
            <a:r>
              <a:rPr lang="en-US" dirty="0" smtClean="0"/>
              <a:t>Client asking for lease cancellation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1945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Master (host), assigns to slaves</a:t>
            </a:r>
          </a:p>
          <a:p>
            <a:pPr lvl="1"/>
            <a:r>
              <a:rPr lang="en-US" dirty="0" smtClean="0"/>
              <a:t>Assigned each time a device is plugged-in</a:t>
            </a:r>
          </a:p>
          <a:p>
            <a:pPr lvl="1"/>
            <a:r>
              <a:rPr lang="en-US" dirty="0" smtClean="0"/>
              <a:t>127 addresses (7 bits, 0=not set yet)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single master controls “the world”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233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r>
              <a:rPr lang="en-US" baseline="0" dirty="0" smtClean="0"/>
              <a:t> service for self-</a:t>
            </a:r>
            <a:r>
              <a:rPr lang="en-US" baseline="0" dirty="0" err="1" smtClean="0"/>
              <a:t>namers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bind</a:t>
            </a:r>
          </a:p>
          <a:p>
            <a:pPr lvl="1"/>
            <a:r>
              <a:rPr lang="en-US" dirty="0" smtClean="0"/>
              <a:t>Maps a</a:t>
            </a:r>
            <a:r>
              <a:rPr lang="en-US" dirty="0" smtClean="0"/>
              <a:t> process </a:t>
            </a:r>
            <a:r>
              <a:rPr lang="en-US" dirty="0" smtClean="0"/>
              <a:t>to a TCP/UDP port</a:t>
            </a:r>
          </a:p>
          <a:p>
            <a:pPr lvl="1"/>
            <a:r>
              <a:rPr lang="en-US" dirty="0" smtClean="0"/>
              <a:t>How does another party find that port?</a:t>
            </a:r>
          </a:p>
          <a:p>
            <a:pPr lvl="2"/>
            <a:r>
              <a:rPr lang="en-US" dirty="0" smtClean="0"/>
              <a:t>It knows the number (IANA list, pre-agreement)</a:t>
            </a:r>
          </a:p>
          <a:p>
            <a:pPr lvl="2"/>
            <a:r>
              <a:rPr lang="en-US" dirty="0" smtClean="0"/>
              <a:t>It knows the name, but not the number</a:t>
            </a:r>
          </a:p>
          <a:p>
            <a:r>
              <a:rPr lang="en-US" dirty="0" smtClean="0"/>
              <a:t>Register your name</a:t>
            </a:r>
          </a:p>
          <a:p>
            <a:pPr lvl="1"/>
            <a:r>
              <a:rPr lang="en-US" dirty="0" smtClean="0"/>
              <a:t>Contact the DNS that has your </a:t>
            </a:r>
            <a:r>
              <a:rPr lang="en-US" dirty="0" err="1" smtClean="0"/>
              <a:t>name:IP</a:t>
            </a:r>
            <a:r>
              <a:rPr lang="en-US" dirty="0" smtClean="0"/>
              <a:t> map</a:t>
            </a:r>
          </a:p>
          <a:p>
            <a:pPr lvl="2"/>
            <a:r>
              <a:rPr lang="en-US" dirty="0" smtClean="0"/>
              <a:t>Add the </a:t>
            </a:r>
            <a:r>
              <a:rPr lang="en-US" dirty="0" err="1" smtClean="0"/>
              <a:t>portname:portnum</a:t>
            </a:r>
            <a:r>
              <a:rPr lang="en-US" dirty="0" smtClean="0"/>
              <a:t> entry too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109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Telling everyone else</a:t>
            </a:r>
          </a:p>
          <a:p>
            <a:endParaRPr lang="en-US" dirty="0"/>
          </a:p>
          <a:p>
            <a:r>
              <a:rPr lang="en-US" dirty="0" smtClean="0"/>
              <a:t>Configuring DHCP</a:t>
            </a:r>
          </a:p>
          <a:p>
            <a:endParaRPr lang="en-US" dirty="0"/>
          </a:p>
          <a:p>
            <a:r>
              <a:rPr lang="en-US" dirty="0" smtClean="0"/>
              <a:t>Impact to communication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35675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everyone else…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others know your new name?</a:t>
            </a:r>
            <a:endParaRPr lang="en-US" dirty="0"/>
          </a:p>
          <a:p>
            <a:pPr lvl="1"/>
            <a:r>
              <a:rPr lang="en-US" dirty="0" smtClean="0"/>
              <a:t>Esp. if you make one up</a:t>
            </a:r>
          </a:p>
          <a:p>
            <a:pPr lvl="1"/>
            <a:endParaRPr lang="en-US" dirty="0"/>
          </a:p>
          <a:p>
            <a:r>
              <a:rPr lang="en-US" dirty="0" smtClean="0"/>
              <a:t>Remember the DNS?</a:t>
            </a:r>
          </a:p>
          <a:p>
            <a:pPr lvl="1"/>
            <a:r>
              <a:rPr lang="en-US" dirty="0" smtClean="0"/>
              <a:t>Can also map persistent names to changing ones</a:t>
            </a:r>
            <a:endParaRPr lang="en-US" dirty="0" smtClean="0"/>
          </a:p>
          <a:p>
            <a:pPr lvl="1"/>
            <a:r>
              <a:rPr lang="en-US" dirty="0" err="1" smtClean="0"/>
              <a:t>l</a:t>
            </a:r>
            <a:r>
              <a:rPr lang="en-US" dirty="0" err="1" smtClean="0"/>
              <a:t>ever.cs.ucla.edu</a:t>
            </a:r>
            <a:r>
              <a:rPr lang="en-US" dirty="0" smtClean="0"/>
              <a:t> </a:t>
            </a:r>
            <a:r>
              <a:rPr lang="en-US" dirty="0" smtClean="0"/>
              <a:t>-&gt; IPv4</a:t>
            </a:r>
            <a:r>
              <a:rPr lang="en-US" dirty="0" smtClean="0"/>
              <a:t> address that </a:t>
            </a:r>
            <a:r>
              <a:rPr lang="en-US" dirty="0" smtClean="0"/>
              <a:t>isn’t</a:t>
            </a:r>
            <a:r>
              <a:rPr lang="en-US" dirty="0" smtClean="0"/>
              <a:t> </a:t>
            </a:r>
            <a:r>
              <a:rPr lang="en-US" dirty="0" smtClean="0"/>
              <a:t>131.179.192.136</a:t>
            </a:r>
            <a:endParaRPr lang="en-US" dirty="0" smtClean="0"/>
          </a:p>
          <a:p>
            <a:pPr lvl="1"/>
            <a:r>
              <a:rPr lang="en-US" dirty="0" err="1" smtClean="0"/>
              <a:t>IMAP</a:t>
            </a:r>
            <a:r>
              <a:rPr lang="en-US" dirty="0" err="1" smtClean="0"/>
              <a:t>@lever.cs.ucla.edu</a:t>
            </a:r>
            <a:r>
              <a:rPr lang="en-US" dirty="0" smtClean="0"/>
              <a:t> </a:t>
            </a:r>
            <a:r>
              <a:rPr lang="en-US" dirty="0" smtClean="0"/>
              <a:t>-&gt; port that isn’t 110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880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net to find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need for glue?</a:t>
            </a:r>
          </a:p>
          <a:p>
            <a:pPr lvl="1"/>
            <a:r>
              <a:rPr lang="en-US" dirty="0" smtClean="0"/>
              <a:t>DHCP’s “glue” to the client:</a:t>
            </a:r>
          </a:p>
          <a:p>
            <a:pPr lvl="2"/>
            <a:r>
              <a:rPr lang="en-US" dirty="0" smtClean="0"/>
              <a:t>Router address</a:t>
            </a:r>
          </a:p>
          <a:p>
            <a:pPr lvl="3"/>
            <a:r>
              <a:rPr lang="en-US" dirty="0" smtClean="0"/>
              <a:t>Even better when it’s a “default” router</a:t>
            </a:r>
          </a:p>
          <a:p>
            <a:pPr lvl="2"/>
            <a:r>
              <a:rPr lang="en-US" dirty="0" smtClean="0"/>
              <a:t>Channel subnet mask </a:t>
            </a:r>
          </a:p>
          <a:p>
            <a:pPr lvl="3"/>
            <a:r>
              <a:rPr lang="en-US" dirty="0" smtClean="0"/>
              <a:t>What’s reachable without contacting the router</a:t>
            </a:r>
          </a:p>
          <a:p>
            <a:pPr lvl="2"/>
            <a:r>
              <a:rPr lang="en-US" dirty="0" smtClean="0"/>
              <a:t>DNS server</a:t>
            </a:r>
          </a:p>
          <a:p>
            <a:pPr lvl="3"/>
            <a:r>
              <a:rPr lang="en-US" dirty="0" smtClean="0"/>
              <a:t>A way to get names without needing a default router</a:t>
            </a:r>
          </a:p>
          <a:p>
            <a:pPr lvl="3"/>
            <a:r>
              <a:rPr lang="en-US" dirty="0" smtClean="0"/>
              <a:t>It needs to be reachable either on the shared channel or via the router indicated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3105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DHCP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DHCP makes leases</a:t>
            </a:r>
          </a:p>
          <a:p>
            <a:pPr lvl="1"/>
            <a:r>
              <a:rPr lang="en-US" dirty="0" smtClean="0"/>
              <a:t>Where does it get its land (resources)?</a:t>
            </a:r>
          </a:p>
          <a:p>
            <a:pPr lvl="1"/>
            <a:endParaRPr lang="en-US" dirty="0"/>
          </a:p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Manual configuration</a:t>
            </a:r>
          </a:p>
          <a:p>
            <a:r>
              <a:rPr lang="en-US" dirty="0" smtClean="0"/>
              <a:t>Experimentally:</a:t>
            </a:r>
          </a:p>
          <a:p>
            <a:pPr lvl="1"/>
            <a:r>
              <a:rPr lang="en-US" dirty="0" smtClean="0"/>
              <a:t>Another server (“Dynamic DHCP Configuration”)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5024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Design-in (preconfigure)</a:t>
            </a:r>
          </a:p>
          <a:p>
            <a:pPr lvl="1"/>
            <a:r>
              <a:rPr lang="en-US" dirty="0" smtClean="0"/>
              <a:t>Pro: easiest, known to work</a:t>
            </a:r>
          </a:p>
          <a:p>
            <a:pPr lvl="1"/>
            <a:r>
              <a:rPr lang="en-US" dirty="0" smtClean="0"/>
              <a:t>Con: won’t deal with mobility, changes</a:t>
            </a:r>
            <a:endParaRPr lang="en-US" dirty="0"/>
          </a:p>
          <a:p>
            <a:r>
              <a:rPr lang="en-US" dirty="0"/>
              <a:t>Pick at </a:t>
            </a:r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Pro: second easiest, might work</a:t>
            </a:r>
          </a:p>
          <a:p>
            <a:pPr lvl="1"/>
            <a:r>
              <a:rPr lang="en-US" dirty="0" smtClean="0"/>
              <a:t>Con: might not (verify?), finding others is hard</a:t>
            </a:r>
            <a:endParaRPr lang="en-US" dirty="0"/>
          </a:p>
          <a:p>
            <a:r>
              <a:rPr lang="en-US" dirty="0"/>
              <a:t>Ask someone </a:t>
            </a:r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Pro: easy for the client, allows coordination</a:t>
            </a:r>
          </a:p>
          <a:p>
            <a:pPr lvl="1"/>
            <a:r>
              <a:rPr lang="en-US" dirty="0" smtClean="0"/>
              <a:t>Con: right back where you started for the server!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84868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in-progress comm.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connections or relays using addresses that change?</a:t>
            </a:r>
          </a:p>
          <a:p>
            <a:pPr lvl="1"/>
            <a:r>
              <a:rPr lang="en-US" dirty="0" smtClean="0"/>
              <a:t>Continue using the old name</a:t>
            </a:r>
          </a:p>
          <a:p>
            <a:pPr lvl="2"/>
            <a:r>
              <a:rPr lang="en-US" dirty="0" smtClean="0"/>
              <a:t>How do you know if this is </a:t>
            </a:r>
            <a:r>
              <a:rPr lang="en-US" smtClean="0"/>
              <a:t>even possible?</a:t>
            </a:r>
            <a:endParaRPr lang="en-US" dirty="0" smtClean="0"/>
          </a:p>
          <a:p>
            <a:pPr lvl="1"/>
            <a:r>
              <a:rPr lang="en-US" dirty="0" smtClean="0"/>
              <a:t>Shift to the new name</a:t>
            </a:r>
          </a:p>
          <a:p>
            <a:pPr lvl="2"/>
            <a:r>
              <a:rPr lang="en-US" dirty="0" smtClean="0"/>
              <a:t>What if there isn’t one?</a:t>
            </a:r>
          </a:p>
          <a:p>
            <a:pPr lvl="2"/>
            <a:r>
              <a:rPr lang="en-US" dirty="0" smtClean="0"/>
              <a:t>What if there’s more than one?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8944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Giving a name to yourself can be easy</a:t>
            </a:r>
          </a:p>
          <a:p>
            <a:pPr lvl="1"/>
            <a:r>
              <a:rPr lang="en-US" dirty="0" smtClean="0"/>
              <a:t>Verification is needed</a:t>
            </a:r>
          </a:p>
          <a:p>
            <a:pPr lvl="1"/>
            <a:r>
              <a:rPr lang="en-US" dirty="0" smtClean="0"/>
              <a:t>Using that name beyond the shared link is harder</a:t>
            </a:r>
          </a:p>
          <a:p>
            <a:r>
              <a:rPr lang="en-US" dirty="0" smtClean="0"/>
              <a:t>Most naming involves</a:t>
            </a:r>
          </a:p>
          <a:p>
            <a:pPr lvl="1"/>
            <a:r>
              <a:rPr lang="en-US" dirty="0" smtClean="0"/>
              <a:t>Assumed uniqueness</a:t>
            </a:r>
          </a:p>
          <a:p>
            <a:pPr lvl="1"/>
            <a:r>
              <a:rPr lang="en-US" dirty="0" smtClean="0"/>
              <a:t>Asking someone else</a:t>
            </a:r>
          </a:p>
          <a:p>
            <a:r>
              <a:rPr lang="en-US" dirty="0" smtClean="0"/>
              <a:t>Getting started is still manual</a:t>
            </a:r>
          </a:p>
          <a:p>
            <a:pPr lvl="1"/>
            <a:r>
              <a:rPr lang="en-US" dirty="0" smtClean="0"/>
              <a:t>True “zero configuration” is very 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417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to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Mobility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Renaming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7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of physical location:</a:t>
            </a:r>
          </a:p>
          <a:p>
            <a:pPr lvl="1"/>
            <a:r>
              <a:rPr lang="en-US" dirty="0" smtClean="0"/>
              <a:t>Changes network location</a:t>
            </a:r>
          </a:p>
          <a:p>
            <a:pPr lvl="2"/>
            <a:r>
              <a:rPr lang="en-US" dirty="0" smtClean="0"/>
              <a:t>Topological or geographic names change</a:t>
            </a:r>
          </a:p>
          <a:p>
            <a:pPr lvl="2"/>
            <a:r>
              <a:rPr lang="en-US" dirty="0" smtClean="0"/>
              <a:t>E.g., USC IP on campus, </a:t>
            </a:r>
            <a:r>
              <a:rPr lang="en-US" dirty="0" err="1" smtClean="0"/>
              <a:t>TimeWarner</a:t>
            </a:r>
            <a:r>
              <a:rPr lang="en-US" dirty="0" smtClean="0"/>
              <a:t> at home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Changes network</a:t>
            </a:r>
          </a:p>
          <a:p>
            <a:pPr lvl="2"/>
            <a:r>
              <a:rPr lang="en-US" dirty="0" smtClean="0"/>
              <a:t>Name space changes</a:t>
            </a:r>
          </a:p>
          <a:p>
            <a:pPr lvl="2"/>
            <a:r>
              <a:rPr lang="en-US" dirty="0" smtClean="0"/>
              <a:t>E.g., phone number on 4G,. IP address on </a:t>
            </a:r>
            <a:r>
              <a:rPr lang="en-US" dirty="0" err="1" smtClean="0"/>
              <a:t>WiFi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02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by the network operator</a:t>
            </a:r>
          </a:p>
          <a:p>
            <a:pPr lvl="1"/>
            <a:r>
              <a:rPr lang="en-US" dirty="0" smtClean="0"/>
              <a:t>E.g., area code “split”</a:t>
            </a:r>
          </a:p>
          <a:p>
            <a:endParaRPr lang="en-US" dirty="0"/>
          </a:p>
          <a:p>
            <a:r>
              <a:rPr lang="en-US" dirty="0" smtClean="0"/>
              <a:t>Change by the user</a:t>
            </a:r>
          </a:p>
          <a:p>
            <a:pPr lvl="1"/>
            <a:r>
              <a:rPr lang="en-US" dirty="0" smtClean="0"/>
              <a:t>E.g., off-campus </a:t>
            </a:r>
            <a:r>
              <a:rPr lang="en-US" dirty="0" err="1" smtClean="0"/>
              <a:t>WiFi</a:t>
            </a:r>
            <a:r>
              <a:rPr lang="en-US" dirty="0" smtClean="0"/>
              <a:t> then VPN to campus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1969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54579</TotalTime>
  <Words>2308</Words>
  <Application>Microsoft Macintosh PowerPoint</Application>
  <PresentationFormat>On-screen Show (4:3)</PresentationFormat>
  <Paragraphs>486</Paragraphs>
  <Slides>69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Theme</vt:lpstr>
      <vt:lpstr>Automatic Naming CS 118 Computer Network Fundamentals  Peter Reiher </vt:lpstr>
      <vt:lpstr>Outline</vt:lpstr>
      <vt:lpstr>What is automatic naming?</vt:lpstr>
      <vt:lpstr>Why automatic?</vt:lpstr>
      <vt:lpstr>Because it must be!</vt:lpstr>
      <vt:lpstr>Ease of configuration</vt:lpstr>
      <vt:lpstr>Adapting to changes</vt:lpstr>
      <vt:lpstr>Mobility</vt:lpstr>
      <vt:lpstr>Renaming</vt:lpstr>
      <vt:lpstr>How can you get a name?</vt:lpstr>
      <vt:lpstr>Alternatives</vt:lpstr>
      <vt:lpstr>Designed-in sub-options</vt:lpstr>
      <vt:lpstr>The $1 solution</vt:lpstr>
      <vt:lpstr>Ethernet</vt:lpstr>
      <vt:lpstr>Ethernet addresses</vt:lpstr>
      <vt:lpstr>POTS, non-SIM cellphones</vt:lpstr>
      <vt:lpstr>Dude, where’s my card?</vt:lpstr>
      <vt:lpstr>SIM-based cellphones</vt:lpstr>
      <vt:lpstr>Getting the boot</vt:lpstr>
      <vt:lpstr>Figuring it out for yourself</vt:lpstr>
      <vt:lpstr>Rolling the dice…</vt:lpstr>
      <vt:lpstr>People names</vt:lpstr>
      <vt:lpstr>IPv4 link local</vt:lpstr>
      <vt:lpstr>Pseudo-what?</vt:lpstr>
      <vt:lpstr>Random number generation</vt:lpstr>
      <vt:lpstr>True random</vt:lpstr>
      <vt:lpstr>Pseudorandom</vt:lpstr>
      <vt:lpstr>“Spot” the difference</vt:lpstr>
      <vt:lpstr>Eyeballs aren’t always useful</vt:lpstr>
      <vt:lpstr>Compute the difference</vt:lpstr>
      <vt:lpstr>IPv6 link local</vt:lpstr>
      <vt:lpstr>iOS Ethernet anonymity</vt:lpstr>
      <vt:lpstr>Asking DAD for help</vt:lpstr>
      <vt:lpstr>IPv4 duplicate detection</vt:lpstr>
      <vt:lpstr>Crossing the  streams?</vt:lpstr>
      <vt:lpstr>Implications for IPv4</vt:lpstr>
      <vt:lpstr>IPv6 DAD</vt:lpstr>
      <vt:lpstr>IPv6 Neighbor Solicitation</vt:lpstr>
      <vt:lpstr>More parental support – IPv6</vt:lpstr>
      <vt:lpstr>IPv6 example</vt:lpstr>
      <vt:lpstr>Asking someone else</vt:lpstr>
      <vt:lpstr>A horse with no name</vt:lpstr>
      <vt:lpstr>Asking a question…</vt:lpstr>
      <vt:lpstr>What layer do you ask?</vt:lpstr>
      <vt:lpstr>IPv4</vt:lpstr>
      <vt:lpstr>IPv6</vt:lpstr>
      <vt:lpstr>Getting an answer…</vt:lpstr>
      <vt:lpstr>What can someone else tell you?</vt:lpstr>
      <vt:lpstr>What can someone else tell you?</vt:lpstr>
      <vt:lpstr>Reverse ARP</vt:lpstr>
      <vt:lpstr>RARP limitations</vt:lpstr>
      <vt:lpstr>BOOTP</vt:lpstr>
      <vt:lpstr>DHCP</vt:lpstr>
      <vt:lpstr>Steps in DHCP</vt:lpstr>
      <vt:lpstr>Why two phases?</vt:lpstr>
      <vt:lpstr>B/Mcast vs unicast</vt:lpstr>
      <vt:lpstr>DHCP relay</vt:lpstr>
      <vt:lpstr>DHCP relay</vt:lpstr>
      <vt:lpstr>What can DHCP configure?</vt:lpstr>
      <vt:lpstr>DHCP events</vt:lpstr>
      <vt:lpstr>USB</vt:lpstr>
      <vt:lpstr>Name service for self-namers</vt:lpstr>
      <vt:lpstr>Issues</vt:lpstr>
      <vt:lpstr>Telling everyone else…</vt:lpstr>
      <vt:lpstr>Using the net to find names</vt:lpstr>
      <vt:lpstr>Configuring DHCP server</vt:lpstr>
      <vt:lpstr>Pros and cons</vt:lpstr>
      <vt:lpstr>Impact on in-progress comm.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111</cp:revision>
  <cp:lastPrinted>2016-02-07T19:19:24Z</cp:lastPrinted>
  <dcterms:created xsi:type="dcterms:W3CDTF">2016-02-04T20:48:28Z</dcterms:created>
  <dcterms:modified xsi:type="dcterms:W3CDTF">2016-02-08T07:01:12Z</dcterms:modified>
</cp:coreProperties>
</file>