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7" r:id="rId2"/>
    <p:sldId id="342" r:id="rId3"/>
    <p:sldId id="258" r:id="rId4"/>
    <p:sldId id="259" r:id="rId5"/>
    <p:sldId id="260" r:id="rId6"/>
    <p:sldId id="261" r:id="rId7"/>
    <p:sldId id="341" r:id="rId8"/>
    <p:sldId id="34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37" r:id="rId24"/>
    <p:sldId id="338" r:id="rId25"/>
    <p:sldId id="339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300" r:id="rId43"/>
    <p:sldId id="301" r:id="rId44"/>
    <p:sldId id="302" r:id="rId45"/>
    <p:sldId id="304" r:id="rId46"/>
    <p:sldId id="305" r:id="rId47"/>
    <p:sldId id="306" r:id="rId48"/>
    <p:sldId id="307" r:id="rId49"/>
    <p:sldId id="308" r:id="rId50"/>
    <p:sldId id="312" r:id="rId51"/>
    <p:sldId id="318" r:id="rId52"/>
    <p:sldId id="322" r:id="rId53"/>
    <p:sldId id="323" r:id="rId54"/>
    <p:sldId id="324" r:id="rId55"/>
    <p:sldId id="321" r:id="rId56"/>
    <p:sldId id="325" r:id="rId57"/>
    <p:sldId id="326" r:id="rId58"/>
    <p:sldId id="327" r:id="rId59"/>
    <p:sldId id="329" r:id="rId60"/>
    <p:sldId id="330" r:id="rId61"/>
    <p:sldId id="331" r:id="rId62"/>
    <p:sldId id="332" r:id="rId63"/>
    <p:sldId id="334" r:id="rId64"/>
    <p:sldId id="335" r:id="rId65"/>
    <p:sldId id="336" r:id="rId66"/>
    <p:sldId id="317" r:id="rId6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18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345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057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506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856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287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730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105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76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63588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 1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sb2043@gmail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CS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mtClean="0">
                <a:cs typeface="ＭＳ Ｐゴシック" charset="-128"/>
              </a:rPr>
              <a:t>118</a:t>
            </a:r>
            <a:r>
              <a:rPr lang="en-US" smtClean="0">
                <a:ea typeface="ＭＳ Ｐゴシック" charset="-128"/>
                <a:cs typeface="ＭＳ Ｐゴシック" charset="-128"/>
              </a:rPr>
              <a:t/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5586"/>
            <a:ext cx="8229600" cy="45057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Mastering the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There’s a lot of stuff</a:t>
            </a:r>
          </a:p>
          <a:p>
            <a:pPr lvl="1"/>
            <a:r>
              <a:rPr lang="en-US" dirty="0" smtClean="0"/>
              <a:t>What should you focus on?</a:t>
            </a:r>
          </a:p>
          <a:p>
            <a:pPr lvl="1"/>
            <a:endParaRPr lang="en-US" dirty="0"/>
          </a:p>
          <a:p>
            <a:r>
              <a:rPr lang="en-US" dirty="0" smtClean="0"/>
              <a:t>Things to keep in mind:</a:t>
            </a:r>
          </a:p>
          <a:p>
            <a:pPr lvl="1"/>
            <a:r>
              <a:rPr lang="en-US" dirty="0" smtClean="0"/>
              <a:t>Understanding</a:t>
            </a:r>
          </a:p>
          <a:p>
            <a:pPr lvl="1"/>
            <a:r>
              <a:rPr lang="en-US" dirty="0" smtClean="0"/>
              <a:t>Recognizing</a:t>
            </a:r>
          </a:p>
          <a:p>
            <a:pPr lvl="1"/>
            <a:r>
              <a:rPr lang="en-US" dirty="0" smtClean="0"/>
              <a:t>NOT memorizing</a:t>
            </a:r>
          </a:p>
          <a:p>
            <a:r>
              <a:rPr lang="en-US" dirty="0" smtClean="0"/>
              <a:t>Focus on the subject</a:t>
            </a:r>
          </a:p>
          <a:p>
            <a:pPr lvl="1"/>
            <a:r>
              <a:rPr lang="en-US" dirty="0" smtClean="0"/>
              <a:t>Side-discussions are intended to illuminate, not dump extra stuff on you</a:t>
            </a:r>
          </a:p>
          <a:p>
            <a:pPr lvl="1"/>
            <a:endParaRPr lang="en-US" dirty="0"/>
          </a:p>
        </p:txBody>
      </p:sp>
      <p:pic>
        <p:nvPicPr>
          <p:cNvPr id="1030" name="Picture 6" descr="http://lh5.ggpht.com/__zoKJ77EvEc/TJiOyUBbPXI/AAAAAAAAHns/DENjJM7Utd0/10%5B2%5D.jpg?imgmax=8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5880" t="6804" r="19686" b="3645"/>
          <a:stretch/>
        </p:blipFill>
        <p:spPr bwMode="auto">
          <a:xfrm>
            <a:off x="5537772" y="1417638"/>
            <a:ext cx="2905061" cy="318173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742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begin…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904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and history</a:t>
            </a:r>
          </a:p>
          <a:p>
            <a:endParaRPr lang="en-US" dirty="0"/>
          </a:p>
          <a:p>
            <a:r>
              <a:rPr lang="en-US" dirty="0" smtClean="0"/>
              <a:t>Performance and efficiency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eortc.org/sites/default/files/gmaps/icons/icon-1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23894" y="1280290"/>
            <a:ext cx="1587164" cy="168434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823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</a:p>
          <a:p>
            <a:endParaRPr lang="en-US" dirty="0" smtClean="0"/>
          </a:p>
          <a:p>
            <a:r>
              <a:rPr lang="en-US" dirty="0" smtClean="0"/>
              <a:t>What about the layers we’ve heard about?</a:t>
            </a:r>
          </a:p>
          <a:p>
            <a:endParaRPr lang="en-US" dirty="0" smtClean="0"/>
          </a:p>
          <a:p>
            <a:r>
              <a:rPr lang="en-US" dirty="0" smtClean="0"/>
              <a:t>The first-principles approach</a:t>
            </a:r>
          </a:p>
          <a:p>
            <a:endParaRPr lang="en-US" dirty="0"/>
          </a:p>
          <a:p>
            <a:r>
              <a:rPr lang="en-US" dirty="0" smtClean="0"/>
              <a:t>A little history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8118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networking</a:t>
            </a:r>
          </a:p>
          <a:p>
            <a:pPr lvl="1"/>
            <a:r>
              <a:rPr lang="en-US" dirty="0" smtClean="0"/>
              <a:t>Really: networked computer communication</a:t>
            </a:r>
          </a:p>
          <a:p>
            <a:pPr lvl="1"/>
            <a:r>
              <a:rPr lang="en-US" dirty="0" smtClean="0"/>
              <a:t>Information exchange between computers</a:t>
            </a:r>
          </a:p>
          <a:p>
            <a:pPr lvl="1"/>
            <a:endParaRPr lang="en-US" dirty="0"/>
          </a:p>
          <a:p>
            <a:r>
              <a:rPr lang="en-US" dirty="0" smtClean="0"/>
              <a:t>The challenge:</a:t>
            </a:r>
          </a:p>
          <a:p>
            <a:pPr lvl="1"/>
            <a:r>
              <a:rPr lang="en-US" dirty="0" smtClean="0"/>
              <a:t>What is information?</a:t>
            </a:r>
          </a:p>
          <a:p>
            <a:pPr lvl="1"/>
            <a:r>
              <a:rPr lang="en-US" dirty="0" smtClean="0"/>
              <a:t>What is communication?</a:t>
            </a:r>
          </a:p>
          <a:p>
            <a:pPr lvl="1"/>
            <a:r>
              <a:rPr lang="en-US" dirty="0" smtClean="0"/>
              <a:t>What is networking?</a:t>
            </a:r>
          </a:p>
          <a:p>
            <a:pPr lvl="1"/>
            <a:r>
              <a:rPr lang="en-US" dirty="0" smtClean="0"/>
              <a:t>How are these related?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967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smtClean="0"/>
              <a:t>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</a:t>
            </a:r>
            <a:r>
              <a:rPr lang="en-US" dirty="0"/>
              <a:t>for exchanging information between:</a:t>
            </a:r>
          </a:p>
          <a:p>
            <a:pPr lvl="1"/>
            <a:r>
              <a:rPr lang="en-US" dirty="0"/>
              <a:t>a fixed set of </a:t>
            </a:r>
          </a:p>
          <a:p>
            <a:pPr lvl="1"/>
            <a:r>
              <a:rPr lang="en-US" dirty="0"/>
              <a:t>directly-connected parties</a:t>
            </a:r>
          </a:p>
          <a:p>
            <a:pPr lvl="1"/>
            <a:r>
              <a:rPr lang="en-US" dirty="0"/>
              <a:t>using a </a:t>
            </a:r>
            <a:r>
              <a:rPr lang="en-US" dirty="0" smtClean="0"/>
              <a:t>single, shared </a:t>
            </a:r>
            <a:r>
              <a:rPr lang="en-US" dirty="0"/>
              <a:t>set of pre-agreed </a:t>
            </a:r>
            <a:r>
              <a:rPr lang="en-US" dirty="0" smtClean="0"/>
              <a:t>rules</a:t>
            </a:r>
          </a:p>
        </p:txBody>
      </p:sp>
      <p:pic>
        <p:nvPicPr>
          <p:cNvPr id="1028" name="Picture 4" descr="https://encrypted-tbn3.gstatic.com/images?q=tbn:ANd9GcTD2Je57u0kb66hLwefldo44dx9nZ_U0qSyK29HYU4mHSqhuK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89187" y="4117975"/>
            <a:ext cx="4467225" cy="14859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31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then what’s a protocol?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single, shared set of pre-agreed </a:t>
            </a:r>
            <a:r>
              <a:rPr lang="en-US" dirty="0" smtClean="0"/>
              <a:t>rules</a:t>
            </a:r>
          </a:p>
          <a:p>
            <a:endParaRPr lang="en-US" dirty="0"/>
          </a:p>
          <a:p>
            <a:r>
              <a:rPr lang="en-US" i="1" dirty="0" smtClean="0"/>
              <a:t>E.g.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 call you</a:t>
            </a:r>
          </a:p>
          <a:p>
            <a:pPr lvl="1"/>
            <a:r>
              <a:rPr lang="en-US" dirty="0" smtClean="0"/>
              <a:t>The phone rings</a:t>
            </a:r>
          </a:p>
          <a:p>
            <a:pPr lvl="1"/>
            <a:r>
              <a:rPr lang="en-US" dirty="0" smtClean="0"/>
              <a:t>You pickup and say “Hello”</a:t>
            </a:r>
          </a:p>
          <a:p>
            <a:pPr lvl="1"/>
            <a:r>
              <a:rPr lang="en-US" dirty="0" smtClean="0"/>
              <a:t>We start talking</a:t>
            </a:r>
          </a:p>
        </p:txBody>
      </p:sp>
      <p:pic>
        <p:nvPicPr>
          <p:cNvPr id="2050" name="Picture 2" descr="https://encrypted-tbn0.gstatic.com/images?q=tbn:ANd9GcSh5hj-gvma-LKSM_SQvtHW3-VPoq1Ej--qcdgDeHXQPChKz-ad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5606" y="2727069"/>
            <a:ext cx="3249613" cy="179476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715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word (for the telephone)?</a:t>
            </a:r>
          </a:p>
          <a:p>
            <a:pPr lvl="1"/>
            <a:r>
              <a:rPr lang="en-US" dirty="0" smtClean="0"/>
              <a:t>Bell originally proposed “Ahoy!”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Who talks first when I call you?</a:t>
            </a:r>
          </a:p>
          <a:p>
            <a:pPr lvl="1"/>
            <a:r>
              <a:rPr lang="en-US" dirty="0" smtClean="0"/>
              <a:t>Typically: </a:t>
            </a:r>
          </a:p>
          <a:p>
            <a:pPr lvl="2"/>
            <a:r>
              <a:rPr lang="en-US" dirty="0"/>
              <a:t>You pickup and </a:t>
            </a:r>
            <a:r>
              <a:rPr lang="en-US" b="1" u="sng" dirty="0"/>
              <a:t>you</a:t>
            </a:r>
            <a:r>
              <a:rPr lang="en-US" dirty="0"/>
              <a:t> say “Hello</a:t>
            </a:r>
            <a:r>
              <a:rPr lang="en-US" dirty="0" smtClean="0"/>
              <a:t>”			[</a:t>
            </a:r>
            <a:r>
              <a:rPr lang="en-US" dirty="0" err="1" smtClean="0"/>
              <a:t>callee</a:t>
            </a:r>
            <a:r>
              <a:rPr lang="en-US" dirty="0" smtClean="0"/>
              <a:t> first]</a:t>
            </a:r>
          </a:p>
          <a:p>
            <a:pPr lvl="1"/>
            <a:r>
              <a:rPr lang="en-US" dirty="0" smtClean="0"/>
              <a:t>Alternate: </a:t>
            </a:r>
          </a:p>
          <a:p>
            <a:pPr lvl="2"/>
            <a:r>
              <a:rPr lang="en-US" dirty="0" smtClean="0"/>
              <a:t>You </a:t>
            </a:r>
            <a:r>
              <a:rPr lang="en-US" dirty="0"/>
              <a:t>pickup and </a:t>
            </a:r>
            <a:r>
              <a:rPr lang="en-US" b="1" u="sng" dirty="0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say </a:t>
            </a:r>
            <a:r>
              <a:rPr lang="en-US" dirty="0"/>
              <a:t>“Hello</a:t>
            </a:r>
            <a:r>
              <a:rPr lang="en-US" dirty="0" smtClean="0"/>
              <a:t>”			[caller first]</a:t>
            </a:r>
          </a:p>
          <a:p>
            <a:pPr lvl="1"/>
            <a:r>
              <a:rPr lang="en-US" dirty="0" smtClean="0"/>
              <a:t>Either one works</a:t>
            </a:r>
          </a:p>
          <a:p>
            <a:pPr lvl="2"/>
            <a:r>
              <a:rPr lang="en-US" dirty="0" smtClean="0"/>
              <a:t>Only if both sides agree in advance</a:t>
            </a:r>
          </a:p>
          <a:p>
            <a:pPr lvl="2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There is a lot of complexity </a:t>
            </a:r>
            <a:br>
              <a:rPr lang="en-US" dirty="0" smtClean="0"/>
            </a:br>
            <a:r>
              <a:rPr lang="en-US" dirty="0" smtClean="0"/>
              <a:t>in just two-party communication.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064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</a:t>
            </a:r>
            <a:r>
              <a:rPr lang="en-US" dirty="0"/>
              <a:t>to enable communication between:</a:t>
            </a:r>
          </a:p>
          <a:p>
            <a:pPr lvl="1"/>
            <a:r>
              <a:rPr lang="en-US" dirty="0"/>
              <a:t>varying sets of</a:t>
            </a:r>
          </a:p>
          <a:p>
            <a:pPr lvl="1"/>
            <a:r>
              <a:rPr lang="en-US" dirty="0"/>
              <a:t>indirectly connected parties</a:t>
            </a:r>
          </a:p>
          <a:p>
            <a:pPr lvl="1"/>
            <a:r>
              <a:rPr lang="en-US" dirty="0"/>
              <a:t>that don’t share a single set of rules</a:t>
            </a:r>
          </a:p>
          <a:p>
            <a:pPr lvl="1"/>
            <a:endParaRPr lang="en-US" dirty="0"/>
          </a:p>
          <a:p>
            <a:r>
              <a:rPr lang="en-US" dirty="0"/>
              <a:t>Networking:</a:t>
            </a:r>
          </a:p>
          <a:p>
            <a:pPr lvl="1"/>
            <a:r>
              <a:rPr lang="en-US" dirty="0"/>
              <a:t>how we get from “nothing” to being able to communicate</a:t>
            </a:r>
          </a:p>
          <a:p>
            <a:endParaRPr lang="en-US" dirty="0"/>
          </a:p>
        </p:txBody>
      </p:sp>
      <p:pic>
        <p:nvPicPr>
          <p:cNvPr id="3078" name="Picture 6" descr="http://itsunderstood.com/wordpress/wp-content/uploads/2011/03/gen_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53980" y="2330332"/>
            <a:ext cx="2286527" cy="158813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194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compare…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for exchanging information between:</a:t>
            </a:r>
          </a:p>
          <a:p>
            <a:pPr lvl="1"/>
            <a:r>
              <a:rPr lang="en-US" dirty="0"/>
              <a:t>a </a:t>
            </a:r>
            <a:r>
              <a:rPr lang="en-US" b="1" i="1" u="sng" dirty="0"/>
              <a:t>fixed</a:t>
            </a:r>
            <a:r>
              <a:rPr lang="en-US" dirty="0"/>
              <a:t> set of </a:t>
            </a:r>
          </a:p>
          <a:p>
            <a:pPr lvl="1"/>
            <a:r>
              <a:rPr lang="en-US" b="1" i="1" u="sng" dirty="0"/>
              <a:t>directly-connected</a:t>
            </a:r>
            <a:r>
              <a:rPr lang="en-US" dirty="0"/>
              <a:t> parties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a </a:t>
            </a:r>
            <a:r>
              <a:rPr lang="en-US" b="1" i="1" u="sng" dirty="0" smtClean="0"/>
              <a:t>single, shared </a:t>
            </a:r>
            <a:r>
              <a:rPr lang="en-US" b="1" i="1" u="sng" dirty="0"/>
              <a:t>set </a:t>
            </a:r>
            <a:r>
              <a:rPr lang="en-US" dirty="0"/>
              <a:t>of pre-agreed rules (a protocol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How you exchange info </a:t>
            </a:r>
            <a:r>
              <a:rPr lang="en-US" u="sng" dirty="0" smtClean="0"/>
              <a:t>when you know </a:t>
            </a:r>
            <a:r>
              <a:rPr lang="en-US" i="1" u="sng" dirty="0" smtClean="0"/>
              <a:t>who</a:t>
            </a:r>
            <a:r>
              <a:rPr lang="en-US" u="sng" dirty="0" smtClean="0"/>
              <a:t> you’re talking to and </a:t>
            </a:r>
            <a:r>
              <a:rPr lang="en-US" i="1" u="sng" dirty="0" smtClean="0"/>
              <a:t>how</a:t>
            </a:r>
            <a:endParaRPr lang="en-US" i="1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to enable communication between:</a:t>
            </a:r>
          </a:p>
          <a:p>
            <a:pPr lvl="1"/>
            <a:r>
              <a:rPr lang="en-US" b="1" i="1" u="sng" dirty="0"/>
              <a:t>varying</a:t>
            </a:r>
            <a:r>
              <a:rPr lang="en-US" dirty="0"/>
              <a:t> sets of</a:t>
            </a:r>
          </a:p>
          <a:p>
            <a:pPr lvl="1"/>
            <a:r>
              <a:rPr lang="en-US" b="1" i="1" u="sng" dirty="0"/>
              <a:t>indirectly connected </a:t>
            </a:r>
            <a:r>
              <a:rPr lang="en-US" dirty="0"/>
              <a:t>parties</a:t>
            </a:r>
          </a:p>
          <a:p>
            <a:pPr lvl="1"/>
            <a:r>
              <a:rPr lang="en-US" dirty="0"/>
              <a:t>that </a:t>
            </a:r>
            <a:r>
              <a:rPr lang="en-US" b="1" i="1" u="sng" dirty="0"/>
              <a:t>don’t share a single set </a:t>
            </a:r>
            <a:r>
              <a:rPr lang="en-US" dirty="0"/>
              <a:t>of </a:t>
            </a:r>
            <a:r>
              <a:rPr lang="en-US" dirty="0" smtClean="0"/>
              <a:t>rules</a:t>
            </a:r>
          </a:p>
          <a:p>
            <a:endParaRPr lang="en-US" dirty="0"/>
          </a:p>
          <a:p>
            <a:r>
              <a:rPr lang="en-US" dirty="0" smtClean="0"/>
              <a:t>How you figure out </a:t>
            </a:r>
            <a:r>
              <a:rPr lang="en-US" u="sng" dirty="0" smtClean="0"/>
              <a:t>who</a:t>
            </a:r>
            <a:r>
              <a:rPr lang="en-US" dirty="0" smtClean="0"/>
              <a:t> you’re talking to and </a:t>
            </a:r>
            <a:r>
              <a:rPr lang="en-US" u="sng" dirty="0" smtClean="0"/>
              <a:t>how</a:t>
            </a:r>
            <a:endParaRPr lang="en-US" u="sng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142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familiarize you with the basic concepts of computer networking</a:t>
            </a:r>
          </a:p>
          <a:p>
            <a:r>
              <a:rPr lang="en-US" dirty="0" smtClean="0"/>
              <a:t>Computer networks are increasingly key to most systems</a:t>
            </a:r>
          </a:p>
          <a:p>
            <a:r>
              <a:rPr lang="en-US" dirty="0" smtClean="0"/>
              <a:t>All educated computer scientists should have a good understanding of how they work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definitions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/>
              <a:t>Methods for exchanging information </a:t>
            </a:r>
            <a:r>
              <a:rPr lang="en-US" dirty="0" smtClean="0"/>
              <a:t>between a </a:t>
            </a:r>
            <a:r>
              <a:rPr lang="en-US" dirty="0"/>
              <a:t>fixed set of </a:t>
            </a:r>
            <a:r>
              <a:rPr lang="en-US" dirty="0" smtClean="0"/>
              <a:t>directly-connected parties using a single protocol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/>
              <a:t>Methods to enable communication </a:t>
            </a:r>
            <a:r>
              <a:rPr lang="en-US" dirty="0" smtClean="0"/>
              <a:t>between varying </a:t>
            </a:r>
            <a:r>
              <a:rPr lang="en-US" dirty="0"/>
              <a:t>sets </a:t>
            </a:r>
            <a:r>
              <a:rPr lang="en-US" dirty="0" smtClean="0"/>
              <a:t>of indirectly </a:t>
            </a:r>
            <a:r>
              <a:rPr lang="en-US" dirty="0"/>
              <a:t>connected </a:t>
            </a:r>
            <a:r>
              <a:rPr lang="en-US" dirty="0" smtClean="0"/>
              <a:t>parties that </a:t>
            </a:r>
            <a:r>
              <a:rPr lang="en-US" dirty="0"/>
              <a:t>don’t share a single </a:t>
            </a:r>
            <a:r>
              <a:rPr lang="en-US" dirty="0" smtClean="0"/>
              <a:t>protocol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A set of rules, agreed in advance, that enable communication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028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2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the layers </a:t>
            </a:r>
            <a:br>
              <a:rPr lang="en-US" dirty="0" smtClean="0"/>
            </a:br>
            <a:r>
              <a:rPr lang="en-US" dirty="0" smtClean="0"/>
              <a:t>we’ve heard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78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Standards Organization (ISO)</a:t>
            </a:r>
          </a:p>
          <a:p>
            <a:pPr lvl="1"/>
            <a:r>
              <a:rPr lang="en-US" dirty="0" smtClean="0"/>
              <a:t>Open Systems Interconnect (OSI)</a:t>
            </a:r>
          </a:p>
          <a:p>
            <a:pPr lvl="1"/>
            <a:r>
              <a:rPr lang="en-US" dirty="0" smtClean="0"/>
              <a:t>Seven layers based on function/capability</a:t>
            </a:r>
          </a:p>
          <a:p>
            <a:pPr lvl="1"/>
            <a:r>
              <a:rPr lang="en-US" dirty="0" smtClean="0"/>
              <a:t>Developed </a:t>
            </a:r>
            <a:r>
              <a:rPr lang="en-US" u="sng" dirty="0" smtClean="0"/>
              <a:t>as a reference model</a:t>
            </a:r>
          </a:p>
          <a:p>
            <a:pPr lvl="1"/>
            <a:r>
              <a:rPr lang="en-US" dirty="0" smtClean="0"/>
              <a:t>Implemented but not really used</a:t>
            </a:r>
          </a:p>
          <a:p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Four layers</a:t>
            </a:r>
          </a:p>
          <a:p>
            <a:pPr lvl="1"/>
            <a:r>
              <a:rPr lang="en-US" dirty="0" smtClean="0"/>
              <a:t>More or less . . .</a:t>
            </a:r>
          </a:p>
          <a:p>
            <a:endParaRPr lang="en-US" dirty="0" smtClean="0"/>
          </a:p>
        </p:txBody>
      </p:sp>
      <p:pic>
        <p:nvPicPr>
          <p:cNvPr id="5122" name="Picture 2" descr="https://encrypted-tbn0.gstatic.com/images?q=tbn:ANd9GcSyjL9nnMoFRVrPIBWeqZcVLWAiRoCrZK7OQcB0gPRQeG4j8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1915" y="2218274"/>
            <a:ext cx="1518901" cy="262032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RQSExQVFhUXGRgaFxcYGBsaGBgZGBcaFxcVHBUYHSkkGBslHhgYIT0iJyo3MS4yGCAzODMsNygtLisBCgoKDg0OGxAQGywmICQ1LS80Ky83MiwvNCw0LCwvLCwuODAyNDU3NCwvMS8vNDQsOCw0NCwsLDQsLCwsLCwsLP/AABEIAJUA7QMBEQACEQEDEQH/xAAcAAEAAQUBAQAAAAAAAAAAAAAABAIDBQYHAQj/xABDEAACAgEDAQYCBwMJBwUAAAABAgMRAAQSITEFBhMiQVEyYQcUI3GBkaFCUlMVJENUYpOisdEXM4LB0tPwFnJzsuH/xAAbAQEAAgMBAQAAAAAAAAAAAAAAAwQBAgUGB//EADgRAAIBAgMEBwgCAgIDAQAAAAABAgMRBCExEkFRcQVhgZGhsfAGExQiMsHR4UJSFWIWUyOy8TP/2gAMAwEAAhEDEQA/AO44AwBgDAGARtf2hFCoaWRUBNLuIBZqsKo6sxroOTmG0k29EDDanvMf6GFn/tSN4Sdef2Wbpz8NfMZxsR09hKTsm5Pq/JahhKktciAe0tW3xTItfwott/f4jyfpXr19ORV9p6j/APzppc235W+5YjgF/Jlhw7CmmmYe3iFf1Sj+uc6fTuNmrbduSSJ1hKS3EeXsyJ68RBLXTxSZavrXiE7b46daGVKnSGKqfVUl328iRUaa0SKP5F039Xg/uk/0yP4uv/eXezPu4cEP5F039Xg/uk/0x8XX/vLvY93Dgi8mjUABTIoHRVlkVQB0ARWAA+QFZYj0rjIpJVHkavD03uJKTTDkaiW/ntYfky1l2n7RYyLvKz6mvxYieCpvQvx9tatDz4Mq9KIaJ/TzGQF1J68BADfUZ0qPtPHJVafan9n+SCWAf8WZKHvPDX2u6D3MtBB98oJUfifUDrxncwvSWGxLtTlnweT9cipUoThm0ZpWBFjkHocvER7gDAGAMAYAwBgDAGAMAYAwBgFvUswRiihnCkqpO0M1cKWo7QTxdGsA0wfSbpI5PC1f82eyvLxypuTiQboWYqAaHnVSb6cEADd8AYBgu2u2WVzBCBvABdz0jDXVCiHk4vaaoEE3YDcrpTpSGCila8novu+rzLFDDuq+owawjeZDbSEUXbliOu2/Rb52jgWeM8Ni8bWxU9qq+zcuR1qdKMFaKLmVCQYBVGhJAHUkAfjxklKm6k1COraXeayaim2epGxBIBIHWhdZmFCrUTlCLaWtlewcorJsLEx4Ck9fQ+nXMxw9WTtGLbz3Pdr3bw5xWrPGjIqweenHX7vfNZUakUm4tX0y15BST0ZVLCV6j2/UXX35JXw1Si7TXDxV7czEZqWhbyubjAPcGCjSM8HMFKLJMR4icmyRwD4ZJJO5R1NkNyD2+j+m62GajP5o+K5fvwK1bCxnmsmbX2V2gs8e8AgglWU9VZTRB/Qg+oKnoRnuKFeFenGpDRnJnBwk4smZMajAGAMAYAwBgDAGAMAYAwCP2igaGRWjMgKMDGKtwVNp5iBz05Nc4BpPcXtyKYrDHpuz4Y5IgSkOqjlk2heEeBYlJADUbPF/PAN+wBgGg9nMTGGYUzFmcXZVmYlkJ/a2m1v125816TnKWLqOWt2dygkqasScoEx7mWmjAxYFUT7WDexB/I3klGq6VSNRbmn3GJR2k1xL0Gp2mwi+nuar53l3DY73M3OFNWy4u1u0jnS2lZtlZ1xDWACKA5HsbvjpyTkz6VlGpeKurJZ9TvfLTNs19wmsyzJOSwbixX6fflKri51KyrNK6t4EkaaUdk8nn3GyBfA4+WMTiniHtSik8lddQhDYVkW8q2NzzMGRgDAJfd9iNWQBYaI7uem1htJHre5h8qPvnrvZicrVI2yyfb68jm49LJm1Z6s54wBgDAGAMAYAwBgDAGAMAi9qxK0EqsyqrRuGZwCigqQWYEgFQOSCcA599HLx+OkaapJAsX2YOgGneZB5BLHMTcijbyQObGAdLwBgGp9saAwM0ij7A+Ykf0TEkuze0ZsG+dp3E0Kry3TfQ8qkvf0Fd/yXHrXrki/hcSktifYRo3BAIIIPII5BHuD655FfLL5lodLVZE99Svms7rNqCLC/Ln7/ANM7lTG0bTblt3u4pptR6s+e7LLkVlSllu49YM8dj28tiv7ZZh+RzDxWE2kv4/Llb/dyl4MzsVLPjn5WR5DLH+0BZHNcDqfka425rQxGCavVirtZ5WWstMnbK2luYlGp/F+sv2WYJ6Vls81x6def0yphcV7ulOm5Oztlu1z70STheSdtC8ssZ32B1O2hXp5fT7vbLcMRg5e820tXaytlbLd35rtuyNwqK1nz+4SWOySAOWrj0428URfXM08Rg5TcpxSzlbLdls7mr63y4ZhwqWsnw/Z6kkW3mt3odvH4gdePmc2hXwTpfNba47OXal1dbzzsjDjV2stOZ4Z04voFqgK/pN3+WYeLwzcb6JNWSt/NPxXjfiZ93PO3H7W8ykyoL4BPH7PHU2QPTivyyL4jCxk2km/l3Zau7S3ZWXNGdib8Smd020vW/b0+8i/1zTFVML7lRpWvfhu5tX8XySMwU9q8iDLMFKr1ZzSIPic1dKvrxZPoACTQBOUsNhauInsUo3flz4Ek6kYK8mbF2B2YYwZJP96937Ilkog+dUSeba/SgPoPRuAjg6Owvqer6/wjjV6zqSvuMvnQIRgDAGAMAYAwBgDAGAMAYBF7UeMQSmUbowjmQVdoFO4bfWxfGAaR3D7PHjRzfV9fs8GtO+pmgkjhibzBI1jfcNw2i2BNIovjAOg4AwBgGE7Q7uI5LxO0Lk2dtFGPXzRsOhPXaVY/vDOfi+i8NiXepHPisn65k1PETp5JmD7TSTTKXn8LYCBvEioOTQ4lK0T7WevU55zE+zVWGdKSa68n+PLkXY4+P81Yxyd4NN6zKnt4lxE/cJQu78OljOLLAYlfwb5Z+VyWGNw8/pnF9qMkGHvlSxZKswZPMAYB7gEfU6yONd0kiIvTczBRZ6CyckhSqVHswi2+pXNJTjFXk7EL/wBQacmlcG6o2FQ302yyFUa79GN+l5eodE4qrKyjbm0vDUrPH4e+yppvgnmZ6DsKeSt7rCvrsp5PXgFhsTmuSGsWKB5HoML7NU4515X6lku/XyIKmOb+lGe7O7LjhvYDuPxMxJZvvJ/yHGehoYelQjs0opIpTnKbvJk3JjU1bv8A6uWOPSmJnDPqooyqvsLq+603HpdDn0wDxu3GhaHTxATM6zSs8s4AQRzokkfiKh3NGZStH0iom+cAgQ/SAXg1kqwC9PE8yq0lb0SeeEhiEOxz9XY1RHmHOAWT9JBBptNRErowEoJCrqNPp7Hl5YnUg7eBSnnAHeH6RX0088P1UP4TSDcJq3CPR/XLopwdvlPt8+mASO0O9bxa1o1QuZF0axKZgIgZzMSzVEWQjwyLBa/JwvJwDM9s9oSnRp4ZCaicKkfhssgV3XczozbVkCKHfmtwj9yBgGG7G77SSrp4xEnjmORtQHk8IRtBNHp5lqmIa3LhWo1VmzgGI7w9+tRFAdQIWcp2jJp1ihlpnEKOCGuFiyEo7UKPK88HAM92h3hkZdDIFKrPrDGuyWg6ATeE5JiO+KRUD0tfEhDEdQIvd/vjqZRpw+nj/nPjGNhMaHh6na0RHhDlISz3+14XoTwBvWARe1HRYJWk3bBG5bYSG2hTu2leQ1XVc4Bzv6PZtOmphjSCSESwNLpgNc+oTwg1EPCW2xNytUCL3AG1OAdOwBgEbtHtCOBDJK21RQuiSSegCgEsfkBmJSUVduxrKUYq8nZGidr98Z5bWEeDHzbGjK3tR+GMdfcmxypHPMrdI7qa7X69cDkV+ld1Jdr/AB+e41xkt97Wz/vsSzUeSNzcgXZocc5zZ1Jzd5O5yalWdR3m7lWaEZHXRRj4UVT7qNp+61o5tKTkrSz55+ZLCvVg7xk0+pl2NSvwvIvvTtz+ZyKVKnL6oruRap9KYunpUfbn53K98n8ab+8OafDUf6LuJf8AM43/ALPBfgb5P40394cfDUf6LuH+Zxv/AGeC/BaaGzZZyfUl35/XJFCCVlFdyK8ukMVJtupLvt5HkOljU2qIp91UA/mBkjnJ5NlRyb1ZezUwXOztTJAQYHaOv2V+D7vDPlrk9B6315yzSxVWno79TLVHG1qTyd1weZuPYffUNSaoLG3A8Rb8JjwOQbMXqeSQB+1nUoY2FR2eTO1hukKdZ7LyZuGXC+WNVo45ABIiOB0DKGr8xgHi6CIBAI4wENoNopT1tRXlPzGAG0MRDAxoQ5twVFMQbBYV5jYHJwDwdnxXu8KO9269i3u/euuvzwAez4TZMUfJJPkXksKYnjkkEg+94BQeyoOfsYuQFPkXlRVKeOQNq8f2R7YBfk0yMVLIpKm1JAJU+4vp+GAWk7NhBBEUYIO4Uiim/eHHB+eAeSdlwNe6GI2SxtFNserGx1PvgFb6GIhQY0IStgKghaqtvHl6Dp7YBHg7JRJfFWwACFjG0RoT8UgVVHnagLJNAGq3NYGQwCzrZHWN2jTe4ViqWF3sASqbjwtmhfpeAaD3D1qnUqINNp1MkJbWtFBJC0WoDWEbxOoO5xt6goxuuMA6JgDAOT9tdrNqpTIWuMFhEB8IQGg4o0S1Xu9QRXGcLG13ObjuR5vpDEOpUcdy9XIWUygMAYBf0G3xY99bd6br6bdw3XfpV5vTttq+l15m9K3vI7Wl1flfMldl6CNiVmdVI20RLHXPU+oevYNf/KWjSg8pu3avXiTUKMJZVJW7V+79jL8fZ0G/a0hHlDC2VPiPC24qwtH57ugo5uqNLas3uvuXn6z3WJFQo7VpS3X3LXdn1Z9d91iHqoo1kRUIYeXczMChJrjyDygcg8n78hnGMZJRz56eH7IJxhGaUXfTN6eH5Z72mq2pULdDdtZK3W3G2MkdNvKmvfkms1dnJr7dfD7eZmvs5ONuy2ue5dmmXaQshIBgDAPCMA3PuD2uxLaZ2sKoaK+u26ZLu2A8v3butUB28DXdSLjLVeR6Ho7EurBxlqvL19jc8vHSGAMAYAwBgDAGAMAYAwBgGsd9e1zpm0UhdkiOpqYqrNaeBMQCFBJG8J+mAa13I7zyaiTsyIyys40+oOrDK6/afZeHuLKAT8fT54B0zAGAcf1nZx00jacighPh/OK/syCeoApb91N855/F0nTqPg9Dy+NoOlVfB5r11FrKxUGAT9LoFaLxC+2nZTxfpHtoD5uf0yeFJShtN2zt5fksU6KlT227Z24/1t5kuXsCmIEijaqXuIA3sDYBJHl8p55+45LLC52T4d5NLBZ2UtEteP47yOnZVuUEgseGPhPxyGlX9Rz88jVD5rX4d70RGsN8zjtaW73ov2VnshmVpPEU3ypY0X8ivfmN3TD35zPuHJOW1+8rmfhpSi57XfvyT+/WVSdjgJYZi3ibD5SAOUHCkW3xHm+eMy8OlG98728u8y8KlG98728u/UN2JtZAzgh2RVrnduZgfMCQtbW98fDWau9bB4TZavLVpd/fwfEsx9kEpG5dBv28WLAYWDV3096AvrXOaxw7cU7rM0jhW4xltLO3j66uZE1un8Nyl3Vc1V2L9zx87yKpDYlYhqw2JbJZzQ0GAbT9H3Z5aV9SR5VUxxt6ElgZK/eA2qL9wR1BzsdH0XGLm9/kd3oug4xdSW/Tl+zfM6J1hgDAGAMAYAwBgDAGAMAYBj+8HaR02mlnEbymNCwRBZNDj5171fHocAw3d7va+rkhVdJqI0aMvLJKjRqjUm1ELAeLZZuR0oGucA2nAGAY7tzsWPVJsksEcq61vQ+pBYEc+xBGR1KUakdmSI6tGFWOzNZHPe2O7+o01sy+JGP6SME183j+JR8xYFEkgdeTWwE45wzXicKv0ZUhnDNePrl3GLRweQQfuyi1bJnNaadmVhzVWa9r4++vwH5Yu9DN3axcGpcGw73VXuN11q76XmduWt2be8ne933lAkPWzfHqfTp+WYuzXafE9WZgCAzAEUQCaIqqI9RXpmdp2tcypSStdh53PBZiB0tif88OUnqw5yerZ6+ocmy7EjoSxJ46ck4c5PVsOcnm2wmocAAOwA6AMQB8wAeOp/PCnJZJsKckrJsoZiTZJJPUnkn8cw3fNmrbbuylTbBFBZz0RQWY+vCrz05+QBPQZvTpTqO0VckpUZ1XaCubR2N3Lkem1P2a8Hw1YFz08ruLCjqCFN+zZ06GAUc6mfUdnDdGKL2qufVuN8ijCqFUAKAAAOAAOgAzpHWKsAYAwBgDAGAMAYAwBgDAGAWNdEWjdQ5QsrAOOqEggOPmOv4YBzD6OOzo11u4avRPt8ZkTTziV5fFj08cjuvBXnTBz1synny2QOrYAwBgGG7c70aXSnbLKN5FiNQXkPWjtW9oJBG5qW/XJqVCrVdqcWzSU4x+pnNe8veaLUE+Fo40P8Vywk+Ik8QMho3+/wBSbBzq0/Z73mddrszfeUK1elPWN+ZrsepmUUJd3/yICePYpt/W8VfZPBy+mUl3P7HPdGk91uT/ADckr2rJ6opHyY3+ozl1PZCso/JVTfWrfkieFjuZWva/vG3/AAlT/mRlOr7LY+CvHZlyf5savCvc0Vfywv8ADl/wf9eQf8b6R/p4r8mPhZcV4/gfywv8OX/B/wBeP+N9I/08V+R8LLivH8FH8rN/C/xD/TLa9k8a9ZQ73+Db4X/YtP2lMRwI1+fmb9PL/nnQpex62v8AyVbrqVn4tm6w1Natvw/JaTUSbgzMHA/YO5Y/S68Jlf0/aYjk2Dl9ey2DjHJu/F5+BPThSg/oT5+vsb93d79aSJQr6YaYc20S+IvUkCkXefT9k8n25yrX6Gr0V8i2l1fj8XOnSxNO1tPI33Qa+KZBJDIkiHoykEcGiOPUEEV8jnMlFxdmrMtp3zRJzAGAMAYAwBgDAGAMAYAwBgDAIPbse7SzqRuBikG2ibtCK2qQTfsCD7EYBq/0f6eYRadjPopofCXa0cJScjaNpZhIVsDggL6YBu2AMA593775OjnS6ZlBA+1lHJUm/s0o+VwKJbmroc2V7HRvRvxHz1L7Pnx9dzyKmIxGx8sdfI50xJJYklmNsTyWJ6kk9T889TTpxpxUYKyRzZScndjNzAwC9otP4kscYNF3VAfbcwW/1zSpPYhKfBN9yMxV2lxK9BoJJr8NQxFcb0Dc9KVmBb8AcxVrQpfW7dj/ABl2iEJS0L0fYs7NtEfPJ5ZBwDtu2YCibAPRqNXRqN4qildy8/x38Mr2ujZUpt2sWZ9C8bKslJuo8kEqDXLIpLLwboi/lm8a0ZpuGdvWTeT7DDi07PI91+j8MimDAgEXSsLut0ZJI6X7Uyn1xSq7d7qzXaux+s78BKOyRclNRgDAJXZfac2mfxIH2NwSOqPQoB0sbxXHuPQg0cp4vA0sTG01nue/1zJaVaVN5HYe6XeFdZAH4WReJI7+E3ww91YeYH511BA8fisNLD1HCXY+K4nVp1FON0ZvK5IMAYAwBgDAGAMAYAwBgDAIvaikwSgRiUmNwImIAkO01GS3ADdOeOcA5d9GUTfXTWmiXYZvFcaNdMYw0enMUanYpIEn1pKtjS21+U4B1vAGAfPT7tz79vieJJ4m34fE8RvE23zt3bqv0rPd4LZ+Hhs6WRxa1/eSvxPMskYwCqKMswVRbMQAB1JJoAfMk5iTUU29EEr5F9IpYpNwVg8TBrA3BSvmDE8iuL9iPlkblTqQs3lLLhfcbWlF8idodbqo2ZowE4DGoo0XapChlUqFHLDkD1yCrSoTSjN33atvPc877t5vGU4vLLsSPX7V1AkLxhloCKqEo8p4UsQVdrJNgcliR1wsPRcNmWf8uGu/ilbLsHvJ7V1y4kfULqCyzOpvkKWVQPsVDEbCKNLXBHm6c8jJIOik6cX3N73bXn3dRq9u+0/VijVSzTNbJbN5rWJVLV1byKN3Xr93sM2hGnSVk8lxbdu9huUnmvAi+C1FtrUDRNGgfYn0PIyTaje1zSzKM2AwBgG4/RVu+uS1t2+CN93uvf8AZ7fl8d/hnnentn5OOfdl+i9gf5dh1XPOnQGAMAYAwBgDAGAMAYAwBgGI72wl9FqAJ20/2bkyqoYooUljtINir6c+xBrANP7heLJNp3lk7RkCQERGbTxww06pbFk5ckKK3WevPWwOj4AwDnvfvua7udVplBsXLEOCSL+0QV5mIoFeLqxzYPY6N6S+H+SpfZ3dXH13LMqYjD7fzR18znbCiVIIKmmB4II6gg8g/LPU06kakVKLumc2UXF2YzcwSNBqzE+9QCwDBbogFlK7ipBDUCeD6192R1aaqR2Xpl+TMZbLuZWPvDSWV+1DREbTsjPhK4BZEFEcqCgoGjyOmVHgrysn8ueubza0b7c93WS++y68urT1oe63vCDvVEJVgoJdiTahPhFeQeU8c3YPpingrWcnmr6LnrxMyr62RHftsmyU53Mw+0cLTSmYgotbm3MRuvpXFi8kWES37uCv9Ozq91t3Hmae99dty/2n3kMyxqY62LOo8w5E8bISVVFFjdYoenzvI6GBVJye1q4vT+rT3tvOxtUrbaStx8VYtS94HKOoUqXWiwc8EbeUH7A8vw/PrxztHBRUk2723W568ddQ6zaa4+shru3TJE0eytxu9wIHN8AKD+BYjkmr6ZpYRQmpX09cbeF+sSrbStYw+XCEYBK7M7Nm1D+HAhdrAPoqXzbvR2CrPufQE0DUxWNpYZXm89y3+uZLSoyqPI7B3R7vLo4NnDSsbkeviN8KPZVFKB8r6kk+PxWJliKjnLsXBcDq0qapxsi/2/2x9W8Dyb/GmSEebbtaS9rHg2ODlYkKpu8GlVnQzxb03bk3rvBRDIw23dhAW+4XgGM7G76aeaISyskCsglTxJY7aIgfaUGtdrHYbHBU8kUcAyp7d0vhrL48XhszKr712ll3FlBvkja1j02n2wCPp+9OjfdWoioSeEGLrtaTYr7VN+Y01V1tW9sAuwd49G9bNTA13VSKbpPFPr6J5/u56YBYm726JTH/ADiI+I7opDqQDGjO9m+AoWj7Fl98Ak/y/pdm/wCsQ7LQbvEXbcih4xd1bKyke4I98Au6DtfTzMywzRyMt7gjhitGjYB4o8YBNwBgDAMV3knmWEiHTyTs9oRHJHGyKynzhpSBY4+fOAat3G7JnglRDp9fFCiFVE2shliUcbVEUbE/d6DAN+wBgDAML253V0ur80sfnHSRCUkHWvMpG4Akna1rfUHJqWIq0XenJo0lTjL6kcy71934NITt1sJPH2Um7xOWIv7FXNCv3OoNkZ3sH0riKuTpuXXH1by5Ff8Axzm//HfzNSTtNf2ldfvXd/8AQtX453NuS+qEl2X/APW/iYn0Ri4/wvyaL6ayM8B1/PHvYcSlOhVgryi0uRdRwehB+43m6knoyIqrMgVgFszKOrD8xmjnFasWZZbtCP8AeB+62P5KLzHvY7s+V35FqGCxE3aMH3WGn1quwW/DH78gbb1A6Rq7g83yoHBsjI61apCO1GnJ93le/gWl0PirXlGy733I6T3d7iaSZQ76oaleeIW2IaJHxo2/0HRhyPUcZ5rE9LYmb2V8vn65WMwwkIfVm+s37s/s+KBBHDGsaD9lQAOTZPHUkkm/nnKlJyd5O7LCVskSc1MmK7f7H+s+B59ngzJMPLe5o72qbPTk4BiNV3KD6ttWJiJWkMnwAgXpvqu3rZ8nPXrz8sAq0nc3Z9XqdvsNK+lQhF3bX2jxLawHARPSuG454AjR9wgImj+sPZlklEu37ZHk220cxYurDb1s2GIYMOMAkt3NHAExoaw6wAoD5zfkJvleT88AsdudwItTNJKZXQSbt6AL1fS/VGonp9nVcdRfTjAMhqu7PiPp3eUloTKeEVQwliMLChyPKSbsmz7cYBi9P9H4TTyacTsUdtK1mMEj6osaRjrRsQx3/wAXS+AMx2J3Yi00806UWlaRySi7wZnWSRfF+IpuWwvAF83QIAzuAMAYBZ1rusbtGu9wrFEJoMwB2ruPSzQvANB7i9u9oT6oxzGRo0M3il4PBCXHpzEi2oJqQaperGls35TgHRMAYBg+9HeiDQoDKbdgfDjFlnI+4eVf7R4/GhlnDYSriZ7FNX8lzJKVKdWWzFHIO8ffjV6piPEaKLmo4zt45HnceZyQaIvbwPLfOeswnQNCmk6vzS8P329x2aPR9OKvPN+BrX/n/wC524xjFWirIvpJKyGbGT1ULEKBZJoCrJJ6AD3zWWzb5tDDtbMtmJT6D8s0lQpy1iu4jnQpVPrinzVzzwF/dH5Zp8LR/ou4j+Dw/wD1x7kPAX90flj4Wj/Rdw+Dw/8A1x7kVtBVWtcAix6HofuzeNOnb5UiaMYJWilZHuSm4wC5ptQ8bb43dG/eRirdK+JSD0JytiMJRxEdmrFP1x1IqlGFRWmrnQO6v0myR1HrbkT+KF86jnlkQeeuBwLoftHr5vH9AuK28Pn/AK7+z9+Jy8R0c4/NTz6t/YdW0eqSVFkjYMjC1YdCM83KLi7PU5jVsmXswYGAMAYAwBgDAGAMAYAwBgGH709pvBAfDjmeSS0QwojsjFGKyFJGUMAR0wDVPo/SUSReNH2usvhVIdTLv026huq3JJJ5B24B0PAGAfOPeLtltXqZJ2bcCSIzVDwgx8MAHkCjdH1Y57/onCxoYeLSzlZs9FgqShSTSzeZjc6ZbGAMAmdjapYtRDK17Y5I3autK4Y0PehkGJpupRnBatNd6I6sXKEoremZjsDWaOJ3WXdLG22iYYrP7w8xJj69Vb58Gqp4qliakU4Wi1f+T7NNe1FatCtNJxyfNk1e0dDFMQ0KEbBZRUlUSs26QDd5WWtqiuBtJWtxyF0MVUp3jJ677x+VLLr4vPN3z0RH7uvKGT+2W713mB7b10bungoqRoqgDw1BuhuLEWX5H7ROX8NRnCL947t9b7LcOyxao05RT23m+v14FfbnaYnprO7bEGtFFlIgrEOOQLHwjj14rNcNQdG63Xlve93WX3MUaTp5bs9/WYnLhYGAMAYB0v6G+2G3yaNm8m0yRrXQ7vtaPoCWU17kn1OeP9oMLGnUjVirbWvP16ucTpGioyU0tfM6rnnTmjAGAMAYAwBgDAGAMAYAwDWu+fZE+obReA7RmPUb3lXYWjXwJk3BZAQ3LKtUfi+V4BK7J7I1MUm+XXTTrRHhvHAos9Dccanj78AzeAMA4J3/AO7z6TVMTzHMzOjVQtmLNH/7l9vYg+9e16Ex0atFUXlKPivWp3cBiFOGw9V4ljsMab6vOZwpZWVkXdtZqVwVDVdWRwPYZdxXv/fQVK9ndN6pZolr+895HYMpDo9AQiFlAEkp3CRdzXHEyISSvkBMgskAGM+rUasquMV5JPSOVnZZyTe/PTLg+CIHOurvqW7rfrt6iNqNPoEJABeo3e/GHmbxSixeQsPhpuCbySE8XNJt2u0tN1rt5235G6lXkr33padWpP7P7P7NVkcuHqVCQzoFALr5SGYF0CmyQpvkXwagq1sdJOKVsnonfR55LJt5aryvHOpiGmrWy4Mw3Ya6atSJwlAEou8WSgdgiyfMhVsdby5iXXvTdO/XlxsrtdWbzJ6zqfJsX9W1Jsv1Lw4VCrR8aR/ON9jTI8cRk27gPEJQD3B4s8Qx+K25tt/xSyy+tpu2mmf6I177abvwXjr3Zl7s7szQSRI7sFbqU8ZBd2K+0dTY49B8iw66Vq+MhUcYq642f2T17etJms6mIjJpeX4KO0ItAI1ICeVdo2S8kmeQFyK3MQm1ueoIAJAzNGWLc2m3m75r/VZcM3dc+ZmDr3393UiN/JelVhbo1tMUXxlCsoMfgh5BxGdplPNWVA9cl+IxEo5Jr6bvZeue1Zb87acTf3tVrR7t3O/PcX+0dDpJJtsbRINmn21Kuw1xPbkAb/keTW6ucjo1cTCneabzlud/9cs8vBabjWE60Y3d3ru7iuLQ9nGdo93lVFKt4i1IWALeZ2VVK9Kvn8MxKtjVSUrZtvdpw0TefIw6mIUE/tp/9NS1QVWYA+UE0TXQHgkjjp7cZ1oy+RORfi/luzrf0S93XhibVSeUzABEI5CKxpzfTd1A9tp9aHiemsbHE1lGGkbq/E4OOrqrOy0R0LOMUhgDAGAMAYAwBgDAGAMAYAwBgDAGAR9foo5o2ilUOjCip/19D8xyMzGTi007NGU2ndHMe8f0WSBi+jdSvJ8KQkEdTSSUd3oAGr5tnocJ7QTppRrLa61r+/A6NHpKUVaav17zQu1OyZ9OanieP5sPL1I+Pp1B9c9Dh+k8NX+iavweT8Tp08VSqaP7ELL5YGAMAYAwBgDAPCf/AD/lmspxirydjEmoq7Ng7I7ma7U14cJVTfnluNBV9eC3UVwp6joOc4+J6dw1LKD2n1ad/wCLlGr0hSh9Ob9bzpXdT6OoNMVlmInmUgrYqNCLohL8xFjlrogEUarzWO6VrYr5XlHgvvxOXXxlSrlouBu+cwqjAGAMAYAwBgDAGAMAYAwBgDAGAMAYAwBgHjKDwQD9+Aa9qe4vZz1/NIkq/wDdDwruuvhFd3T16c11OTQxNaH0TkuTaN4VJw+ltcjC6n6K9GVpHmQ/vbg36Fay/DpvGxd3O/NL7WLMcdXT1MR2j9FKrt8PVMOt74w/tVbWWvX3y1D2ixEfqin4Esek6q1SZC/2Wv8A1tf7g/8AeyT/AJJV/ou82/yk/wCqH+y1/wCtr/cH/vY/5JV/ou8f5Sf9UZbTfRNCVUtqZSaF7VQA+9A2QPxOQS9oMU3kors/ZG+kaz0sZjT/AEZ6BTZWRxXRpGr7/LR/XKVTpXGTVnUfZl5WIZYutJWcn5eRnezO7ej05DQ6aFGA27wi+IRxwZCNzdB1PNZTnUnPOTb55ldtt3Zlc0MDAGAMAYAwBgDAGAMAYAwBgDAG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TERQSExQVFhUXGRgaFxcYGBsaGBgZGBcaFxcVHBUYHSkkGBslHhgYIT0iJyo3MS4yGCAzODMsNygtLisBCgoKDg0OGxAQGywmICQ1LS80Ky83MiwvNCw0LCwvLCwuODAyNDU3NCwvMS8vNDQsOCw0NCwsLDQsLCwsLCwsLP/AABEIAJUA7QMBEQACEQEDEQH/xAAcAAEAAQUBAQAAAAAAAAAAAAAABAIDBQYHAQj/xABDEAACAgEDAQYCBwMJBwUAAAABAgMRAAQSITEFBhMiQVEyYQcUI3GBkaFCUlMVJENUYpOisdEXM4LB0tPwFnJzsuH/xAAbAQEAAgMBAQAAAAAAAAAAAAAAAwQBAgUGB//EADgRAAIBAgMEBwgCAgIDAQAAAAABAgMRBCExEkFRcQVhgZGhsfAGExQiMsHR4UJSFWIWUyOy8TP/2gAMAwEAAhEDEQA/AO44AwBgDAGARtf2hFCoaWRUBNLuIBZqsKo6sxroOTmG0k29EDDanvMf6GFn/tSN4Sdef2Wbpz8NfMZxsR09hKTsm5Pq/JahhKktciAe0tW3xTItfwott/f4jyfpXr19ORV9p6j/APzppc235W+5YjgF/Jlhw7CmmmYe3iFf1Sj+uc6fTuNmrbduSSJ1hKS3EeXsyJ68RBLXTxSZavrXiE7b46daGVKnSGKqfVUl328iRUaa0SKP5F039Xg/uk/0yP4uv/eXezPu4cEP5F039Xg/uk/0x8XX/vLvY93Dgi8mjUABTIoHRVlkVQB0ARWAA+QFZYj0rjIpJVHkavD03uJKTTDkaiW/ntYfky1l2n7RYyLvKz6mvxYieCpvQvx9tatDz4Mq9KIaJ/TzGQF1J68BADfUZ0qPtPHJVafan9n+SCWAf8WZKHvPDX2u6D3MtBB98oJUfifUDrxncwvSWGxLtTlnweT9cipUoThm0ZpWBFjkHocvER7gDAGAMAYAwBgDAGAMAYAwBgFvUswRiihnCkqpO0M1cKWo7QTxdGsA0wfSbpI5PC1f82eyvLxypuTiQboWYqAaHnVSb6cEADd8AYBgu2u2WVzBCBvABdz0jDXVCiHk4vaaoEE3YDcrpTpSGCila8novu+rzLFDDuq+owawjeZDbSEUXbliOu2/Rb52jgWeM8Ni8bWxU9qq+zcuR1qdKMFaKLmVCQYBVGhJAHUkAfjxklKm6k1COraXeayaim2epGxBIBIHWhdZmFCrUTlCLaWtlewcorJsLEx4Ck9fQ+nXMxw9WTtGLbz3Pdr3bw5xWrPGjIqweenHX7vfNZUakUm4tX0y15BST0ZVLCV6j2/UXX35JXw1Si7TXDxV7czEZqWhbyubjAPcGCjSM8HMFKLJMR4icmyRwD4ZJJO5R1NkNyD2+j+m62GajP5o+K5fvwK1bCxnmsmbX2V2gs8e8AgglWU9VZTRB/Qg+oKnoRnuKFeFenGpDRnJnBwk4smZMajAGAMAYAwBgDAGAMAYAwCP2igaGRWjMgKMDGKtwVNp5iBz05Nc4BpPcXtyKYrDHpuz4Y5IgSkOqjlk2heEeBYlJADUbPF/PAN+wBgGg9nMTGGYUzFmcXZVmYlkJ/a2m1v125816TnKWLqOWt2dygkqasScoEx7mWmjAxYFUT7WDexB/I3klGq6VSNRbmn3GJR2k1xL0Gp2mwi+nuar53l3DY73M3OFNWy4u1u0jnS2lZtlZ1xDWACKA5HsbvjpyTkz6VlGpeKurJZ9TvfLTNs19wmsyzJOSwbixX6fflKri51KyrNK6t4EkaaUdk8nn3GyBfA4+WMTiniHtSik8lddQhDYVkW8q2NzzMGRgDAJfd9iNWQBYaI7uem1htJHre5h8qPvnrvZicrVI2yyfb68jm49LJm1Z6s54wBgDAGAMAYAwBgDAGAMAi9qxK0EqsyqrRuGZwCigqQWYEgFQOSCcA599HLx+OkaapJAsX2YOgGneZB5BLHMTcijbyQObGAdLwBgGp9saAwM0ij7A+Ykf0TEkuze0ZsG+dp3E0Kry3TfQ8qkvf0Fd/yXHrXrki/hcSktifYRo3BAIIIPII5BHuD655FfLL5lodLVZE99Svms7rNqCLC/Ln7/ANM7lTG0bTblt3u4pptR6s+e7LLkVlSllu49YM8dj28tiv7ZZh+RzDxWE2kv4/Llb/dyl4MzsVLPjn5WR5DLH+0BZHNcDqfka425rQxGCavVirtZ5WWstMnbK2luYlGp/F+sv2WYJ6Vls81x6def0yphcV7ulOm5Oztlu1z70STheSdtC8ssZ32B1O2hXp5fT7vbLcMRg5e820tXaytlbLd35rtuyNwqK1nz+4SWOySAOWrj0428URfXM08Rg5TcpxSzlbLdls7mr63y4ZhwqWsnw/Z6kkW3mt3odvH4gdePmc2hXwTpfNba47OXal1dbzzsjDjV2stOZ4Z04voFqgK/pN3+WYeLwzcb6JNWSt/NPxXjfiZ93PO3H7W8ykyoL4BPH7PHU2QPTivyyL4jCxk2km/l3Zau7S3ZWXNGdib8Smd020vW/b0+8i/1zTFVML7lRpWvfhu5tX8XySMwU9q8iDLMFKr1ZzSIPic1dKvrxZPoACTQBOUsNhauInsUo3flz4Ek6kYK8mbF2B2YYwZJP96937Ilkog+dUSeba/SgPoPRuAjg6Owvqer6/wjjV6zqSvuMvnQIRgDAGAMAYAwBgDAGAMAYBF7UeMQSmUbowjmQVdoFO4bfWxfGAaR3D7PHjRzfV9fs8GtO+pmgkjhibzBI1jfcNw2i2BNIovjAOg4AwBgGE7Q7uI5LxO0Lk2dtFGPXzRsOhPXaVY/vDOfi+i8NiXepHPisn65k1PETp5JmD7TSTTKXn8LYCBvEioOTQ4lK0T7WevU55zE+zVWGdKSa68n+PLkXY4+P81Yxyd4NN6zKnt4lxE/cJQu78OljOLLAYlfwb5Z+VyWGNw8/pnF9qMkGHvlSxZKswZPMAYB7gEfU6yONd0kiIvTczBRZ6CyckhSqVHswi2+pXNJTjFXk7EL/wBQacmlcG6o2FQ302yyFUa79GN+l5eodE4qrKyjbm0vDUrPH4e+yppvgnmZ6DsKeSt7rCvrsp5PXgFhsTmuSGsWKB5HoML7NU4515X6lku/XyIKmOb+lGe7O7LjhvYDuPxMxJZvvJ/yHGehoYelQjs0opIpTnKbvJk3JjU1bv8A6uWOPSmJnDPqooyqvsLq+603HpdDn0wDxu3GhaHTxATM6zSs8s4AQRzokkfiKh3NGZStH0iom+cAgQ/SAXg1kqwC9PE8yq0lb0SeeEhiEOxz9XY1RHmHOAWT9JBBptNRErowEoJCrqNPp7Hl5YnUg7eBSnnAHeH6RX0088P1UP4TSDcJq3CPR/XLopwdvlPt8+mASO0O9bxa1o1QuZF0axKZgIgZzMSzVEWQjwyLBa/JwvJwDM9s9oSnRp4ZCaicKkfhssgV3XczozbVkCKHfmtwj9yBgGG7G77SSrp4xEnjmORtQHk8IRtBNHp5lqmIa3LhWo1VmzgGI7w9+tRFAdQIWcp2jJp1ihlpnEKOCGuFiyEo7UKPK88HAM92h3hkZdDIFKrPrDGuyWg6ATeE5JiO+KRUD0tfEhDEdQIvd/vjqZRpw+nj/nPjGNhMaHh6na0RHhDlISz3+14XoTwBvWARe1HRYJWk3bBG5bYSG2hTu2leQ1XVc4Bzv6PZtOmphjSCSESwNLpgNc+oTwg1EPCW2xNytUCL3AG1OAdOwBgEbtHtCOBDJK21RQuiSSegCgEsfkBmJSUVduxrKUYq8nZGidr98Z5bWEeDHzbGjK3tR+GMdfcmxypHPMrdI7qa7X69cDkV+ld1Jdr/AB+e41xkt97Wz/vsSzUeSNzcgXZocc5zZ1Jzd5O5yalWdR3m7lWaEZHXRRj4UVT7qNp+61o5tKTkrSz55+ZLCvVg7xk0+pl2NSvwvIvvTtz+ZyKVKnL6oruRap9KYunpUfbn53K98n8ab+8OafDUf6LuJf8AM43/ALPBfgb5P40394cfDUf6LuH+Zxv/AGeC/BaaGzZZyfUl35/XJFCCVlFdyK8ukMVJtupLvt5HkOljU2qIp91UA/mBkjnJ5NlRyb1ZezUwXOztTJAQYHaOv2V+D7vDPlrk9B6315yzSxVWno79TLVHG1qTyd1weZuPYffUNSaoLG3A8Rb8JjwOQbMXqeSQB+1nUoY2FR2eTO1hukKdZ7LyZuGXC+WNVo45ABIiOB0DKGr8xgHi6CIBAI4wENoNopT1tRXlPzGAG0MRDAxoQ5twVFMQbBYV5jYHJwDwdnxXu8KO9269i3u/euuvzwAez4TZMUfJJPkXksKYnjkkEg+94BQeyoOfsYuQFPkXlRVKeOQNq8f2R7YBfk0yMVLIpKm1JAJU+4vp+GAWk7NhBBEUYIO4Uiim/eHHB+eAeSdlwNe6GI2SxtFNserGx1PvgFb6GIhQY0IStgKghaqtvHl6Dp7YBHg7JRJfFWwACFjG0RoT8UgVVHnagLJNAGq3NYGQwCzrZHWN2jTe4ViqWF3sASqbjwtmhfpeAaD3D1qnUqINNp1MkJbWtFBJC0WoDWEbxOoO5xt6goxuuMA6JgDAOT9tdrNqpTIWuMFhEB8IQGg4o0S1Xu9QRXGcLG13ObjuR5vpDEOpUcdy9XIWUygMAYBf0G3xY99bd6br6bdw3XfpV5vTttq+l15m9K3vI7Wl1flfMldl6CNiVmdVI20RLHXPU+oevYNf/KWjSg8pu3avXiTUKMJZVJW7V+79jL8fZ0G/a0hHlDC2VPiPC24qwtH57ugo5uqNLas3uvuXn6z3WJFQo7VpS3X3LXdn1Z9d91iHqoo1kRUIYeXczMChJrjyDygcg8n78hnGMZJRz56eH7IJxhGaUXfTN6eH5Z72mq2pULdDdtZK3W3G2MkdNvKmvfkms1dnJr7dfD7eZmvs5ONuy2ue5dmmXaQshIBgDAPCMA3PuD2uxLaZ2sKoaK+u26ZLu2A8v3butUB28DXdSLjLVeR6Ho7EurBxlqvL19jc8vHSGAMAYAwBgDAGAMAYAwBgGsd9e1zpm0UhdkiOpqYqrNaeBMQCFBJG8J+mAa13I7zyaiTsyIyys40+oOrDK6/afZeHuLKAT8fT54B0zAGAcf1nZx00jacighPh/OK/syCeoApb91N855/F0nTqPg9Dy+NoOlVfB5r11FrKxUGAT9LoFaLxC+2nZTxfpHtoD5uf0yeFJShtN2zt5fksU6KlT227Z24/1t5kuXsCmIEijaqXuIA3sDYBJHl8p55+45LLC52T4d5NLBZ2UtEteP47yOnZVuUEgseGPhPxyGlX9Rz88jVD5rX4d70RGsN8zjtaW73ov2VnshmVpPEU3ypY0X8ivfmN3TD35zPuHJOW1+8rmfhpSi57XfvyT+/WVSdjgJYZi3ibD5SAOUHCkW3xHm+eMy8OlG98728u8y8KlG98728u/UN2JtZAzgh2RVrnduZgfMCQtbW98fDWau9bB4TZavLVpd/fwfEsx9kEpG5dBv28WLAYWDV3096AvrXOaxw7cU7rM0jhW4xltLO3j66uZE1un8Nyl3Vc1V2L9zx87yKpDYlYhqw2JbJZzQ0GAbT9H3Z5aV9SR5VUxxt6ElgZK/eA2qL9wR1BzsdH0XGLm9/kd3oug4xdSW/Tl+zfM6J1hgDAGAMAYAwBgDAGAMAYBj+8HaR02mlnEbymNCwRBZNDj5171fHocAw3d7va+rkhVdJqI0aMvLJKjRqjUm1ELAeLZZuR0oGucA2nAGAY7tzsWPVJsksEcq61vQ+pBYEc+xBGR1KUakdmSI6tGFWOzNZHPe2O7+o01sy+JGP6SME183j+JR8xYFEkgdeTWwE45wzXicKv0ZUhnDNePrl3GLRweQQfuyi1bJnNaadmVhzVWa9r4++vwH5Yu9DN3axcGpcGw73VXuN11q76XmduWt2be8ne933lAkPWzfHqfTp+WYuzXafE9WZgCAzAEUQCaIqqI9RXpmdp2tcypSStdh53PBZiB0tif88OUnqw5yerZ6+ocmy7EjoSxJ46ck4c5PVsOcnm2wmocAAOwA6AMQB8wAeOp/PCnJZJsKckrJsoZiTZJJPUnkn8cw3fNmrbbuylTbBFBZz0RQWY+vCrz05+QBPQZvTpTqO0VckpUZ1XaCubR2N3Lkem1P2a8Hw1YFz08ruLCjqCFN+zZ06GAUc6mfUdnDdGKL2qufVuN8ijCqFUAKAAAOAAOgAzpHWKsAYAwBgDAGAMAYAwBgDAGAWNdEWjdQ5QsrAOOqEggOPmOv4YBzD6OOzo11u4avRPt8ZkTTziV5fFj08cjuvBXnTBz1synny2QOrYAwBgGG7c70aXSnbLKN5FiNQXkPWjtW9oJBG5qW/XJqVCrVdqcWzSU4x+pnNe8veaLUE+Fo40P8Vywk+Ik8QMho3+/wBSbBzq0/Z73mddrszfeUK1elPWN+ZrsepmUUJd3/yICePYpt/W8VfZPBy+mUl3P7HPdGk91uT/ADckr2rJ6opHyY3+ozl1PZCso/JVTfWrfkieFjuZWva/vG3/AAlT/mRlOr7LY+CvHZlyf5savCvc0Vfywv8ADl/wf9eQf8b6R/p4r8mPhZcV4/gfywv8OX/B/wBeP+N9I/08V+R8LLivH8FH8rN/C/xD/TLa9k8a9ZQ73+Db4X/YtP2lMRwI1+fmb9PL/nnQpex62v8AyVbrqVn4tm6w1Natvw/JaTUSbgzMHA/YO5Y/S68Jlf0/aYjk2Dl9ey2DjHJu/F5+BPThSg/oT5+vsb93d79aSJQr6YaYc20S+IvUkCkXefT9k8n25yrX6Gr0V8i2l1fj8XOnSxNO1tPI33Qa+KZBJDIkiHoykEcGiOPUEEV8jnMlFxdmrMtp3zRJzAGAMAYAwBgDAGAMAYAwBgDAIPbse7SzqRuBikG2ibtCK2qQTfsCD7EYBq/0f6eYRadjPopofCXa0cJScjaNpZhIVsDggL6YBu2AMA593775OjnS6ZlBA+1lHJUm/s0o+VwKJbmroc2V7HRvRvxHz1L7Pnx9dzyKmIxGx8sdfI50xJJYklmNsTyWJ6kk9T889TTpxpxUYKyRzZScndjNzAwC9otP4kscYNF3VAfbcwW/1zSpPYhKfBN9yMxV2lxK9BoJJr8NQxFcb0Dc9KVmBb8AcxVrQpfW7dj/ABl2iEJS0L0fYs7NtEfPJ5ZBwDtu2YCibAPRqNXRqN4qildy8/x38Mr2ujZUpt2sWZ9C8bKslJuo8kEqDXLIpLLwboi/lm8a0ZpuGdvWTeT7DDi07PI91+j8MimDAgEXSsLut0ZJI6X7Uyn1xSq7d7qzXaux+s78BKOyRclNRgDAJXZfac2mfxIH2NwSOqPQoB0sbxXHuPQg0cp4vA0sTG01nue/1zJaVaVN5HYe6XeFdZAH4WReJI7+E3ww91YeYH511BA8fisNLD1HCXY+K4nVp1FON0ZvK5IMAYAwBgDAGAMAYAwBgDAIvaikwSgRiUmNwImIAkO01GS3ADdOeOcA5d9GUTfXTWmiXYZvFcaNdMYw0enMUanYpIEn1pKtjS21+U4B1vAGAfPT7tz79vieJJ4m34fE8RvE23zt3bqv0rPd4LZ+Hhs6WRxa1/eSvxPMskYwCqKMswVRbMQAB1JJoAfMk5iTUU29EEr5F9IpYpNwVg8TBrA3BSvmDE8iuL9iPlkblTqQs3lLLhfcbWlF8idodbqo2ZowE4DGoo0XapChlUqFHLDkD1yCrSoTSjN33atvPc877t5vGU4vLLsSPX7V1AkLxhloCKqEo8p4UsQVdrJNgcliR1wsPRcNmWf8uGu/ilbLsHvJ7V1y4kfULqCyzOpvkKWVQPsVDEbCKNLXBHm6c8jJIOik6cX3N73bXn3dRq9u+0/VijVSzTNbJbN5rWJVLV1byKN3Xr93sM2hGnSVk8lxbdu9huUnmvAi+C1FtrUDRNGgfYn0PIyTaje1zSzKM2AwBgG4/RVu+uS1t2+CN93uvf8AZ7fl8d/hnnentn5OOfdl+i9gf5dh1XPOnQGAMAYAwBgDAGAMAYAwBgGI72wl9FqAJ20/2bkyqoYooUljtINir6c+xBrANP7heLJNp3lk7RkCQERGbTxww06pbFk5ckKK3WevPWwOj4AwDnvfvua7udVplBsXLEOCSL+0QV5mIoFeLqxzYPY6N6S+H+SpfZ3dXH13LMqYjD7fzR18znbCiVIIKmmB4II6gg8g/LPU06kakVKLumc2UXF2YzcwSNBqzE+9QCwDBbogFlK7ipBDUCeD6192R1aaqR2Xpl+TMZbLuZWPvDSWV+1DREbTsjPhK4BZEFEcqCgoGjyOmVHgrysn8ueubza0b7c93WS++y68urT1oe63vCDvVEJVgoJdiTahPhFeQeU8c3YPpingrWcnmr6LnrxMyr62RHftsmyU53Mw+0cLTSmYgotbm3MRuvpXFi8kWES37uCv9Ozq91t3Hmae99dty/2n3kMyxqY62LOo8w5E8bISVVFFjdYoenzvI6GBVJye1q4vT+rT3tvOxtUrbaStx8VYtS94HKOoUqXWiwc8EbeUH7A8vw/PrxztHBRUk2723W568ddQ6zaa4+shru3TJE0eytxu9wIHN8AKD+BYjkmr6ZpYRQmpX09cbeF+sSrbStYw+XCEYBK7M7Nm1D+HAhdrAPoqXzbvR2CrPufQE0DUxWNpYZXm89y3+uZLSoyqPI7B3R7vLo4NnDSsbkeviN8KPZVFKB8r6kk+PxWJliKjnLsXBcDq0qapxsi/2/2x9W8Dyb/GmSEebbtaS9rHg2ODlYkKpu8GlVnQzxb03bk3rvBRDIw23dhAW+4XgGM7G76aeaISyskCsglTxJY7aIgfaUGtdrHYbHBU8kUcAyp7d0vhrL48XhszKr712ll3FlBvkja1j02n2wCPp+9OjfdWoioSeEGLrtaTYr7VN+Y01V1tW9sAuwd49G9bNTA13VSKbpPFPr6J5/u56YBYm726JTH/ADiI+I7opDqQDGjO9m+AoWj7Fl98Ak/y/pdm/wCsQ7LQbvEXbcih4xd1bKyke4I98Au6DtfTzMywzRyMt7gjhitGjYB4o8YBNwBgDAMV3knmWEiHTyTs9oRHJHGyKynzhpSBY4+fOAat3G7JnglRDp9fFCiFVE2shliUcbVEUbE/d6DAN+wBgDAML253V0ur80sfnHSRCUkHWvMpG4Akna1rfUHJqWIq0XenJo0lTjL6kcy71934NITt1sJPH2Um7xOWIv7FXNCv3OoNkZ3sH0riKuTpuXXH1by5Ff8Axzm//HfzNSTtNf2ldfvXd/8AQtX453NuS+qEl2X/APW/iYn0Ri4/wvyaL6ayM8B1/PHvYcSlOhVgryi0uRdRwehB+43m6knoyIqrMgVgFszKOrD8xmjnFasWZZbtCP8AeB+62P5KLzHvY7s+V35FqGCxE3aMH3WGn1quwW/DH78gbb1A6Rq7g83yoHBsjI61apCO1GnJ93le/gWl0PirXlGy733I6T3d7iaSZQ76oaleeIW2IaJHxo2/0HRhyPUcZ5rE9LYmb2V8vn65WMwwkIfVm+s37s/s+KBBHDGsaD9lQAOTZPHUkkm/nnKlJyd5O7LCVskSc1MmK7f7H+s+B59ngzJMPLe5o72qbPTk4BiNV3KD6ttWJiJWkMnwAgXpvqu3rZ8nPXrz8sAq0nc3Z9XqdvsNK+lQhF3bX2jxLawHARPSuG454AjR9wgImj+sPZlklEu37ZHk220cxYurDb1s2GIYMOMAkt3NHAExoaw6wAoD5zfkJvleT88AsdudwItTNJKZXQSbt6AL1fS/VGonp9nVcdRfTjAMhqu7PiPp3eUloTKeEVQwliMLChyPKSbsmz7cYBi9P9H4TTyacTsUdtK1mMEj6osaRjrRsQx3/wAXS+AMx2J3Yi00806UWlaRySi7wZnWSRfF+IpuWwvAF83QIAzuAMAYBZ1rusbtGu9wrFEJoMwB2ruPSzQvANB7i9u9oT6oxzGRo0M3il4PBCXHpzEi2oJqQaperGls35TgHRMAYBg+9HeiDQoDKbdgfDjFlnI+4eVf7R4/GhlnDYSriZ7FNX8lzJKVKdWWzFHIO8ffjV6piPEaKLmo4zt45HnceZyQaIvbwPLfOeswnQNCmk6vzS8P329x2aPR9OKvPN+BrX/n/wC524xjFWirIvpJKyGbGT1ULEKBZJoCrJJ6AD3zWWzb5tDDtbMtmJT6D8s0lQpy1iu4jnQpVPrinzVzzwF/dH5Zp8LR/ou4j+Dw/wD1x7kPAX90flj4Wj/Rdw+Dw/8A1x7kVtBVWtcAix6HofuzeNOnb5UiaMYJWilZHuSm4wC5ptQ8bb43dG/eRirdK+JSD0JytiMJRxEdmrFP1x1IqlGFRWmrnQO6v0myR1HrbkT+KF86jnlkQeeuBwLoftHr5vH9AuK28Pn/AK7+z9+Jy8R0c4/NTz6t/YdW0eqSVFkjYMjC1YdCM83KLi7PU5jVsmXswYGAMAYAwBgDAGAMAYAwBgGH709pvBAfDjmeSS0QwojsjFGKyFJGUMAR0wDVPo/SUSReNH2usvhVIdTLv026huq3JJJ5B24B0PAGAfOPeLtltXqZJ2bcCSIzVDwgx8MAHkCjdH1Y57/onCxoYeLSzlZs9FgqShSTSzeZjc6ZbGAMAmdjapYtRDK17Y5I3autK4Y0PehkGJpupRnBatNd6I6sXKEoremZjsDWaOJ3WXdLG22iYYrP7w8xJj69Vb58Gqp4qliakU4Wi1f+T7NNe1FatCtNJxyfNk1e0dDFMQ0KEbBZRUlUSs26QDd5WWtqiuBtJWtxyF0MVUp3jJ677x+VLLr4vPN3z0RH7uvKGT+2W713mB7b10bungoqRoqgDw1BuhuLEWX5H7ROX8NRnCL947t9b7LcOyxao05RT23m+v14FfbnaYnprO7bEGtFFlIgrEOOQLHwjj14rNcNQdG63Xlve93WX3MUaTp5bs9/WYnLhYGAMAYB0v6G+2G3yaNm8m0yRrXQ7vtaPoCWU17kn1OeP9oMLGnUjVirbWvP16ucTpGioyU0tfM6rnnTmjAGAMAYAwBgDAGAMAYAwDWu+fZE+obReA7RmPUb3lXYWjXwJk3BZAQ3LKtUfi+V4BK7J7I1MUm+XXTTrRHhvHAos9Dccanj78AzeAMA4J3/AO7z6TVMTzHMzOjVQtmLNH/7l9vYg+9e16Ex0atFUXlKPivWp3cBiFOGw9V4ljsMab6vOZwpZWVkXdtZqVwVDVdWRwPYZdxXv/fQVK9ndN6pZolr+895HYMpDo9AQiFlAEkp3CRdzXHEyISSvkBMgskAGM+rUasquMV5JPSOVnZZyTe/PTLg+CIHOurvqW7rfrt6iNqNPoEJABeo3e/GHmbxSixeQsPhpuCbySE8XNJt2u0tN1rt5235G6lXkr33padWpP7P7P7NVkcuHqVCQzoFALr5SGYF0CmyQpvkXwagq1sdJOKVsnonfR55LJt5aryvHOpiGmrWy4Mw3Ya6atSJwlAEou8WSgdgiyfMhVsdby5iXXvTdO/XlxsrtdWbzJ6zqfJsX9W1Jsv1Lw4VCrR8aR/ON9jTI8cRk27gPEJQD3B4s8Qx+K25tt/xSyy+tpu2mmf6I177abvwXjr3Zl7s7szQSRI7sFbqU8ZBd2K+0dTY49B8iw66Vq+MhUcYq642f2T17etJms6mIjJpeX4KO0ItAI1ICeVdo2S8kmeQFyK3MQm1ueoIAJAzNGWLc2m3m75r/VZcM3dc+ZmDr3393UiN/JelVhbo1tMUXxlCsoMfgh5BxGdplPNWVA9cl+IxEo5Jr6bvZeue1Zb87acTf3tVrR7t3O/PcX+0dDpJJtsbRINmn21Kuw1xPbkAb/keTW6ucjo1cTCneabzlud/9cs8vBabjWE60Y3d3ru7iuLQ9nGdo93lVFKt4i1IWALeZ2VVK9Kvn8MxKtjVSUrZtvdpw0TefIw6mIUE/tp/9NS1QVWYA+UE0TXQHgkjjp7cZ1oy+RORfi/luzrf0S93XhibVSeUzABEI5CKxpzfTd1A9tp9aHiemsbHE1lGGkbq/E4OOrqrOy0R0LOMUhgDAGAMAYAwBgDAGAMAYAwBgDAGAR9foo5o2ilUOjCip/19D8xyMzGTi007NGU2ndHMe8f0WSBi+jdSvJ8KQkEdTSSUd3oAGr5tnocJ7QTppRrLa61r+/A6NHpKUVaav17zQu1OyZ9OanieP5sPL1I+Pp1B9c9Dh+k8NX+iavweT8Tp08VSqaP7ELL5YGAMAYAwBgDAPCf/AD/lmspxirydjEmoq7Ng7I7ma7U14cJVTfnluNBV9eC3UVwp6joOc4+J6dw1LKD2n1ad/wCLlGr0hSh9Ob9bzpXdT6OoNMVlmInmUgrYqNCLohL8xFjlrogEUarzWO6VrYr5XlHgvvxOXXxlSrlouBu+cwqjAGAMAYAwBgDAGAMAYAwBgDAGAMAYAwBgHjKDwQD9+Aa9qe4vZz1/NIkq/wDdDwruuvhFd3T16c11OTQxNaH0TkuTaN4VJw+ltcjC6n6K9GVpHmQ/vbg36Fay/DpvGxd3O/NL7WLMcdXT1MR2j9FKrt8PVMOt74w/tVbWWvX3y1D2ixEfqin4Esek6q1SZC/2Wv8A1tf7g/8AeyT/AJJV/ou82/yk/wCqH+y1/wCtr/cH/vY/5JV/ou8f5Sf9UZbTfRNCVUtqZSaF7VQA+9A2QPxOQS9oMU3kors/ZG+kaz0sZjT/AEZ6BTZWRxXRpGr7/LR/XKVTpXGTVnUfZl5WIZYutJWcn5eRnezO7ej05DQ6aFGA27wi+IRxwZCNzdB1PNZTnUnPOTb55ldtt3Zlc0MDAGAMAYAwBgDAGAMAYAwBgDAG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3.bp.blogspot.com/-CrZSt_kQCyM/Usq8DLlg-2I/AAAAAAAAAQA/cCbnz5lEN1w/s1600/TCP-I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" r="58465" b="15351"/>
          <a:stretch/>
        </p:blipFill>
        <p:spPr bwMode="auto">
          <a:xfrm>
            <a:off x="3657839" y="4418291"/>
            <a:ext cx="1077364" cy="13259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0218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260"/>
            <a:ext cx="8229600" cy="1143000"/>
          </a:xfrm>
        </p:spPr>
        <p:txBody>
          <a:bodyPr/>
          <a:lstStyle/>
          <a:p>
            <a:r>
              <a:rPr lang="en-US" dirty="0" smtClean="0"/>
              <a:t>Slapping Names on Layers Isn’t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name doesn’t really tell you anything</a:t>
            </a:r>
          </a:p>
          <a:p>
            <a:pPr lvl="1"/>
            <a:r>
              <a:rPr lang="en-US" dirty="0" smtClean="0"/>
              <a:t>Calling it “transport” doesn’t mean much</a:t>
            </a:r>
          </a:p>
          <a:p>
            <a:r>
              <a:rPr lang="en-US" dirty="0" smtClean="0"/>
              <a:t>What’s important is what happens in the network</a:t>
            </a:r>
          </a:p>
          <a:p>
            <a:r>
              <a:rPr lang="en-US" dirty="0" smtClean="0"/>
              <a:t>There can be many ways of mapping desired functionality into elements of the system</a:t>
            </a:r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xQSERUQExQWFRUVFBQXFxgXFhcWFxcXFxQWFxcVFhgYHCggGB0lHRoYITEhJSkrLy4uFx8zOjUsNygtLisBCgoKDg0OGxAQGywkICYsLCwsLC0sLCwsLS8sLCwsLCwsLCwsLCwsLCwsLCwsLCwsLCwsLCwsLCwsLCwsLCwsLP/AABEIAP0AxwMBEQACEQEDEQH/xAAcAAEAAQUBAQAAAAAAAAAAAAAABwEDBAUGAgj/xABFEAABAwIDAwgGCAMGBwAAAAABAAIDBBESITEFQVEGBxMiYXGBkTJCobHB8BQjUmJyktHhM4KiCCQlU7LxFRdDZHPC0v/EABsBAQADAQEBAQAAAAAAAAAAAAABAwQCBQYH/8QANBEAAgIBAwEFBgUEAwEAAAAAAAECAxEEITESBRNBUWEicYGRobEywdHh8BQjQlIGM/Fi/9oADAMBAAIRAxEAPwCcUAQBAEAQBAEAQBAEAQBAEAQBAEAQBAEAQBAEAQBAUugKoAgCAIAgCAIAgCAIAgCAIAgCAIAgCAIAgCAIAgCAogKoAgCAIAgCAIAgPL3hoJJAAFyTkABvJQHOVHL3Z7AXfSo3WJHUu85djAcu3RcSnGPLRsq7P1Nv4IP7fc39JUslY2WNwcx7Q5rhmCCLghdmRpp4ZeQgIAgCAIAgCAIAgCAIAgKIAgKoAgCAIAgCAIAgIa54OUT5Kj6BG8iONgMoBsHSOzDXcQ1tjbS7uxY9Va4rpXxPpew9EpJ2yXuI3bCRe29YXLJ9BGhwz0+J0nJrlfV0TRHFJeMf9N4xMF9cO9ufAjVXQ1Uo+qKLeytPf+OO/mtn+52UfO4+2dM0nskIHkWn3q9a2Pijz3/xmGdrX8v3On2Bzh0tQA2R3QSfZeeqfwv087FX13wnwzy9X2FqaHmC64+a5+K5+5v9o7cp4IxLLMxrDocV8X4QLl3hdWtqKyzzatLdbPohFt/znyNNS84VA92HpS2+hexzW+dsvGyqWoqbwpHo2dga+Eeroz7mm/kdDRbQimF4pGSDixwd7irjy7aLaniyLXvWDJQqCAIAgCAIAgCAIAgCAIAgCAIAgNZyk2wyjppKl+jG5D7Tjk1o7yQFDaSyy2imV1ihHxPm91Q6V75ZDd8j3PceLnG5Xj3Tc5ZZ+haKqNdaiioVJtSGHNSOGVczjkoR04lB2DzzP6KW0jqFbbyeg3O65cm+S+MUtwNUOlnqNlsHbMlJMJ4jZwyIOjmm12u7DZWVXSrllGfXaKrV1Oqzjw9H5k98ndtx1kDZ49Dk5p1Y4atPzmCF7MJqcVJH5jrdHZpLnVZ8H5rzNmuzIEAQBAEAQBAEAQBAEAQBAEAQESc+G22noaFpuQ7pZLHTIiNp7Tdxt3cVn1M8Qx5nu9i0NydjXovzI2pmj1iQOzW+4fuvM5e59nVHYv4gNPbmuH6GxKMS2ag3sNVKj4lbu9rpitw6RguSST3/AAsukkzhzhDLbPAqWkXCOPoI6mEo5RQyKOlEu3bY8sqOxHA4hqsvguYjw8lHQXd5LyMnZm05YiTFI+M63Y4t0421XcbJ1/hZnsrq1CxOKfvWTqtm85ldFYPwTD77bOt+JlvaCtENbJfi3+h42o7A0094px9z2+T/AFOv2Nzq08hDZ43wn7Q+sZ4kAOHktMNXXLnY8a//AI/fHep9X0f6fU7ylqWSsEkbmvY4XDmkEEdhC05PCnCUJOMlhrwZdQ5CAIAgKXQFUAQBAEAQBAY+0anoopJfsMe/8rSfgh1CPVJLzPl2rrHzSPnkdifI4uceJPw7F5VknOTbPu6qo1RSjwj3Sm4IVE9j1NK1JNMxq6bDkra4ZMet1Hd7HukdZrXHV5t3BRPlryO9LLEIzfM3j4FjaU4DiAu6oZWTN2jeoTcYmuNWRotHdpnjvWThwVj2i5Q6Ud19p2I2InxDE3hmP0VHRh4Z6q1CnDvIfFHmCvzSVJFHaKybAVQJuADx4+aqa8z1FqIt9UTJjc12mvA/DiuHDyNEbIy5KOdZVpZLJNRR3HNnyqbTSOgnfhhfmCdGSZeQcNe0DtW7SX9PsSe3gfNdu9mvUQVtcfbXK81+q+xMjTfML0z4YqgCAICiAqgCAIAgCAx6+tjhjMsrwxjRm5xsP3PYh3XXOySjBZZCHOBzhvqyaeC7KfQ7nS9ruDfu+fAZrrtumPzPqdD2dDTLrs3n9F7vX1+RwJdksaW56Ll7Je2dJnZcWx2NXZ9vt4LXR9JUPbuYMVuOlh5lWx9mpMydH9Rr5wfEd8efki/Rztky9Zn/ANDP4eK4nW4pvzNWl1Neol0v8UP1Rpaue7nPtcXsPLUrXCGIpHzmq1CnbKzGVnYtR1dyBhb5KXX6lMNW28dK+R7p5m4iwi7SSPbkolF4yiym6DsdclmLZbo5yHDvXVkcoq0l7hYjKnFn3G/NVReVubb102Zj4mTSS2cPJV2RyjbpLmprJt2YVjeT6ODr8S5I6+aHU8Yyi0RdOClrrlln0hyXlL6KmcdTTwk9/RtXuQeYp+h+aa6KjqbIrjql92bRdGUIAgPDnLlslI9rogIAgCA4DlHzoQQF0cLHSyNJBxdRgI1Bv1rjhYKudsIbM9zS9h2WJTskop/F/oRFyn5VT1j8Uzybei0ZMb3NGnfmVlnc57eB7kKadLHpqWPXxfxNB0irwVuzJet1Ce0Lj/I0pJ0N+OS3RSWeurFmJVo7Om48Mq+jrLn0X2aey+QPgQFdXDqqwZ3q/wCn7U63xLZ/H90KUFlTJlkHkO7AdD7vJLF/bSY0ua+0J44y8+if8RhVdPgBjdqHkg8QQLEd+a7jLOJI8/U0OpSpnz1ZT81th/HcuBsfb52XDcy5Q03hn5lpzmszaAOBuSfau95cszuVdW9cUvm39TFp3qySMdE9zNkf1h3D9VSlselZY3Ne42VGA+wOo0KzWZjwexpFC5JS5XDLsjyDbeFyomidjjLp8S7E47zuXDS8DRXKTT6n4F+nYXuDGi7nENA4kmwC5UW3gt7xQi5Phbn05s+lEUUcI0jYxg7mtDfgvbSwsH5lbY7Jym/Ft/MyFJWEBQoDy1i5wTk9rogIAgCA+YuWLMG0Ktv/AHEvteT8V596/uM+00VidEGvJHPzOURQull4PDVJQi/Gb3bxAPkbfFc4xuaq5KT6PMsTsLHArqLUlgy3xlRYmYe0+sQ5XU7bHn9o+21Mvse7C2Zh67BZ4+00ZA232GR7LKNs9MuPAvg5uEdTS/bisS9UvH18n8zY3bUx2yY9unDu7vcqf+qXoet/b7Tox+GcePL/AM+xp6mmfGes0j2g9xGRWiMoy4Z4N+nuoeJxa/ngWOhe7Rp8rD2rrqiuWZ+5us/DFl6jpbODfSedB6o7Tx7lEprGfAu0ulasUFvJ8LwXq/M2O2Iwzo2Xu6zi7xw2J8iqq8tNs9btSEKe7ri8yWc/HHJ72cDcZcFVaXdnJ9SwjNkF3uPb7slU3jY9KUVO2UvUqRYX8FxyWtKMcnXc12yvpG0IybYYQZnd7SAz+og+Cv00OqefI8ntbUd1pJJcy9n58/Qn1emfEBAEBRAVQBAEAQBAQvzt8i5unfXwMMkb24pQ0XcxzGgF2HUtIAOW8FZrqnJ5R7fZ+uhCvom8Y4ImL8Yu3P4jiqunp5PQ7xXLMDyTkhznCPdI+0zG8bjzGXtRrMWd6efTqoRf8ybWvp8TSN6yVz6ZHva7TKyprxOZx6sOoXpY8UfF9ec1y5RSGVzDdu5JRUuSKrp1S6o+Bm0koxY2ZcW/oqbI7YZ6GluSs7yvbzX6G6jrm2sfJY3XJcH0sNdW44ZiVr4rXJc38JB9h/VX1KR52tnpsZy17sP7mLHtSKFp6Jji8+s+3uG7sWh1uT9pmCvtPT6SD7iDcn/lLH5fbYxtm0ck7y83sTcuO/u4pdZGCwZuz9HqNbY7Hw3lyf5eZvnPbGMLMz7B+6x7vdn1DlVQlXVu/seIzZcsitpbGROzqg8D7x+yri92adRFdEWjM2PtGSmlZPE7C9pv2EfZcN4I3LuFkoS6kZrKYW1uuxZT/mV6k/8AJPlEyugErcnCwkZva74tOoP7r14TU49SPhdfoZ6S3oluvB+a/XzN2ujCEAQBAEAQBAEAQENc4HNZM6aSsoiJMbi90JAY4E69ERZpH3TY9pVNlXVuelpdc68JkU1DbExyMcyVps4OGFw7HNIuD3rP0uJ7KuqvW+z9DDkY4PDxna2mRyXccdODNZCcbFYt8G2paoPzxHtB1Hesk63HbB7+m1cLn1KXwfga/bGzDfpWeI+IV9F6x0SPK7W7LkpO+ndeK/M1GPeteDwOrO6L0TQ7Q2K4baNFajN7PDMkskaLkYm8bX92irzB8bGvovgsyWV5/wDh4e6M53d4Z+9SlNFcpaeazl5KMewaMxH7xv7BkpxLzwRCVEX7MOp//W/04M76S93pOsPstyHkNVU4xXB6K1N9i9uWF5LZfQuNfZVtF0bFEyqcEqqbwejp05Gwc3qHsIVC5PTsX9tFvNdGXOEdDyM5SfQqhshvgPVkHFhOeXEajuWjTW9EsPhmHX0Q1dLrfPKfr+/BP9NUNkY2Rjg5rgC1wzBB0IXqHwc4ShJxksNFxDkqgCAIAgCAIAgCA5Pl1yEg2ky7h0dQ0WZMBmODXj129m7dZcyimW1XSrex85bZ2dNSTOp5m4XsNjYgg7wQRuIWbp3PZjqNjChns7h2qJQyjuvVKM8mfHWdqzuo9iGtaWzLFXRNk6zeq72FWQtcNnujHqdFXf7de0jTSwuYcwtcZKS2PCspnVLdGVR7Rczeq50xka9L2jZS9mZr54JfTaWu+03LzG9UqNsOHlep6M7tBqt7IuMvOP5ouHYxAvEWvG7Ox/RR/UpvE9ix9jWRj1adqa+T/nxMUbOqCbFhaO8e8FWd9SlnJjXZ+vnLpcGl8PyZsoNmEalZpXp8HsUdlzjhyZsWxgBZ3LJ7UaowWx6ab9Xj8hRwQ59WyPD9OClGS17FsZ5LtJmFyTeCfebXYklJRBkpdje50mAn+GHWswDdpiI4uK9WmLjBKR8l2ldC29uHC2z5/wA8PQ6tWmAIAgCAIAgCAIAgCAgnn42E6OobXNF2SgNcbejIwWAPe0D8pVc1ubKZZhjyIqbKTlZVs0VbstTOIzCRwzu2Uobo9w1pG9RKpMsp1slwy8+cOGa4UMcF871YvaMZ0YVmTI4I8iNTkhQRfhqzHofBcSrU+UaadZPT/hkbih21iyd52WSzTY4PoNF22rFiz5ma6suMtdVR3eD03rYtbcntzwbW8exQo4Jnap4wemCyhvJC2PcufWHiiKbknujs+ankoZ6gVsgPRQOuwbny2PHczI3424FejpYZXUz5Pte7u30Re75937/YmtbT58IAgCAIAgCAIAgCAIDC2zsqKqhfTzsD43ixB8wQdxBzBUNZOoycXlHzTyz5GvoqqaKEunjjaHuc1pLo22DvrQ3JtgfS0000WdyXV0eJtptjJnLPbcKFszbOPUjBIsbK7k89rpeCuNME9TRVrnHS6jCRKlOWyL8VK53FcOaRohp7Jcs3+yOTnSCxGZ0PA8APWJVFlzXBrq0sPEs1uynwSGN7bOaQDv1FxpplY2OajvMl1cIN4i0y7DEAqZSyepTWol/pQFx0mvvEj0JlHQcyvMvZlHNUPwQRvldoQ0XAv9o6NHaSF3Cpy4Rku1arWZPCPoLkPs59PQwwyRiN7WnG0OD+sXEkkjK51sL2va5svVhHpikfIa27vr5TTynwb1dGUIAgCAIAgCAIAgCAIAgIs5b8oKWKOpgp7PlqXWnkGbcNrFmL1rC4sMhidvusOovjHMYfifPocdf+pB1RTmNxYe8doSM1JdSPc09inExpqe/erYzJtoyso2FLyfMjRJEekGmG2BwI1yJsfAlUz1ahLpnsYVZXCWLNmeTS4HYXNN+Fv0uF0pKSymbI3wx7Jn08fWDALFxAzNgLnUlcOUUsiWqiuWdQKiSlixM6MPuW4snEZMILRvuHXB+7osiujNma7Xy6cQWPU0DbuJLiXEkkkm5PE5qW/I86NkoS6ovc8nZbieq4Wyyd8LahO/iluj2Ku2pJYmjv9g80bpmB8tUG6YmsjJIJAJbic4C4vY5HO43Fbq6VKKkWz7Wl4R+bOx2VzVUMJBeJJyM/rH9X8rA0EdhurlRBGSztO+WyePcdnSUkcTRHGxsbBo1jQ1o7gMlaklwYZSlJ5k8svKTkIAgCAIAgCAIAgCAIAgMXaVdHDGXyOwN0vvJOjWAZucdwAJKiUlFZZDaRCk/JqrrnA01O2KCMdHEHPbk0HNzzc4pCfS33y3LzXW7H7K2EY53Z1n/LqipaGWWqZ00jYXve8ucLODSbR2ItnkDr7loVSrg2+S2NsobwIVotlGRpcHWsbZ7zYn571lsvUHho2rX9McyR0GzoejiazeOGhvvWC6XXNs8vUW95Y5Hs0kbgQQTmTfgTmTftsPkBFZNHMZPJjDY95hE11jit1swM/SuM7b/BWf1GIdUkd9bzhl5lXEYhG8uOeLJpsMINiBfeMV93HOxRQsUm0l+YymeaOlikd9W5wDdci42FyXXIGHhpu3rq1yjHzfyI6Tr+R2yIpqhsbRi1e91wcLR+5AHf2LLVTZqLFBvC8fcWQlGPCJhpqdsbBGwBrWiwA3BfTQgoRUY8INtvLLq6ICAIAgCAIAgCAIAgCAIBdAYE+142v6NuKSQ+rG0uI/G70Y+9xChtA1W0+TjqyVr6h5bG0WEUZzNzc45bYgDldrLaalVTqVj9rgjB0MMTWNDGgNa0AAAWAAyAAGgVqSSwiTheerafQ7McwHrTyMjHd6bvY23iqrntgeJEOy2ERRjjd2nE++wXi3NObZF+2EZEgJAG7eezcBwzJ9nFVrGShF+Gfoxdubs8/s7r9p17O/dzKPXydJ43LbKm0Mz3a2DWHXrSlwdmdxYHnvC6cM2RS97+HH1wTFHPTvvl+y3RWCTM2dBfrnQafEqm6WNiJcYJz5s9jdDTdO4WdMAR2MHo+eZ8ls0FWIub8fsdwjhHZL0DooVAKqQEAQBAEAQBAEAQBAa2q27BGbPkaPG/uR7cnDsijI6aGVgN2PYdLkEe3eo2Z11FYZomgMaWAbgLAeAClLA6kzJQkICB+fSulkrGU5t0cTWvb29IMyeJ6p8Fksb63n4HcFlmtfTBkUTsbcT25MFy4BoGbtwvn5LxpbtsjVQxLOTHY7PdkfPcQoeyMpamFsrmxzB366E8Qu4nR42m5oiijv6WKUgDPM4G3voeofzLqnLnKXw/P8ztLY1bIy6+EZDUnOwvbuHdmtLeFlj1Ox5FbG+k1MUJzYM3fhbr5rNCPe2KPmcx3lkntjQAABYAWAG4L30klhFpVAVsgCAIAgKXUgqgCAIAgCAi/nA5wAyQ0lMblpIkfbLEPUbxtvPHuKpneoPC5Kp5lsuCPZtovkcXOJuVlla5bs4VeDc7A5QyQHW7beidDmPI2vmuY2uLyjrgkPZ20o52iRmWIXtpbcfbkvThNTjlHGVk2mz9rFpwu9Hdc5947PYoZ3GfmdBG8OFwbgoXEC8+kf8AikNvWpo79/TTC/lbyWW/Cz7iyvk0ro3Ne5rgQWneMwRla3cvHlwUWvM2xMTa4459n7KIpZOEX6KPG9sZN8bmt7nEhoOuYzzHDtC5nLpTkvALyNVtSTpJ34dAcDd/VYMI8wL+K00x6K1n3v3vc7ZepKTfa508eA9i4nZnY4bb2Jh5p9kdHA+pcOtIcLb64WEg+br/AJQt2gqwnN+4sisI71eidBQAgCkBAEBSygCyAICqkBAa3lBs+SogdDFMYC8WLw3E7CQbhvWGEnLPW17WOY5km1hPBDWSG+VHN3PRtMzXtljbq4ANLc7DE09+4lefZVOtZ5RDRz0cnYMuI+Sqcp8nO5nxRMcNS09uY08/emPI5b8zN2TVvhfYEOYTkQb2OhcRe7Qd911Vf3ct+DicepZRvf8AjYHUecTbk7gWk7xwW5XKRTutmbDk/wAqzTvwSOD4nHJw07rbiFyrcPcurk1scfzx1LZdrU5YQR9GhzHEzTH3ELnUtdDfobKt5Gz5zdniGuxgECaJj89MQuxwHg1p/mWLVwxL4Gea3ycsH28radlraLJg4LtJ1A+f1Y2OPc8jCwZ/eII7uxcz9rFfi39PH6HcVvk1dFEBu9t+7SwWqyWRJmzpcWNuD0rjDbW50sBvWbPkcR5PoXZFEIII4G6Rsa3yGZ8TmvoaodEFE0GWuwEAQFEBVAEAQBAFICAIAgPMjA4FrgCCCCCLgg5EEbwgIS5c8kH0Ujp2AGnc4kYQ4dHc+i/gM7A3z7F5l9Dg+pcfY4xg0ML8Vg3MnQDefk+1Z1IPckLkjyADw2oqsTc7tiF2G3F51F+AsfctcNL3izPjyJjFIw+W1DFSTNEkb3wyglr75sIOceIHrACxF+O+yzXaedMv7b28jubg17S+JoOionDqTOaT6sgNr9+g7yVT3tvjH+fUpUY+DOV26LV0QxF4aIwHWyNju3HXcSFobcqHnyNdMFHBO3KbY7Np07WseGyMOJhIvY2sWu32PZwB3LXbX30FjkzvEiH9t7OkpnmKZpY4b9x7QfWHaF5PRKMumSKsPJrat5bThv8AnSX/ABNiuP8AU7+ldVpO3P8Aqvq/2RalhCmYLcfYom9ymTJA5r9gOlnFU9v1UV8JPrSbrccOt+Nlo0dPXPrfCO614kuL2C0pdAVQBAEAQBAEAQBSAgCAIAgKOaCLHMFAYtPsyGNxeyKNrjmXNY0OOVtQL6ZLlQinnAMpSDQ8s+T4raZ0V7Pb14znbGAcnAagi40Ot9Qqbq+uPr4CSyiBWAXsdRkRocjvB0XmlJqZW2rY/wCT/UVc/wDpZqpexKXJnazicDX9xH6biFFE5PZ7Mxv2ZbEnT0kVXAGysbIx7RcEb+w6gg7wt/TGyPtGjkiqv5tZZ8M1M9nRAvbGyQuBEYe6zg4A4sWu7IjVebTp5ODlHxb+XC+hM14GfsXmukxXqZGNaCOrHdznces4AN8iuo6Gcn7Twiru/Mk+jpWRMbFG0NYwANA3AL0oQUF0x4LC6ugEJCEFUAQBAEAQBAFICAIAgCAIAgPJK5ZKPS6II55w+Q7pXmspQMdvrYwM5N+NnF+4jf36476P8onLRDG0GltVGSCCDYgjCQQ43BBzBVC3qaLauDf7OZJ0o6IOLycg0F18/sjVV7cGd5ySNNygrKKif9KjwmUYIHtAu2RwI+tAPVy6wyzwkGxtfQ7LI1vqXuNFcOott52KWK0McEuCMBgJLG5NFhYXPBd13xUUorYrcty7yZ51Y6ioMM0YhY51onl1x2NkyyJ46LqOp39rYZJHWkkIAgCAIApAQBAFACAKQEAQBAEAQBAUAUJAqpAQEK8/lK1k9HK1oBcJw4gAFxBiIJI11KzXJY28TuBLezqCCFuKKKOIFoLi1jWXFr3cQPerK4QispYOWQPzh8r5K6ocxrv7tG89E0C17ZdId5JztwB0Gd8dlnWyMnNVLMQbJY9YZ8MQyd+v8yoi8Zj5fYhltgIzCl7nJJ/N3zgOjcKaskLoiLMkdclhvo9xN8O65vbLdpdTe4PEuDpMmAFeiSVQBQAgCAIAgCAIAgCkFCFBIQgqgCkBAEAQBARN/aDi+opH8JpG/mjv/wCiptR1E67lBtIs2K+ZouXUjAN/8VjW38MV/BVzsUaE/RfUiR88kLEjkzqMYmuj7C5unpAdbXiL/lCqns+r5kMthvz/ALKcnJUNt8FGcgmrmt5UOqYjTS43Swtv0hOLGwuyueIyGd72vfVb9Ldn2GdpneLYSFICAKAEAQBAEAQBSAgCAIAgCAIAgCAjjn3psWzmP/y6mN3g5kkdvN48lVbwdR5Mlt6rZtHRtdYzQMaTa+FrWYCbb9HG33V4upm7HTRHlvPy/n0Ja3ZC1fTOhlfE4WfG57Hd7XFpsr8Y2Ki3A4hwI3G9+7NRJJrBBnz4cnNFsQva2h9ZoN9x9llRHPD8CGY7nLtIG45I7VNNVwzBwADw11ybYHGzr27CT3gLuEnCakiT6LBXtHZVAEAQBQAgCkBQAgCkBAEAQBAEAQBAEBx3O7T49kVP3eif+WVhPsuq7Pwkrk0nNJVCRkbc8Ucbj2ZuAFvN3mvB0lGO0XN/6vH0/Usmtsmh57tkiOpiqmgATMLXWHrxkZnjdrmj+RepqI4lnzKSOmOy78vj+nkszW5ybCidiaWHfm09oGmfEXHeGrPYsPqILD5Pm/7KxRBQfP8AsjB9F8iKnpNn0z73PRNBN75t6puTvyXqaZ5rRYjeK8BAEAugKXUAqgF1IKXUAqpAQBAEAQBAEAQBAaLl1TdJs2sYNTTTW7xGSPaAuZ8BHCcwWcVSTuMQHccZ+e5Y9PFd7J+i/Msm/ZSOn51dimpoHFjS6SFwkaALkgZPA/lJNvuhX6iOY58ipnz+1eezkyWaXvb51+eKrfJBcqCDZwGuuQ132z8fFRFeBBbiPz896lkn0HzcH/Daf0fRd6IsP4jhnl6XE7zdelpP+pHa4OkWgkWQFLISCgKXQBAUQCyAuKSAgCAIAgCAIAgCAxtpRY4ZGfajePNpC5l+Fgin+z3L9XUt/wDAfZIFmpWLZe46fBL61nJCXOLyBdTvfVwDFC5xc5gBvFcAk/hviz3ZBefdU4brj7HDWDgHOLfb8FmSTIKwuuS3cfm6SXiC/A27rfPtVc3hZIPpHk1QfR6SGHDhLY24he/XIu/O59Yletp4dFUUWI2avJCAIAgPJCgkpZAEAugPakgIAgCAIAgCAIAgKEXyRghvmI6lRWRcAP6JHN+Kx1bWfD9DrwJlWw5KEIDiOUvNnTVJDov7u64vgaCwi+fUyse0FZJ6WL3jscuPkcDtHmurYi4sa2ZoOWBwBI/C6x8M/FZp0WrwyctMtbD5KTtrYGVML2xukZcuaQ0i/o4hlnprfNUd23JRknu0QuSe17ZaEAQBAEAQFLKALICmFCcnpSQEAQBAEAQBAEAQBAQ3zQ5bX2g3cHVI/LVWCxx2uXu/Q6X4SZFsOQgCAIAgCAIAgCAIAgCgFEBRCT//2Q=="/>
          <p:cNvSpPr>
            <a:spLocks noChangeAspect="1" noChangeArrowheads="1"/>
          </p:cNvSpPr>
          <p:nvPr/>
        </p:nvSpPr>
        <p:spPr bwMode="auto">
          <a:xfrm>
            <a:off x="155575" y="-2628900"/>
            <a:ext cx="4324350" cy="5486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RUQExQWFRUVFBQXFxgXFhcWFxcXFxQWFxcVFhgYHCggGB0lHRoYITEhJSkrLy4uFx8zOjUsNygtLisBCgoKDg0OGxAQGywkICYsLCwsLC0sLCwsLS8sLCwsLCwsLCwsLCwsLCwsLCwsLCwsLCwsLCwsLCwsLCwsLCwsLP/AABEIAP0AxwMBEQACEQEDEQH/xAAcAAEAAQUBAQAAAAAAAAAAAAAABwEDBAUGAgj/xABFEAABAwIDAwgGCAMGBwAAAAABAAIDBBESITEFQVEGBxMiYXGBkTJCobHB8BQjUmJyktHhM4KiCCQlU7LxFRdDZHPC0v/EABsBAQADAQEBAQAAAAAAAAAAAAABAwQCBQYH/8QANBEAAgIBAwEFBgUEAwEAAAAAAAECAxEEITESBRNBUWEicYGRobEywdHh8BQjQlIGM/Fi/9oADAMBAAIRAxEAPwCcUAQBAEAQBAEAQBAEAQBAEAQBAEAQBAEAQBAEAQBAUugKoAgCAIAgCAIAgCAIAgCAIAgCAIAgCAIAgCAIAgCAogKoAgCAIAgCAIAgPL3hoJJAAFyTkABvJQHOVHL3Z7AXfSo3WJHUu85djAcu3RcSnGPLRsq7P1Nv4IP7fc39JUslY2WNwcx7Q5rhmCCLghdmRpp4ZeQgIAgCAIAgCAIAgCAIAgKIAgKoAgCAIAgCAIAgIa54OUT5Kj6BG8iONgMoBsHSOzDXcQ1tjbS7uxY9Va4rpXxPpew9EpJ2yXuI3bCRe29YXLJ9BGhwz0+J0nJrlfV0TRHFJeMf9N4xMF9cO9ufAjVXQ1Uo+qKLeytPf+OO/mtn+52UfO4+2dM0nskIHkWn3q9a2Pijz3/xmGdrX8v3On2Bzh0tQA2R3QSfZeeqfwv087FX13wnwzy9X2FqaHmC64+a5+K5+5v9o7cp4IxLLMxrDocV8X4QLl3hdWtqKyzzatLdbPohFt/znyNNS84VA92HpS2+hexzW+dsvGyqWoqbwpHo2dga+Eeroz7mm/kdDRbQimF4pGSDixwd7irjy7aLaniyLXvWDJQqCAIAgCAIAgCAIAgCAIAgCAIAgNZyk2wyjppKl+jG5D7Tjk1o7yQFDaSyy2imV1ihHxPm91Q6V75ZDd8j3PceLnG5Xj3Tc5ZZ+haKqNdaiioVJtSGHNSOGVczjkoR04lB2DzzP6KW0jqFbbyeg3O65cm+S+MUtwNUOlnqNlsHbMlJMJ4jZwyIOjmm12u7DZWVXSrllGfXaKrV1Oqzjw9H5k98ndtx1kDZ49Dk5p1Y4atPzmCF7MJqcVJH5jrdHZpLnVZ8H5rzNmuzIEAQBAEAQBAEAQBAEAQBAEAQESc+G22noaFpuQ7pZLHTIiNp7Tdxt3cVn1M8Qx5nu9i0NydjXovzI2pmj1iQOzW+4fuvM5e59nVHYv4gNPbmuH6GxKMS2ag3sNVKj4lbu9rpitw6RguSST3/AAsukkzhzhDLbPAqWkXCOPoI6mEo5RQyKOlEu3bY8sqOxHA4hqsvguYjw8lHQXd5LyMnZm05YiTFI+M63Y4t0421XcbJ1/hZnsrq1CxOKfvWTqtm85ldFYPwTD77bOt+JlvaCtENbJfi3+h42o7A0094px9z2+T/AFOv2Nzq08hDZ43wn7Q+sZ4kAOHktMNXXLnY8a//AI/fHep9X0f6fU7ylqWSsEkbmvY4XDmkEEdhC05PCnCUJOMlhrwZdQ5CAIAgKXQFUAQBAEAQBAY+0anoopJfsMe/8rSfgh1CPVJLzPl2rrHzSPnkdifI4uceJPw7F5VknOTbPu6qo1RSjwj3Sm4IVE9j1NK1JNMxq6bDkra4ZMet1Hd7HukdZrXHV5t3BRPlryO9LLEIzfM3j4FjaU4DiAu6oZWTN2jeoTcYmuNWRotHdpnjvWThwVj2i5Q6Ud19p2I2InxDE3hmP0VHRh4Z6q1CnDvIfFHmCvzSVJFHaKybAVQJuADx4+aqa8z1FqIt9UTJjc12mvA/DiuHDyNEbIy5KOdZVpZLJNRR3HNnyqbTSOgnfhhfmCdGSZeQcNe0DtW7SX9PsSe3gfNdu9mvUQVtcfbXK81+q+xMjTfML0z4YqgCAICiAqgCAIAgCAx6+tjhjMsrwxjRm5xsP3PYh3XXOySjBZZCHOBzhvqyaeC7KfQ7nS9ruDfu+fAZrrtumPzPqdD2dDTLrs3n9F7vX1+RwJdksaW56Ll7Je2dJnZcWx2NXZ9vt4LXR9JUPbuYMVuOlh5lWx9mpMydH9Rr5wfEd8efki/Rztky9Zn/ANDP4eK4nW4pvzNWl1Neol0v8UP1Rpaue7nPtcXsPLUrXCGIpHzmq1CnbKzGVnYtR1dyBhb5KXX6lMNW28dK+R7p5m4iwi7SSPbkolF4yiym6DsdclmLZbo5yHDvXVkcoq0l7hYjKnFn3G/NVReVubb102Zj4mTSS2cPJV2RyjbpLmprJt2YVjeT6ODr8S5I6+aHU8Yyi0RdOClrrlln0hyXlL6KmcdTTwk9/RtXuQeYp+h+aa6KjqbIrjql92bRdGUIAgPDnLlslI9rogIAgCA4DlHzoQQF0cLHSyNJBxdRgI1Bv1rjhYKudsIbM9zS9h2WJTskop/F/oRFyn5VT1j8Uzybei0ZMb3NGnfmVlnc57eB7kKadLHpqWPXxfxNB0irwVuzJet1Ce0Lj/I0pJ0N+OS3RSWeurFmJVo7Om48Mq+jrLn0X2aey+QPgQFdXDqqwZ3q/wCn7U63xLZ/H90KUFlTJlkHkO7AdD7vJLF/bSY0ua+0J44y8+if8RhVdPgBjdqHkg8QQLEd+a7jLOJI8/U0OpSpnz1ZT81th/HcuBsfb52XDcy5Q03hn5lpzmszaAOBuSfau95cszuVdW9cUvm39TFp3qySMdE9zNkf1h3D9VSlselZY3Ne42VGA+wOo0KzWZjwexpFC5JS5XDLsjyDbeFyomidjjLp8S7E47zuXDS8DRXKTT6n4F+nYXuDGi7nENA4kmwC5UW3gt7xQi5Phbn05s+lEUUcI0jYxg7mtDfgvbSwsH5lbY7Jym/Ft/MyFJWEBQoDy1i5wTk9rogIAgCA+YuWLMG0Ktv/AHEvteT8V596/uM+00VidEGvJHPzOURQull4PDVJQi/Gb3bxAPkbfFc4xuaq5KT6PMsTsLHArqLUlgy3xlRYmYe0+sQ5XU7bHn9o+21Mvse7C2Zh67BZ4+00ZA232GR7LKNs9MuPAvg5uEdTS/bisS9UvH18n8zY3bUx2yY9unDu7vcqf+qXoet/b7Tox+GcePL/AM+xp6mmfGes0j2g9xGRWiMoy4Z4N+nuoeJxa/ngWOhe7Rp8rD2rrqiuWZ+5us/DFl6jpbODfSedB6o7Tx7lEprGfAu0ulasUFvJ8LwXq/M2O2Iwzo2Xu6zi7xw2J8iqq8tNs9btSEKe7ri8yWc/HHJ72cDcZcFVaXdnJ9SwjNkF3uPb7slU3jY9KUVO2UvUqRYX8FxyWtKMcnXc12yvpG0IybYYQZnd7SAz+og+Cv00OqefI8ntbUd1pJJcy9n58/Qn1emfEBAEBRAVQBAEAQBAQvzt8i5unfXwMMkb24pQ0XcxzGgF2HUtIAOW8FZrqnJ5R7fZ+uhCvom8Y4ImL8Yu3P4jiqunp5PQ7xXLMDyTkhznCPdI+0zG8bjzGXtRrMWd6efTqoRf8ybWvp8TSN6yVz6ZHva7TKyprxOZx6sOoXpY8UfF9ec1y5RSGVzDdu5JRUuSKrp1S6o+Bm0koxY2ZcW/oqbI7YZ6GluSs7yvbzX6G6jrm2sfJY3XJcH0sNdW44ZiVr4rXJc38JB9h/VX1KR52tnpsZy17sP7mLHtSKFp6Jji8+s+3uG7sWh1uT9pmCvtPT6SD7iDcn/lLH5fbYxtm0ck7y83sTcuO/u4pdZGCwZuz9HqNbY7Hw3lyf5eZvnPbGMLMz7B+6x7vdn1DlVQlXVu/seIzZcsitpbGROzqg8D7x+yri92adRFdEWjM2PtGSmlZPE7C9pv2EfZcN4I3LuFkoS6kZrKYW1uuxZT/mV6k/8AJPlEyugErcnCwkZva74tOoP7r14TU49SPhdfoZ6S3oluvB+a/XzN2ujCEAQBAEAQBAEAQENc4HNZM6aSsoiJMbi90JAY4E69ERZpH3TY9pVNlXVuelpdc68JkU1DbExyMcyVps4OGFw7HNIuD3rP0uJ7KuqvW+z9DDkY4PDxna2mRyXccdODNZCcbFYt8G2paoPzxHtB1Hesk63HbB7+m1cLn1KXwfga/bGzDfpWeI+IV9F6x0SPK7W7LkpO+ndeK/M1GPeteDwOrO6L0TQ7Q2K4baNFajN7PDMkskaLkYm8bX92irzB8bGvovgsyWV5/wDh4e6M53d4Z+9SlNFcpaeazl5KMewaMxH7xv7BkpxLzwRCVEX7MOp//W/04M76S93pOsPstyHkNVU4xXB6K1N9i9uWF5LZfQuNfZVtF0bFEyqcEqqbwejp05Gwc3qHsIVC5PTsX9tFvNdGXOEdDyM5SfQqhshvgPVkHFhOeXEajuWjTW9EsPhmHX0Q1dLrfPKfr+/BP9NUNkY2Rjg5rgC1wzBB0IXqHwc4ShJxksNFxDkqgCAIAgCAIAgCA5Pl1yEg2ky7h0dQ0WZMBmODXj129m7dZcyimW1XSrex85bZ2dNSTOp5m4XsNjYgg7wQRuIWbp3PZjqNjChns7h2qJQyjuvVKM8mfHWdqzuo9iGtaWzLFXRNk6zeq72FWQtcNnujHqdFXf7de0jTSwuYcwtcZKS2PCspnVLdGVR7Rczeq50xka9L2jZS9mZr54JfTaWu+03LzG9UqNsOHlep6M7tBqt7IuMvOP5ouHYxAvEWvG7Ox/RR/UpvE9ix9jWRj1adqa+T/nxMUbOqCbFhaO8e8FWd9SlnJjXZ+vnLpcGl8PyZsoNmEalZpXp8HsUdlzjhyZsWxgBZ3LJ7UaowWx6ab9Xj8hRwQ59WyPD9OClGS17FsZ5LtJmFyTeCfebXYklJRBkpdje50mAn+GHWswDdpiI4uK9WmLjBKR8l2ldC29uHC2z5/wA8PQ6tWmAIAgCAIAgCAIAgCAgnn42E6OobXNF2SgNcbejIwWAPe0D8pVc1ubKZZhjyIqbKTlZVs0VbstTOIzCRwzu2Uobo9w1pG9RKpMsp1slwy8+cOGa4UMcF871YvaMZ0YVmTI4I8iNTkhQRfhqzHofBcSrU+UaadZPT/hkbih21iyd52WSzTY4PoNF22rFiz5ma6suMtdVR3eD03rYtbcntzwbW8exQo4Jnap4wemCyhvJC2PcufWHiiKbknujs+ankoZ6gVsgPRQOuwbny2PHczI3424FejpYZXUz5Pte7u30Re75937/YmtbT58IAgCAIAgCAIAgCAIDC2zsqKqhfTzsD43ixB8wQdxBzBUNZOoycXlHzTyz5GvoqqaKEunjjaHuc1pLo22DvrQ3JtgfS0000WdyXV0eJtptjJnLPbcKFszbOPUjBIsbK7k89rpeCuNME9TRVrnHS6jCRKlOWyL8VK53FcOaRohp7Jcs3+yOTnSCxGZ0PA8APWJVFlzXBrq0sPEs1uynwSGN7bOaQDv1FxpplY2OajvMl1cIN4i0y7DEAqZSyepTWol/pQFx0mvvEj0JlHQcyvMvZlHNUPwQRvldoQ0XAv9o6NHaSF3Cpy4Rku1arWZPCPoLkPs59PQwwyRiN7WnG0OD+sXEkkjK51sL2va5svVhHpikfIa27vr5TTynwb1dGUIAgCAIAgCAIAgCAIAgIs5b8oKWKOpgp7PlqXWnkGbcNrFmL1rC4sMhidvusOovjHMYfifPocdf+pB1RTmNxYe8doSM1JdSPc09inExpqe/erYzJtoyso2FLyfMjRJEekGmG2BwI1yJsfAlUz1ahLpnsYVZXCWLNmeTS4HYXNN+Fv0uF0pKSymbI3wx7Jn08fWDALFxAzNgLnUlcOUUsiWqiuWdQKiSlixM6MPuW4snEZMILRvuHXB+7osiujNma7Xy6cQWPU0DbuJLiXEkkkm5PE5qW/I86NkoS6ovc8nZbieq4Wyyd8LahO/iluj2Ku2pJYmjv9g80bpmB8tUG6YmsjJIJAJbic4C4vY5HO43Fbq6VKKkWz7Wl4R+bOx2VzVUMJBeJJyM/rH9X8rA0EdhurlRBGSztO+WyePcdnSUkcTRHGxsbBo1jQ1o7gMlaklwYZSlJ5k8svKTkIAgCAIAgCAIAgCAIAgMXaVdHDGXyOwN0vvJOjWAZucdwAJKiUlFZZDaRCk/JqrrnA01O2KCMdHEHPbk0HNzzc4pCfS33y3LzXW7H7K2EY53Z1n/LqipaGWWqZ00jYXve8ucLODSbR2ItnkDr7loVSrg2+S2NsobwIVotlGRpcHWsbZ7zYn571lsvUHho2rX9McyR0GzoejiazeOGhvvWC6XXNs8vUW95Y5Hs0kbgQQTmTfgTmTftsPkBFZNHMZPJjDY95hE11jit1swM/SuM7b/BWf1GIdUkd9bzhl5lXEYhG8uOeLJpsMINiBfeMV93HOxRQsUm0l+YymeaOlikd9W5wDdci42FyXXIGHhpu3rq1yjHzfyI6Tr+R2yIpqhsbRi1e91wcLR+5AHf2LLVTZqLFBvC8fcWQlGPCJhpqdsbBGwBrWiwA3BfTQgoRUY8INtvLLq6ICAIAgCAIAgCAIAgCAIBdAYE+142v6NuKSQ+rG0uI/G70Y+9xChtA1W0+TjqyVr6h5bG0WEUZzNzc45bYgDldrLaalVTqVj9rgjB0MMTWNDGgNa0AAAWAAyAAGgVqSSwiTheerafQ7McwHrTyMjHd6bvY23iqrntgeJEOy2ERRjjd2nE++wXi3NObZF+2EZEgJAG7eezcBwzJ9nFVrGShF+Gfoxdubs8/s7r9p17O/dzKPXydJ43LbKm0Mz3a2DWHXrSlwdmdxYHnvC6cM2RS97+HH1wTFHPTvvl+y3RWCTM2dBfrnQafEqm6WNiJcYJz5s9jdDTdO4WdMAR2MHo+eZ8ls0FWIub8fsdwjhHZL0DooVAKqQEAQBAEAQBAEAQBAa2q27BGbPkaPG/uR7cnDsijI6aGVgN2PYdLkEe3eo2Z11FYZomgMaWAbgLAeAClLA6kzJQkICB+fSulkrGU5t0cTWvb29IMyeJ6p8Fksb63n4HcFlmtfTBkUTsbcT25MFy4BoGbtwvn5LxpbtsjVQxLOTHY7PdkfPcQoeyMpamFsrmxzB366E8Qu4nR42m5oiijv6WKUgDPM4G3voeofzLqnLnKXw/P8ztLY1bIy6+EZDUnOwvbuHdmtLeFlj1Ox5FbG+k1MUJzYM3fhbr5rNCPe2KPmcx3lkntjQAABYAWAG4L30klhFpVAVsgCAIAgKXUgqgCAIAgCAi/nA5wAyQ0lMblpIkfbLEPUbxtvPHuKpneoPC5Kp5lsuCPZtovkcXOJuVlla5bs4VeDc7A5QyQHW7beidDmPI2vmuY2uLyjrgkPZ20o52iRmWIXtpbcfbkvThNTjlHGVk2mz9rFpwu9Hdc5947PYoZ3GfmdBG8OFwbgoXEC8+kf8AikNvWpo79/TTC/lbyWW/Cz7iyvk0ro3Ne5rgQWneMwRla3cvHlwUWvM2xMTa4459n7KIpZOEX6KPG9sZN8bmt7nEhoOuYzzHDtC5nLpTkvALyNVtSTpJ34dAcDd/VYMI8wL+K00x6K1n3v3vc7ZepKTfa508eA9i4nZnY4bb2Jh5p9kdHA+pcOtIcLb64WEg+br/AJQt2gqwnN+4sisI71eidBQAgCkBAEBSygCyAICqkBAa3lBs+SogdDFMYC8WLw3E7CQbhvWGEnLPW17WOY5km1hPBDWSG+VHN3PRtMzXtljbq4ANLc7DE09+4lefZVOtZ5RDRz0cnYMuI+Sqcp8nO5nxRMcNS09uY08/emPI5b8zN2TVvhfYEOYTkQb2OhcRe7Qd911Vf3ct+DicepZRvf8AjYHUecTbk7gWk7xwW5XKRTutmbDk/wAqzTvwSOD4nHJw07rbiFyrcPcurk1scfzx1LZdrU5YQR9GhzHEzTH3ELnUtdDfobKt5Gz5zdniGuxgECaJj89MQuxwHg1p/mWLVwxL4Gea3ycsH28radlraLJg4LtJ1A+f1Y2OPc8jCwZ/eII7uxcz9rFfi39PH6HcVvk1dFEBu9t+7SwWqyWRJmzpcWNuD0rjDbW50sBvWbPkcR5PoXZFEIII4G6Rsa3yGZ8TmvoaodEFE0GWuwEAQFEBVAEAQBAFICAIAgPMjA4FrgCCCCCLgg5EEbwgIS5c8kH0Ujp2AGnc4kYQ4dHc+i/gM7A3z7F5l9Dg+pcfY4xg0ML8Vg3MnQDefk+1Z1IPckLkjyADw2oqsTc7tiF2G3F51F+AsfctcNL3izPjyJjFIw+W1DFSTNEkb3wyglr75sIOceIHrACxF+O+yzXaedMv7b28jubg17S+JoOionDqTOaT6sgNr9+g7yVT3tvjH+fUpUY+DOV26LV0QxF4aIwHWyNju3HXcSFobcqHnyNdMFHBO3KbY7Np07WseGyMOJhIvY2sWu32PZwB3LXbX30FjkzvEiH9t7OkpnmKZpY4b9x7QfWHaF5PRKMumSKsPJrat5bThv8AnSX/ABNiuP8AU7+ldVpO3P8Aqvq/2RalhCmYLcfYom9ymTJA5r9gOlnFU9v1UV8JPrSbrccOt+Nlo0dPXPrfCO614kuL2C0pdAVQBAEAQBAEAQBSAgCAIAgKOaCLHMFAYtPsyGNxeyKNrjmXNY0OOVtQL6ZLlQinnAMpSDQ8s+T4raZ0V7Pb14znbGAcnAagi40Ot9Qqbq+uPr4CSyiBWAXsdRkRocjvB0XmlJqZW2rY/wCT/UVc/wDpZqpexKXJnazicDX9xH6biFFE5PZ7Mxv2ZbEnT0kVXAGysbIx7RcEb+w6gg7wt/TGyPtGjkiqv5tZZ8M1M9nRAvbGyQuBEYe6zg4A4sWu7IjVebTp5ODlHxb+XC+hM14GfsXmukxXqZGNaCOrHdznces4AN8iuo6Gcn7Twiru/Mk+jpWRMbFG0NYwANA3AL0oQUF0x4LC6ugEJCEFUAQBAEAQBAFICAIAgCAIAgPJK5ZKPS6II55w+Q7pXmspQMdvrYwM5N+NnF+4jf36476P8onLRDG0GltVGSCCDYgjCQQ43BBzBVC3qaLauDf7OZJ0o6IOLycg0F18/sjVV7cGd5ySNNygrKKif9KjwmUYIHtAu2RwI+tAPVy6wyzwkGxtfQ7LI1vqXuNFcOott52KWK0McEuCMBgJLG5NFhYXPBd13xUUorYrcty7yZ51Y6ioMM0YhY51onl1x2NkyyJ46LqOp39rYZJHWkkIAgCAIApAQBAFACAKQEAQBAEAQBAUAUJAqpAQEK8/lK1k9HK1oBcJw4gAFxBiIJI11KzXJY28TuBLezqCCFuKKKOIFoLi1jWXFr3cQPerK4QispYOWQPzh8r5K6ocxrv7tG89E0C17ZdId5JztwB0Gd8dlnWyMnNVLMQbJY9YZ8MQyd+v8yoi8Zj5fYhltgIzCl7nJJ/N3zgOjcKaskLoiLMkdclhvo9xN8O65vbLdpdTe4PEuDpMmAFeiSVQBQAgCAIAgCAIAgCkFCFBIQgqgCkBAEAQBARN/aDi+opH8JpG/mjv/wCiptR1E67lBtIs2K+ZouXUjAN/8VjW38MV/BVzsUaE/RfUiR88kLEjkzqMYmuj7C5unpAdbXiL/lCqns+r5kMthvz/ALKcnJUNt8FGcgmrmt5UOqYjTS43Swtv0hOLGwuyueIyGd72vfVb9Ldn2GdpneLYSFICAKAEAQBAEAQBSAgCAIAgCAIAgCAjjn3psWzmP/y6mN3g5kkdvN48lVbwdR5Mlt6rZtHRtdYzQMaTa+FrWYCbb9HG33V4upm7HTRHlvPy/n0Ja3ZC1fTOhlfE4WfG57Hd7XFpsr8Y2Ki3A4hwI3G9+7NRJJrBBnz4cnNFsQva2h9ZoN9x9llRHPD8CGY7nLtIG45I7VNNVwzBwADw11ybYHGzr27CT3gLuEnCakiT6LBXtHZVAEAQBQAgCkBQAgCkBAEAQBAEAQBAEBx3O7T49kVP3eif+WVhPsuq7Pwkrk0nNJVCRkbc8Ucbj2ZuAFvN3mvB0lGO0XN/6vH0/Usmtsmh57tkiOpiqmgATMLXWHrxkZnjdrmj+RepqI4lnzKSOmOy78vj+nkszW5ybCidiaWHfm09oGmfEXHeGrPYsPqILD5Pm/7KxRBQfP8AsjB9F8iKnpNn0z73PRNBN75t6puTvyXqaZ5rRYjeK8BAEAugKXUAqgF1IKXUAqpAQBAEAQBAEAQBAaLl1TdJs2sYNTTTW7xGSPaAuZ8BHCcwWcVSTuMQHccZ+e5Y9PFd7J+i/Msm/ZSOn51dimpoHFjS6SFwkaALkgZPA/lJNvuhX6iOY58ipnz+1eezkyWaXvb51+eKrfJBcqCDZwGuuQ132z8fFRFeBBbiPz896lkn0HzcH/Daf0fRd6IsP4jhnl6XE7zdelpP+pHa4OkWgkWQFLISCgKXQBAUQCyAuKSAgCAIAgCAIAgCAxtpRY4ZGfajePNpC5l+Fgin+z3L9XUt/wDAfZIFmpWLZe46fBL61nJCXOLyBdTvfVwDFC5xc5gBvFcAk/hviz3ZBefdU4brj7HDWDgHOLfb8FmSTIKwuuS3cfm6SXiC/A27rfPtVc3hZIPpHk1QfR6SGHDhLY24he/XIu/O59Yletp4dFUUWI2avJCAIAgPJCgkpZAEAugPakgIAgCAIAgCAIAgKEXyRghvmI6lRWRcAP6JHN+Kx1bWfD9DrwJlWw5KEIDiOUvNnTVJDov7u64vgaCwi+fUyse0FZJ6WL3jscuPkcDtHmurYi4sa2ZoOWBwBI/C6x8M/FZp0WrwyctMtbD5KTtrYGVML2xukZcuaQ0i/o4hlnprfNUd23JRknu0QuSe17ZaEAQBAEAQFLKALICmFCcnpSQEAQBAEAQBAEAQBAQ3zQ5bX2g3cHVI/LVWCxx2uXu/Q6X4SZFsOQgCAIAgCAIAgCAIAgCgFEBRCT//2Q=="/>
          <p:cNvSpPr>
            <a:spLocks noChangeAspect="1" noChangeArrowheads="1"/>
          </p:cNvSpPr>
          <p:nvPr/>
        </p:nvSpPr>
        <p:spPr bwMode="auto">
          <a:xfrm>
            <a:off x="307975" y="-2476500"/>
            <a:ext cx="4324350" cy="5486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4704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090"/>
            <a:ext cx="8229600" cy="1143000"/>
          </a:xfrm>
        </p:spPr>
        <p:txBody>
          <a:bodyPr/>
          <a:lstStyle/>
          <a:p>
            <a:r>
              <a:rPr lang="en-US" dirty="0" smtClean="0"/>
              <a:t>Names – What’s valuable about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allow us to specify things</a:t>
            </a:r>
          </a:p>
          <a:p>
            <a:r>
              <a:rPr lang="en-US" dirty="0" smtClean="0"/>
              <a:t>To make sure the right actions happen to the right things</a:t>
            </a:r>
          </a:p>
          <a:p>
            <a:r>
              <a:rPr lang="en-US" dirty="0" smtClean="0"/>
              <a:t>In networks, to get messages to the right recipients</a:t>
            </a:r>
          </a:p>
          <a:p>
            <a:r>
              <a:rPr lang="en-US" dirty="0" smtClean="0"/>
              <a:t>In network layers, to ensure that we understand what layer we’re dealing with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058"/>
            <a:ext cx="8229600" cy="1143000"/>
          </a:xfrm>
        </p:spPr>
        <p:txBody>
          <a:bodyPr/>
          <a:lstStyle/>
          <a:p>
            <a:r>
              <a:rPr lang="en-US" dirty="0" smtClean="0"/>
              <a:t>Names – What’s unimportant </a:t>
            </a:r>
            <a:br>
              <a:rPr lang="en-US" dirty="0" smtClean="0"/>
            </a:br>
            <a:r>
              <a:rPr lang="en-US" dirty="0" smtClean="0"/>
              <a:t>about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512"/>
            <a:ext cx="8229600" cy="4525963"/>
          </a:xfrm>
        </p:spPr>
        <p:txBody>
          <a:bodyPr/>
          <a:lstStyle/>
          <a:p>
            <a:r>
              <a:rPr lang="en-US" dirty="0" smtClean="0"/>
              <a:t>The actual name is meaningless</a:t>
            </a:r>
          </a:p>
          <a:p>
            <a:r>
              <a:rPr lang="en-US" dirty="0" smtClean="0"/>
              <a:t>Meaning is achieved by binding it to something</a:t>
            </a:r>
          </a:p>
          <a:p>
            <a:r>
              <a:rPr lang="en-US" dirty="0" smtClean="0"/>
              <a:t>The same thing can have several different names</a:t>
            </a:r>
          </a:p>
          <a:p>
            <a:r>
              <a:rPr lang="en-US" dirty="0" smtClean="0"/>
              <a:t>The same name can be applied to several different things</a:t>
            </a:r>
          </a:p>
          <a:p>
            <a:pPr lvl="1"/>
            <a:r>
              <a:rPr lang="en-US" dirty="0" smtClean="0"/>
              <a:t>Depending on context</a:t>
            </a:r>
          </a:p>
          <a:p>
            <a:pPr lvl="1"/>
            <a:r>
              <a:rPr lang="en-US" dirty="0" smtClean="0"/>
              <a:t>Changing over time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lesson about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obsess about the name itself</a:t>
            </a:r>
          </a:p>
          <a:p>
            <a:r>
              <a:rPr lang="en-US" dirty="0" smtClean="0"/>
              <a:t>Concentrate on how the name relates to reality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134"/>
            <a:ext cx="8229600" cy="1143000"/>
          </a:xfrm>
        </p:spPr>
        <p:txBody>
          <a:bodyPr/>
          <a:lstStyle/>
          <a:p>
            <a:r>
              <a:rPr lang="en-US" dirty="0" smtClean="0"/>
              <a:t>These Layers Aren’t the Truth, Anyway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not 1984 anymore</a:t>
            </a:r>
          </a:p>
          <a:p>
            <a:pPr lvl="1"/>
            <a:r>
              <a:rPr lang="en-US" dirty="0" smtClean="0"/>
              <a:t>Both models describe early networking</a:t>
            </a:r>
          </a:p>
          <a:p>
            <a:r>
              <a:rPr lang="en-US" dirty="0" smtClean="0"/>
              <a:t>Layers aren’t defined by function</a:t>
            </a:r>
          </a:p>
          <a:p>
            <a:pPr lvl="1"/>
            <a:r>
              <a:rPr lang="en-US" dirty="0" smtClean="0"/>
              <a:t>Most layers do most functions now</a:t>
            </a:r>
          </a:p>
          <a:p>
            <a:r>
              <a:rPr lang="en-US" dirty="0" smtClean="0"/>
              <a:t>There are too many exceptions</a:t>
            </a:r>
          </a:p>
          <a:p>
            <a:pPr lvl="1"/>
            <a:r>
              <a:rPr lang="en-US" dirty="0" smtClean="0"/>
              <a:t>In-between layers</a:t>
            </a:r>
          </a:p>
          <a:p>
            <a:pPr lvl="1"/>
            <a:r>
              <a:rPr lang="en-US" dirty="0" smtClean="0"/>
              <a:t>Virtual layers (tunnels)</a:t>
            </a:r>
            <a:endParaRPr lang="en-US" dirty="0"/>
          </a:p>
        </p:txBody>
      </p:sp>
      <p:sp>
        <p:nvSpPr>
          <p:cNvPr id="4" name="AutoShape 2" descr="data:image/jpeg;base64,/9j/4AAQSkZJRgABAQAAAQABAAD/2wCEAAkGBxQTEhUSExQWFhUUGBYUFBQVFxQXFhYWGBYWFhgZGRgYHCggGxwlHRQUITEhJSksLi4uFx8zODMsNygtLisBCgoKDg0OGxAQGywkICQvLCwsLCwsLC80LDQsLCwsLCw0NCwsLCwsLCwsLCwsLCwsLCw0LCwsLCwsLCwsLCwsLP/AABEIANwA5QMBEQACEQEDEQH/xAAcAAEAAgMBAQEAAAAAAAAAAAAABgcCBAUBAwj/xABMEAABAwICBQcHBwsDAgcAAAABAAIDBBEhMQUGEkFRBxNhcYGRoRQiMkJSsdEWI1RiksHSCBUzQ1NVcoKToqMXGPBzsiU0NWOzwvH/xAAbAQEAAgMBAQAAAAAAAAAAAAAAAQUDBAYCB//EADURAQACAQIEAwYFAwQDAAAAAAABAgMEEQUSITFBUWETIjJxkdGBobHB4SNC8BQVM1I0Q3L/2gAMAwEAAhEDEQA/ALxQEBAQEBAQEBAQEBAQEBAQEBAQEBAQEBAQEBAQEBAQEBAQEBAQEBAQEHm0EGJkHFA50cQgc6OIQZBwQeoCAgICAgICAgICAgICAgICAgICDB8gGZQfHyu/otLurLvQeWkPBviUHvkp3vceqwQeijbvueslAFLHwHahs8MMQ3N8FG6eWRsMZyDT1WUm0w9NG3dcdRKIeeTuGTz2i6BtyNzAcOjPuQZRVTTvx4HBB90BAQEBAQEBAQEBAQEBAQYySAC5KDX5xz/RwHtH7ggyZStGJ848T8EHM0rrXS0+D5QXeyzzj/bl2rDfPSneW7g4fqM3WtennPRFdIcpwyhhJ+tIbf2j4rXtrf8ArC1w8Bnvkv8ARHKzXmtkP6QMHBjQPE3K17anJPissfCNLT+3f5uVUabqX+lPKf53W7gVjnJee8y2qaTBT4aR9Goal5ze77TvivG8+bN7OnlH0YmV3tHvKbynljyGyuGTnDqJCbyctfJv0en6mL0J5ButtEjudcL3XLevaWvk0enyfFSHco+UOrZg7YkGHpNse9pCzV1eSO/Vo5OC6a3WN4SvQ/KLTyWEwMLuPpM7xiO0LZpq6T8XRVajgmanXHPNH0lK4pI5mhzS143OaQfELaiYnrCovjtSdrRtLwwOb6Dr9DvipeGTamxs4bJ8D2oNgFAQEBAQEBAQEBAQEGvLPjstF3e7rQI6be87R8B1BBx9YtboKUFpO3Jujbn/ADHJoWDLnrj+aw0nDc2p6xG0ecqz03rjVVFwX82z2IyW97syq/JqL39HTabhmnwddt585R5YFgICAgICAgICAg2qDSEsLtqKRzD9UkA9YyK9VtavWJY8uHHlja9YlM9C8pMjbNqGB49tmDh1tyPgtvHrJj4oUmp4HS3XDO3pKw9H18NTHtxuD2nvB4EZgrfpet43hzubBkw25ckbSyLXMyu5vDePivTE2IpQ4XCDNAQEBAQEBAQEGrLMXHZZ2ncEGfmRNLnEAAXc44ZbyVEzERvL1Ws2nasbyrTWzX58hMVKSxmRlyc7+H2R059Sr82qmelPq6bQcHrT38/WfLwj5+aCucSbk3JzJzK019EbdIeKAQZRxlxs0Fx4NBJ7gpiN+yJtFY3mdkk0dqLWS2JYIwd8hscvZFys9dLkt4bK3NxjS4+kTv8AJ3NH8mLr3nmAHsxtN/tO+CzV0U/3S0cvH4/9dPq6jOTSm3ySntaPuWSNHTzlq249nntWGY5NqX2pftD8Kn/SY/V4/wB81Pp9GM3JrTEENfK07jcG3ZZJ0dPBNOO6iJ96Ilwa/k0nbcxSskGNg4Fh6BvHuWC2jtHaVhi49in/AJKzHy6/ZGtI6u1MH6SF4GW0BtN7238VgtivXvCzw67T5fgvH6fq5axNoQEG9ojS0tM8SRPLTvHquHBw3r3TJak71YNRpseevLkjf9lr6q65xVVmOtHN7BODv4Tv6s1Z4dRXJ0npLlNdwvJp/ejrXz8vmkEtPjtMwO8bithVs4JtroIzHBB9UBAQEBAQEGtUSEnYbmczwHFAmlZDGXvIaxgu5x96iZiI3l7pS17RWsbzKotcNbX1bixl2wA4N3v+s74Krz55yTtHZ2HD+G100c1utv0+SMLWWYg+lPA57gxjS5zjZrRiSehTETM7Q83vWlZtadohOtA8nD3WdVO2G/s2G7j1uyb2XW5j0cz1uodVxysdMEbz5z9k/wBFaGgp27MMbW8Tm49bjiVu0x1pG1Yc/n1OXPO+S27fXtgEGjpfTEFKznKiZkTeL3AX6ADiT1INXVvWamrmvfSyc42N2w47Lm+dYH1gL4FB2EBAQR7TmptNU3JZzbz68eBv0jJ3asGTT0usdNxPUYOkTvHlP+dFcawamVFLd1ucjHrsBwH1m5jrxC0cmnvTr3h0mk4rh1Hu/Dbyn9kbWushB61xBBBIIxBGBB4gqSYiY2laGo2uvOltPUH5zJkm5/Q7g73qw0+p5vdt3cvxPhfsonLi+Hxjy/hNKiH1m+kPEcFuqF9IJQ4XCD6ICAgICD41MuyOk4AdKBBHsAknHNxP/MkO6p9fdafKX8zEfmWHEj9Y4b+oblV6nPzzyx2dfwrh/sK+0vHvT+SILVW4gIOhoPSz6WZszA0kYFrhcEb+o9IWTHkmlt4a+q01dRjnHZc+r2n4quPbjOI9Nh9Jp6Rw6Va4stckbw4vV6PJpr8t/wAJ83VWRqCDj626fZQ0ktVILiNuDfacSGtb2khBU+o+psmmXnSelHPdG5x5iC5aC2+61tmMZADO2fGUri0PoaClZzdPEyJhNy1gsCeJ4lQhDNffz2yfnNHGN8AY0mIiMuLwTtekAbEWyd3KUtLU3lYbLN5HpCI0tTcMF7hjncDtYsJOV7g8UFnKECAQggetmoLZLy0oDH5mLJjuNvZPgtPNpYt1p3X2g4zam1M3WPPxj7qylic1xa4FrmmxaRYg8CFXzG07S6itotHNWd4lgoS9B3jdiFJMbrd1A1n8pj5mU/PRgYn9Y3La6+Ks9Nn542nvDkOK6D2F+eke7P5en2SWVuw7aGR9IcOlbSobIKD1AQEBBqs86QnczAdZQRDlO06YoxTRmzpRd5GYZw7fuK09Xl5Y5Y8V5wXRxkv7W0dK9vn/AAqtVrqhBtaP0fJO/YiYXuzsNw4k7gvVaTadoYs2fHhrzZJ2h8JYy1xa4EOabEEWIPSFE9OjJW0WjeOsMFCW1o3SEkEglicWuG/cRwI3heq2ms7wxZsNM1JpeN4W/qnrZHWN2TZkwHnR8elvEeKtMOeMkerj9fw6+lnfvXwn7pGs6tVr+UBE86KJafNZLGZBxaSWj+5zVKUn5OqiN+jKN0dg0QRtsNzmtDXDr2gVCEjQEFc8tGp0dXRvqmttUUzHSNcM3Mbi9h44C44EdJUpbnI1rI6t0cwyHalgcYXu3uAsWE9OyQOkgqBOkQICCJ676pNqWGWJoE7RgchIB6rungVrajBF43jutuGcRtp7cl59yfy9VQvYQSCCCDYg5gjMKsdjExMbwxUDZ0fWvhkbLGbOYbj7wegjBeq2ms7wx5sNc1JpftK9tFVzamBkrcpG3I4HeOw3VzS8XrFocHqMNsOScdvB9qN+Bac2my9sLYQEBB8qmTZaSgxjtHHd2AALnHxKiZ26prWbTtCi9YdKGpqJJjk42aODBg0dypsl+e02d7pNPGDDXHH4/Pxc1Y2wyYwkgAXJIAHEnAKUTMRG8rs1O1fFHAGmxkf50jhx3AdAVtgxezrt4uI4hrZ1WXf+2O0NbXDVFlW3bZZk4GDtzvqu+OYXnPgjJ1juy8P4lbTTy2618vL5KhrKV8T3RyNLXtNi0/8AMlWWrNZ2l2GPJXJWL0neJfBeXtnDK5jg9pLXNN2uGBBUxMxO8ItWtomto3iVqao68NmbzU+EwB2bWtLYXs0bn4ZKywaiL+7bv+rk+I8KnB/Ux9a/p/DQ0vpau0jDJTU+jjHFK10b5a93N4HC4jZd2GfYttTIVoqq0lq24xTxeU0LvO2o7lrHHMtcR5p4h2B3IJlT8tei3NBc6ZhObXREkdZbcdxQWFSztkY2Rvova17d2DgCMOoqEOHyg6WbTaOqpXED5p7GA+s97S1o7yghX5O2jXR0EsxvaeU7PS2MbFx/NtDsUpWsoQICAgrPlN1d2T5XGPNdYTAbnHJ/bgD2LQ1eLb34/F03BNbvHsL/AIfZX60XQiCxOSnS9i+lcc/nI+v1h7j3rf0eTvSXO8d03SM0fKf2T+fzXh24+afuW+5ttICAg1psXtbuHnHsy8UEc5SdKczSFgPnTHYH8ObvDDtWtqr8tNvNbcH0/tNRzT2r1+ynlVOwEE75LtCCSR1S8XER2Yx9cjE9gI71u6THvPPPgoeOauaVjDXx6z8loqwcsIIhrjDQ1Lm08k8UdUcIfObt39kjMg8FhzYYyR6t/Q6/JpbdOtZ7x/niq3SmjZKeQxSt2XDuI4g7wqu9JpO1nZ4M9M9IvSd4ai8Mr1BY2pevXowVTuhkx8A/8Xet/Bqf7b/VzfEuEbb5cEfOPt9liOAIsbEHtBC3nOKL5ftExQzUNQyFjGuc8TOYwN2iHRuaHWzNtu3apSu+ina+Nj2EFjmtc0jItIBFuxQhF+UXUdulI4o3TPi5pxeNkBzTcWxB3jcekoIZDyHlg2W6RmaBkGtsB2B6lL6Scmmk6Zt6HSkhcLnm5doNJ6Llw45hB9dVeVCaKp8g0xEIJsA2YCzXEnDaGQB3OGHUgthQgQfGtpWyxujeLteC0joKi0RaNpe8eS2O8Xr3hQul6B0E0kLs2OIvxG49osqa9Zpaay77T5ozYq5I8WmvDM29F1zoJo5m5scHdYviO0XC9UtNbRMMWfFGbHbHPjC+YpWzRB7cntDm9ouFd1neN4cDkpNLTWe8dGdK+7QpeH2QEGrDjI48AB96CsuVap2qpke5kYPa4n4BVustveIdXwLHtgm3nP6IStNdvQNw7EF7ar6N8npYot4bd/8AE7F3ifBXOKnJSIcHrc/t89r/AEQDTHLFHzz6akjYXMc5jp6mRsUALbgkYlzhcdCyNVo/nNlVjpDT0LWnOnoXiJnVzhu925SO1oDSWr1HjBLTNcP1hJfJ17bgSg2dO606GrWiJ9ZFtX+beNoFrjhmRa3XgsWTFXJG0tnSavJpr81PxjzQTTuhZaWTYkFwcWPHovHEH7lVZMVsc7S7TSavHqac1Pxjyc1Y2yIJpqXrs6C0E5LocmvzdH8W+5beDU8vu27KTiXCozb5MXS3jHn/AC6/KRp/RckJo6572tmaHxSNje4fVfG8NLSQcx02OasonfrDlZrNZmJ7wqDQPKLU6Lcaenmjq6UG7A9rx5ufm3s5hN8sQpQkX+v9R9Di+2/4IH+v9R9Ei+2/4IOzq5y8RSPDKyDmg4252Nxe1vS5pF7dV0Er5VNV4tI6PdIwB0sTDNBILYgDaLb72uH3FBrch2sb6vR4ZIbvpncyXE3LmWBYTje9jbsQWGoQIK15W6GzoZxvBiPZ5zf/ALLQ1tesW/B03AM3S+L8f2V6tF0Igubk4qtuhjBzYXM7AcPAhW2ltvjhxnF8cU1VtvHaXeo8C5vBx8cVsKxsoBQa1F6x4uPhZBTWvVRt10x9khn2QB77qo1E75JdvwynJpafX6uAsDfb+gaYyVMMYt50jM8rAgnwBXvHXmvEerBqsns8F7eUSvxwwV0+fqQ5GNXaWofpDn6eKXYnDWc4xrtkXkwF8sh3KUrO+QmjfoNN/RZ8FCH1Gpmj/oVN/Rj+CJet1OoBiKKmwx/Qx/BEN7SuiYqiIxStBbutgWncWncQvN6ReNpZsGovgvF6TtKnNaNW5KN9nXdGfQk3HoPByqs2Gcc+js9Dr6aqnTpbxj/PBxFhbwg72rWsz6YhrgJIb4xuAOzfMsvkfArPhz2xz6K7XcOx6mN+1vP7rc0XNTzxiWIMc13Brbg8CLYFWlLxeN4cfmwXw3ml42ltGhiOcbPst+C9MLzyCL9lH9hvwQRvlA1Pp6yilYY2NexrnxSNaAWPaCRluORClKK8gOk3z6Omp5DtCF5Yy9yRG9t9nHcDtWQcX8m4Fr65l/R5rquDIPuQXioQIIxyjUXOULzvjLZB2Gx8CVr6qu+OfRacHyzTVVjz6KaVU7MQWdyRzXimZwe1wHQW/EKx0U+7MOY4/TbJS3omsX6R3SAfBbqgbSDx2SD4UPoDrPvKCiNOX8omvnzj7/aKpMnxy+gabb2NNvKGivDM7Opv/nqf/qD3FZcH/JVp8R/8XJ8l5OyVw4RT/IRUta/SRc5rbzg4kDfJxUpWx5fF+1j+234qEH5wi/ax/bb8UD84xftY/tt+KB+cYf2sf22/FBr10tNMx0cj4nMdgQXs+Oai1YtG0smLLfFaL0naYVNrTqwaY85EecpybCQEO2T7Lre9VefBOPrHZ2HD+JU1MctulvLz9YR1a6zEHU1f07LSSbcZwPpsPovHT09Ky48tsc7w1dXo8eppy3/CfJcWgtYIaqLnGOA2R841xsWHffo6claY8tckbw4zV6PJpr8t/wAJ825+cof2sf22/FZGq15NJ00rXME8R2mlptIwkAi3HpQRnk91WptFMlYyqbLzrmuu4xttsi249KlJyc6lQ6PfUPiqefMxbtDzPMsXEeiTntHuQThQgQc/WB1qWckXtFJgcvRK8ZPgn5NjSxM56RHnH6qDCpX0ARCwuSF3n1A6Iz4uW9ou8ue4/Hu0n5/ssL9b/L95Vg5psoPCg16D0T0OIQUfrOy1ZUDhK/3qlzfHPzd5op309J9IctY203NDVHN1EMl7bMjCTwG0L+F17pbltEsOpx+0w3p5xK/nHDsV0+fPxVpX9PL/ANR//cVKWqoBAQEBBJtSdcptHyGwEkEmE9O/FjxlcDc629JiJ6S9VtNZiaztMLHqaKGeHy2hcX05/SRn9JTu3teM7cCq3Pp5p1r2dZw7ikZ9seTpb9f5cdai4EH3o6t0TtptsQWuaRdr2nAte3JzTvC9UvNJ3qxZ8FM9JpkjeEW1v1bjxqaRpDM5oMzCfaYfWj8W71aYdRXJ08XIa7huTTTv3r5/dDFnVoguv8mlw260b9mE9l5PipF7KECCPa/1OxQTY2LgGDrc4D3XWDUztilY8Kpzaunp1+kKUVS7YQWJyQxG9Q/dZje3zj9639FHeXO8ftG1K/P9lgfrf5R7yt9zbZQeFBr0OTh9YoKd1/g2K+bCwdsvHTcC57wVUamNsku14Vfm0tfTeEdWBYiC+dA13PUkUpzfGCesCx8QVdYrc1IlwOrw+xz2p5S/OGpfJ2/Sr6pzJ2xczJskOYXX2i47iOCyNdKP9v8AN9Nj/pO/Egf7f5vpsf8ASd+JA/2/zfTY/wCk78SB/t/m+mx/0nfiQP8Ab/N9Nj/pO/Eg9H5P8v02P+k78aDp6uckVdQy89T18YOTmGJ5jkb7L27ViEInad3V1w1HdGOfp2gi15YmA+ad5jGeznhuVdn023vU+jp+G8Wi+2LNPXwnz+f3QRaS/EGUby03BsRkQpiZjrCLVi0bTG8PmdQ4dISDyeSOlmPpQuB5p5w86K3onizuVng1EX6W7uQ4jwy2nnnp1p+n+ebZ/wBBKv6TB3SfBbKpSHkR0G6ir9JUr3Nc6JsALm3sdradhfrUi5FCBBA+VmrtDFEDi9+0R9Voz7yFp6y3uxC/4Dj3y2vt2j9VXqudQILZ5KacNpHP3vkdf+UBoVno49zf1cnx2++oivlEJXDjI89Q8FtqVsoCDWhwe5vHzh7j9yCA8rWjT81UAC2MbzbHi257x2rQ1tO1nR8Bzx72KfnH7q5Wg6MQWXyW6S2oZqcnGPz2/wALgbgdRH9ysdHfeJq5jjuDlvXLHj0n5wjn5O7v/UB/7sZ/+RbqgXIoQICAgICAgIIBrrqPt7U9K2z8S+IZP4lvB3RvWln02/vU+joOG8W5NsWaenhPl8/RWbgQSCLEYEHAg8CFXunid+sPEHrXEEEEgjEEGxB4gjJSTETG0rR1H10520FS4CTJkhwEnQeDverDT6jm923dy3E+Fey/q4Y93xjy/hp6mTf+PaYbvtTEHoDALf3LdUSxlCAlBSGuel/Kap7wbsZ83H/C059puVUZ8nPeZdzw3Tf6fBFZ7z1lwlhbz0AnAYk4AcScghM7dZXxq3o/yeliitYtaC7+I4u8SVdYqclIhwWsze2z2v5z0+Xg26EYF3tElZGs2UBBrVjbWeM249m9Brae0c2pppIj67btPBwxae+y8ZKc9Zq2NLnnBlrkjw/yVDSRlpLXCzmktI4EGxCpZjbpLva2i0RMdpYqEt3RGkn08rZWZtzFzZwOBBXul5pbmhg1Onrnxzjt4/kleqfJuGMdNSaTqY2T2eREI2444Ove5BJ4K5raLRvDhM2K2K80tHWHf+RFT+963/F+FemM+RNT+967/F+FA+RNT+967/F+FA+RNT+967/F+FA+RNT+967/ABfhQPkRU/vet/xfhUB8iKn971v+L8KB8iKn9713+L8KkefIip/e9d/i/CoDTuonPQtIk2qljbGVzWt563thuAd9YBa2fTxfrHdbcP4pbTzyX61/T/PJV9XSvieY5Glrmmxac1W2rNZ2l1uPJXJWLUneJfFeXt6D/wDoQT7UvWyESE1TWtmc1sflVrF7WnzWyEbxf0lYYNV4X+rmuIcHmJ58EdPGPssxpviMQcit1z0xsivKHp7yen5thtLNdrbZtb6zu7DtWvqcvJXaO8rXhOj9vm5rfDXr9oU8qp2IgkvJ/onn6tpIuyG0juFwfNHePBbGmx89/kreLan2OnmI726R+64K12AaM3G3ZvVs4t9mNsAEGSAg8cLiyDXoza7D6pw6tyCsuUzQJim8pYPm5TZ9vVk6f4vfdVurxbW5o7S6vgusi+P2Nu9e3y/hCFprsQS7UDWYU0hilNoZDe/sPNhc9B3ra02bknae0qji2gnPT2lPij84+63WuBFxiDkVZuQ7PUQICAgICAgICCO64arNrGAg7MrAdh2439V3RgMdywZ8MZI9Vlw/iFtLbaetZ7x+6ntIUMkMjopWlr25g+BHEFVdqzWdpdjiy0y0i9J3iWsvLIIJhqnru+mYYpQZIwDzePnNO5uPq+5bWHUzSNp6wptfwmue0Xx9J8fX1+aN6W0k+oldNIfOcctzRuaOgLBe83tzSs9Pgpgxxjp2j8/VprwzMmtJIAFycABvJyCkmYiN5XRqLoI0tMA8fOSHbf0YYN7B96ttPi5Kde7iuJ6uNRm3r2jpH3dmPznl25uA+9Z1c2kBAQEGtUtIO23MZjiEGNbSR1ETo3jaY8WPx6CCvNqxaNpZMOW2K8XpPWFJax6EfSTGJ+IzY7c5u49fFVGXHOO20u40eqrqccXr+MeUuUsTaEE01K10NPaGcl0OTXZuj4Dpb7lt4NRye7bspeJcKjN/UxdLePr/ACtWCZr2h7CHNcLtcDcEcQVZRMTG8OUtW1Jmto2mGaPIgICAgICAgIOLrNq5FWMs8We2+xIM2np4joWLLhrkjq3dFrsmlvvXt4x5qb0xomWmkMUrbHMH1XDi07wqq9LUnazs9Pqceopz45/horwziAgILE5N9V72q5Rh+paf+8/ct/S4P77fg53jGv2/oY5/+vt91g1Mh9BuZzPALfc2+sMYaLBBmgICAgINR3zbr+qcxwPFBpaz6CZWQlhwcMY3+y74HesWbFGSuzc0WstpsnNHbxjzUppLR8kEhilbsub3EbiDvBVRak1naXa4c1M1IvSd4aq8sog7uretM1IbNO3Gc43ZdbTuPgs2LPbH27NDWcOxamN56W81o6B1tp6qwa7YfYXjfgbncDk7sVjjz0v2ctquG59P1mN484/zo7yzNAQEBAQEBAQYSyhoLnENAzJIAHaUmdu6a1m07RG6t9e9bKaeMwRs507pTgGHK7d5PgtDUZ6WjliN/V0vC+HZ8V/aXnl9PNXy0XQiAglGpGrBqpA94IgYfOPtkeqPvWzp8PtJ3nsq+Ja+NPTlrPvT+Xr9lvSPEbQAPqtaPDsVr2cdMzM7yU0NsT6RxJRD7oCAgICAg8c24sg1WvMeB9HceHX0INPWLV+Ksj2Xizh6Eg9Jp+8dCxZcVckbS29JrMmmvzV7eMeandPaBmpH7MrcCfNePRcOg8ehVWTFbHO0ux0usxamu9J6+MeMOWsbaEBBItD66VcFht84wepJj/d6XitimpyV9VbqOFafN122nzj7dkv0dylwusJonsJzc2zmDx2vBbNdZWfihUZuA5a7zjtE+nj9khpNbKOQ2bOy+As67b34bVrrPXPjt2lXZOH6nHG9qT+v6Ol5dF+0Z9pvxWTmjza3scn/AFn6M5KhjbbTmi+VyBfvTeIRFLT2iXxm0pC0FzpYwBmS9vxUc9fN6jBlmdorP0cat15oo7/O7ZGFowXX6jl4rFbU448W7j4Tqr7e7t80Z0lymuItBDs/WlNyP5W4eK17a3/rH1WeHgERP9W/0/lDdK6anqDeaRz+Dcmj+UYLVvktf4pXWDSYcEf067OesbYEBBM9TtSHVFpp7shza3J0nwatvBppv71uym4hxWuHfHi62/T+VpMayFga0BrWizWj3AKyiIiNocpe9r2m1p3mXkMZJ23Z7hwCl5bKAgICAgICAg8c2+BQatjHlct4bx1IPaiCOeMse0PY7Agj/liotWLRtL3jyWx25qTtKttZeT2SMl9LeRn7Mkbber2h4qvy6SY606um0fGqX93P0nz8P4Qd7SDYggjMEWI7Fpr2JiY3hioBAQES82BwHcm0G8vXC+ePXindEdOzwMHAJtCd5eogQEBB09D6AqKk/NRkje84NHafuWSmK9/hhrajWYcEf1Lfh4rF1b5P44SJJzzsgxDf1bT1Zu7Vv4tJFetusuc1nGcmWJpj92Pz/hL5pw3AC7tzQttSsYYMdp2J8B1INhAQEBAQEBAQEBAQa0lPjtMNj4HrQGVVsHjZPh3oNTS+gKeqHzsYccg8YOHU4LHfFS/xQ2dPrM2Cf6dvw8EH0vyaOF3U8m19SSwNuhw+C076Of7ZXmn47Wemau3rH2RHSGgKmD9LC9o9q203vbcLVtivXvC4xa3Bl+C8OYsbZEBAQEBBkxpJsASeABJ8FPcmYiN5SHROpVXMf0fNt9qTDuGZWemmyW8Nldn4rpsUd+afRPNCagU0NnSXmf8AX9AdTfjdbmPSUr36qHU8Zz5elPdj07/VJ3SsYA0WHBrR9wW0qZmZneWG092XmjvKIfWGAN695OaD6oCAgICAgICAgICAgIMXMBzQfA0tsWEt6N3cg85549Jt+lvwKDJtUw4HDocLINWt0FTTYyQxvPEtF+8LHbFS3xQ2MWrz4vgtMOLPyeUbr2a9t/ZecOoG6xTpMct2nGdVXbeYn5w1zya0ntzfab+Fef8AR4/Vl/33UeVfpP3ef6aUvtzfab+FP9HTzk/33UeVfpP3faHk5oxnzjugv+ACmNHjeLcb1M9to/B0INTaJv6hh6XXcfFe40+KPBr24nqrf3z+Dq09NDELMaxgHshoWWKxHaGpfLe872mZZOq25C7j0fFemNjsPdmdkcBn3oPrFTtbkEH1QEBAQEBAQEBAQEBAQEBAQEBBg6MHMIPiaNu646iQgGmd7bkDmX+34BA5p/t+AQPJnb3u9yB5EN5J6yUGTaRg9UIPq1gGQQZ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SExQWFhUUGBYUFBQVFxQXFhYWGBYWFhgZGRgYHCggGxwlHRQUITEhJSksLi4uFx8zODMsNygtLisBCgoKDg0OGxAQGywkICQvLCwsLCwsLC80LDQsLCwsLCw0NCwsLCwsLCwsLCwsLCwsLCw0LCwsLCwsLCwsLCwsLP/AABEIANwA5QMBEQACEQEDEQH/xAAcAAEAAgMBAQEAAAAAAAAAAAAABgcCBAUBAwj/xABMEAABAwICBQcHBwsDAgcAAAABAAIDBBEhMQUGEkFRBxNhcYGRoRQiMkJSsdEWI1RiksHSCBUzQ1NVcoKToqMXGPBzsiU0NWOzwvH/xAAbAQEAAgMBAQAAAAAAAAAAAAAAAQUDBAYCB//EADURAQACAQIEAwYFAwQDAAAAAAABAgMEEQUSITFBUWETIjJxkdGBobHB4SNC8BQVM1I0Q3L/2gAMAwEAAhEDEQA/ALxQEBAQEBAQEBAQEBAQEBAQEBAQEBAQEBAQEBAQEBAQEBAQEBAQEBAQEHm0EGJkHFA50cQgc6OIQZBwQeoCAgICAgICAgICAgICAgICAgICDB8gGZQfHyu/otLurLvQeWkPBviUHvkp3vceqwQeijbvueslAFLHwHahs8MMQ3N8FG6eWRsMZyDT1WUm0w9NG3dcdRKIeeTuGTz2i6BtyNzAcOjPuQZRVTTvx4HBB90BAQEBAQEBAQEBAQEBAQYySAC5KDX5xz/RwHtH7ggyZStGJ848T8EHM0rrXS0+D5QXeyzzj/bl2rDfPSneW7g4fqM3WtennPRFdIcpwyhhJ+tIbf2j4rXtrf8ArC1w8Bnvkv8ARHKzXmtkP6QMHBjQPE3K17anJPissfCNLT+3f5uVUabqX+lPKf53W7gVjnJee8y2qaTBT4aR9Goal5ze77TvivG8+bN7OnlH0YmV3tHvKbynljyGyuGTnDqJCbyctfJv0en6mL0J5ButtEjudcL3XLevaWvk0enyfFSHco+UOrZg7YkGHpNse9pCzV1eSO/Vo5OC6a3WN4SvQ/KLTyWEwMLuPpM7xiO0LZpq6T8XRVajgmanXHPNH0lK4pI5mhzS143OaQfELaiYnrCovjtSdrRtLwwOb6Dr9DvipeGTamxs4bJ8D2oNgFAQEBAQEBAQEBAQEGvLPjstF3e7rQI6be87R8B1BBx9YtboKUFpO3Jujbn/ADHJoWDLnrj+aw0nDc2p6xG0ecqz03rjVVFwX82z2IyW97syq/JqL39HTabhmnwddt585R5YFgICAgICAgICAg2qDSEsLtqKRzD9UkA9YyK9VtavWJY8uHHlja9YlM9C8pMjbNqGB49tmDh1tyPgtvHrJj4oUmp4HS3XDO3pKw9H18NTHtxuD2nvB4EZgrfpet43hzubBkw25ckbSyLXMyu5vDePivTE2IpQ4XCDNAQEBAQEBAQEGrLMXHZZ2ncEGfmRNLnEAAXc44ZbyVEzERvL1Ws2nasbyrTWzX58hMVKSxmRlyc7+H2R059Sr82qmelPq6bQcHrT38/WfLwj5+aCucSbk3JzJzK019EbdIeKAQZRxlxs0Fx4NBJ7gpiN+yJtFY3mdkk0dqLWS2JYIwd8hscvZFys9dLkt4bK3NxjS4+kTv8AJ3NH8mLr3nmAHsxtN/tO+CzV0U/3S0cvH4/9dPq6jOTSm3ySntaPuWSNHTzlq249nntWGY5NqX2pftD8Kn/SY/V4/wB81Pp9GM3JrTEENfK07jcG3ZZJ0dPBNOO6iJ96Ilwa/k0nbcxSskGNg4Fh6BvHuWC2jtHaVhi49in/AJKzHy6/ZGtI6u1MH6SF4GW0BtN7238VgtivXvCzw67T5fgvH6fq5axNoQEG9ojS0tM8SRPLTvHquHBw3r3TJak71YNRpseevLkjf9lr6q65xVVmOtHN7BODv4Tv6s1Z4dRXJ0npLlNdwvJp/ejrXz8vmkEtPjtMwO8bithVs4JtroIzHBB9UBAQEBAQEGtUSEnYbmczwHFAmlZDGXvIaxgu5x96iZiI3l7pS17RWsbzKotcNbX1bixl2wA4N3v+s74Krz55yTtHZ2HD+G100c1utv0+SMLWWYg+lPA57gxjS5zjZrRiSehTETM7Q83vWlZtadohOtA8nD3WdVO2G/s2G7j1uyb2XW5j0cz1uodVxysdMEbz5z9k/wBFaGgp27MMbW8Tm49bjiVu0x1pG1Yc/n1OXPO+S27fXtgEGjpfTEFKznKiZkTeL3AX6ADiT1INXVvWamrmvfSyc42N2w47Lm+dYH1gL4FB2EBAQR7TmptNU3JZzbz68eBv0jJ3asGTT0usdNxPUYOkTvHlP+dFcawamVFLd1ucjHrsBwH1m5jrxC0cmnvTr3h0mk4rh1Hu/Dbyn9kbWushB61xBBBIIxBGBB4gqSYiY2laGo2uvOltPUH5zJkm5/Q7g73qw0+p5vdt3cvxPhfsonLi+Hxjy/hNKiH1m+kPEcFuqF9IJQ4XCD6ICAgICD41MuyOk4AdKBBHsAknHNxP/MkO6p9fdafKX8zEfmWHEj9Y4b+oblV6nPzzyx2dfwrh/sK+0vHvT+SILVW4gIOhoPSz6WZszA0kYFrhcEb+o9IWTHkmlt4a+q01dRjnHZc+r2n4quPbjOI9Nh9Jp6Rw6Va4stckbw4vV6PJpr8t/wAJ83VWRqCDj626fZQ0ktVILiNuDfacSGtb2khBU+o+psmmXnSelHPdG5x5iC5aC2+61tmMZADO2fGUri0PoaClZzdPEyJhNy1gsCeJ4lQhDNffz2yfnNHGN8AY0mIiMuLwTtekAbEWyd3KUtLU3lYbLN5HpCI0tTcMF7hjncDtYsJOV7g8UFnKECAQggetmoLZLy0oDH5mLJjuNvZPgtPNpYt1p3X2g4zam1M3WPPxj7qylic1xa4FrmmxaRYg8CFXzG07S6itotHNWd4lgoS9B3jdiFJMbrd1A1n8pj5mU/PRgYn9Y3La6+Ks9Nn542nvDkOK6D2F+eke7P5en2SWVuw7aGR9IcOlbSobIKD1AQEBBqs86QnczAdZQRDlO06YoxTRmzpRd5GYZw7fuK09Xl5Y5Y8V5wXRxkv7W0dK9vn/AAqtVrqhBtaP0fJO/YiYXuzsNw4k7gvVaTadoYs2fHhrzZJ2h8JYy1xa4EOabEEWIPSFE9OjJW0WjeOsMFCW1o3SEkEglicWuG/cRwI3heq2ms7wxZsNM1JpeN4W/qnrZHWN2TZkwHnR8elvEeKtMOeMkerj9fw6+lnfvXwn7pGs6tVr+UBE86KJafNZLGZBxaSWj+5zVKUn5OqiN+jKN0dg0QRtsNzmtDXDr2gVCEjQEFc8tGp0dXRvqmttUUzHSNcM3Mbi9h44C44EdJUpbnI1rI6t0cwyHalgcYXu3uAsWE9OyQOkgqBOkQICCJ676pNqWGWJoE7RgchIB6rungVrajBF43jutuGcRtp7cl59yfy9VQvYQSCCCDYg5gjMKsdjExMbwxUDZ0fWvhkbLGbOYbj7wegjBeq2ms7wx5sNc1JpftK9tFVzamBkrcpG3I4HeOw3VzS8XrFocHqMNsOScdvB9qN+Bac2my9sLYQEBB8qmTZaSgxjtHHd2AALnHxKiZ26prWbTtCi9YdKGpqJJjk42aODBg0dypsl+e02d7pNPGDDXHH4/Pxc1Y2wyYwkgAXJIAHEnAKUTMRG8rs1O1fFHAGmxkf50jhx3AdAVtgxezrt4uI4hrZ1WXf+2O0NbXDVFlW3bZZk4GDtzvqu+OYXnPgjJ1juy8P4lbTTy2618vL5KhrKV8T3RyNLXtNi0/8AMlWWrNZ2l2GPJXJWL0neJfBeXtnDK5jg9pLXNN2uGBBUxMxO8ItWtomto3iVqao68NmbzU+EwB2bWtLYXs0bn4ZKywaiL+7bv+rk+I8KnB/Ux9a/p/DQ0vpau0jDJTU+jjHFK10b5a93N4HC4jZd2GfYttTIVoqq0lq24xTxeU0LvO2o7lrHHMtcR5p4h2B3IJlT8tei3NBc6ZhObXREkdZbcdxQWFSztkY2Rvova17d2DgCMOoqEOHyg6WbTaOqpXED5p7GA+s97S1o7yghX5O2jXR0EsxvaeU7PS2MbFx/NtDsUpWsoQICAgrPlN1d2T5XGPNdYTAbnHJ/bgD2LQ1eLb34/F03BNbvHsL/AIfZX60XQiCxOSnS9i+lcc/nI+v1h7j3rf0eTvSXO8d03SM0fKf2T+fzXh24+afuW+5ttICAg1psXtbuHnHsy8UEc5SdKczSFgPnTHYH8ObvDDtWtqr8tNvNbcH0/tNRzT2r1+ynlVOwEE75LtCCSR1S8XER2Yx9cjE9gI71u6THvPPPgoeOauaVjDXx6z8loqwcsIIhrjDQ1Lm08k8UdUcIfObt39kjMg8FhzYYyR6t/Q6/JpbdOtZ7x/niq3SmjZKeQxSt2XDuI4g7wqu9JpO1nZ4M9M9IvSd4ai8Mr1BY2pevXowVTuhkx8A/8Xet/Bqf7b/VzfEuEbb5cEfOPt9liOAIsbEHtBC3nOKL5ftExQzUNQyFjGuc8TOYwN2iHRuaHWzNtu3apSu+ina+Nj2EFjmtc0jItIBFuxQhF+UXUdulI4o3TPi5pxeNkBzTcWxB3jcekoIZDyHlg2W6RmaBkGtsB2B6lL6Scmmk6Zt6HSkhcLnm5doNJ6Llw45hB9dVeVCaKp8g0xEIJsA2YCzXEnDaGQB3OGHUgthQgQfGtpWyxujeLteC0joKi0RaNpe8eS2O8Xr3hQul6B0E0kLs2OIvxG49osqa9Zpaay77T5ozYq5I8WmvDM29F1zoJo5m5scHdYviO0XC9UtNbRMMWfFGbHbHPjC+YpWzRB7cntDm9ouFd1neN4cDkpNLTWe8dGdK+7QpeH2QEGrDjI48AB96CsuVap2qpke5kYPa4n4BVustveIdXwLHtgm3nP6IStNdvQNw7EF7ar6N8npYot4bd/8AE7F3ifBXOKnJSIcHrc/t89r/AEQDTHLFHzz6akjYXMc5jp6mRsUALbgkYlzhcdCyNVo/nNlVjpDT0LWnOnoXiJnVzhu925SO1oDSWr1HjBLTNcP1hJfJ17bgSg2dO606GrWiJ9ZFtX+beNoFrjhmRa3XgsWTFXJG0tnSavJpr81PxjzQTTuhZaWTYkFwcWPHovHEH7lVZMVsc7S7TSavHqac1Pxjyc1Y2yIJpqXrs6C0E5LocmvzdH8W+5beDU8vu27KTiXCozb5MXS3jHn/AC6/KRp/RckJo6572tmaHxSNje4fVfG8NLSQcx02OasonfrDlZrNZmJ7wqDQPKLU6Lcaenmjq6UG7A9rx5ufm3s5hN8sQpQkX+v9R9Di+2/4IH+v9R9Ei+2/4IOzq5y8RSPDKyDmg4252Nxe1vS5pF7dV0Er5VNV4tI6PdIwB0sTDNBILYgDaLb72uH3FBrch2sb6vR4ZIbvpncyXE3LmWBYTje9jbsQWGoQIK15W6GzoZxvBiPZ5zf/ALLQ1tesW/B03AM3S+L8f2V6tF0Igubk4qtuhjBzYXM7AcPAhW2ltvjhxnF8cU1VtvHaXeo8C5vBx8cVsKxsoBQa1F6x4uPhZBTWvVRt10x9khn2QB77qo1E75JdvwynJpafX6uAsDfb+gaYyVMMYt50jM8rAgnwBXvHXmvEerBqsns8F7eUSvxwwV0+fqQ5GNXaWofpDn6eKXYnDWc4xrtkXkwF8sh3KUrO+QmjfoNN/RZ8FCH1Gpmj/oVN/Rj+CJet1OoBiKKmwx/Qx/BEN7SuiYqiIxStBbutgWncWncQvN6ReNpZsGovgvF6TtKnNaNW5KN9nXdGfQk3HoPByqs2Gcc+js9Dr6aqnTpbxj/PBxFhbwg72rWsz6YhrgJIb4xuAOzfMsvkfArPhz2xz6K7XcOx6mN+1vP7rc0XNTzxiWIMc13Brbg8CLYFWlLxeN4cfmwXw3ml42ltGhiOcbPst+C9MLzyCL9lH9hvwQRvlA1Pp6yilYY2NexrnxSNaAWPaCRluORClKK8gOk3z6Omp5DtCF5Yy9yRG9t9nHcDtWQcX8m4Fr65l/R5rquDIPuQXioQIIxyjUXOULzvjLZB2Gx8CVr6qu+OfRacHyzTVVjz6KaVU7MQWdyRzXimZwe1wHQW/EKx0U+7MOY4/TbJS3omsX6R3SAfBbqgbSDx2SD4UPoDrPvKCiNOX8omvnzj7/aKpMnxy+gabb2NNvKGivDM7Opv/nqf/qD3FZcH/JVp8R/8XJ8l5OyVw4RT/IRUta/SRc5rbzg4kDfJxUpWx5fF+1j+234qEH5wi/ax/bb8UD84xftY/tt+KB+cYf2sf22/FBr10tNMx0cj4nMdgQXs+Oai1YtG0smLLfFaL0naYVNrTqwaY85EecpybCQEO2T7Lre9VefBOPrHZ2HD+JU1MctulvLz9YR1a6zEHU1f07LSSbcZwPpsPovHT09Ky48tsc7w1dXo8eppy3/CfJcWgtYIaqLnGOA2R841xsWHffo6claY8tckbw4zV6PJpr8t/wAJ825+cof2sf22/FZGq15NJ00rXME8R2mlptIwkAi3HpQRnk91WptFMlYyqbLzrmuu4xttsi249KlJyc6lQ6PfUPiqefMxbtDzPMsXEeiTntHuQThQgQc/WB1qWckXtFJgcvRK8ZPgn5NjSxM56RHnH6qDCpX0ARCwuSF3n1A6Iz4uW9ou8ue4/Hu0n5/ssL9b/L95Vg5psoPCg16D0T0OIQUfrOy1ZUDhK/3qlzfHPzd5op309J9IctY203NDVHN1EMl7bMjCTwG0L+F17pbltEsOpx+0w3p5xK/nHDsV0+fPxVpX9PL/ANR//cVKWqoBAQEBBJtSdcptHyGwEkEmE9O/FjxlcDc629JiJ6S9VtNZiaztMLHqaKGeHy2hcX05/SRn9JTu3teM7cCq3Pp5p1r2dZw7ikZ9seTpb9f5cdai4EH3o6t0TtptsQWuaRdr2nAte3JzTvC9UvNJ3qxZ8FM9JpkjeEW1v1bjxqaRpDM5oMzCfaYfWj8W71aYdRXJ08XIa7huTTTv3r5/dDFnVoguv8mlw260b9mE9l5PipF7KECCPa/1OxQTY2LgGDrc4D3XWDUztilY8Kpzaunp1+kKUVS7YQWJyQxG9Q/dZje3zj9639FHeXO8ftG1K/P9lgfrf5R7yt9zbZQeFBr0OTh9YoKd1/g2K+bCwdsvHTcC57wVUamNsku14Vfm0tfTeEdWBYiC+dA13PUkUpzfGCesCx8QVdYrc1IlwOrw+xz2p5S/OGpfJ2/Sr6pzJ2xczJskOYXX2i47iOCyNdKP9v8AN9Nj/pO/Egf7f5vpsf8ASd+JA/2/zfTY/wCk78SB/t/m+mx/0nfiQP8Ab/N9Nj/pO/Eg9H5P8v02P+k78aDp6uckVdQy89T18YOTmGJ5jkb7L27ViEInad3V1w1HdGOfp2gi15YmA+ad5jGeznhuVdn023vU+jp+G8Wi+2LNPXwnz+f3QRaS/EGUby03BsRkQpiZjrCLVi0bTG8PmdQ4dISDyeSOlmPpQuB5p5w86K3onizuVng1EX6W7uQ4jwy2nnnp1p+n+ebZ/wBBKv6TB3SfBbKpSHkR0G6ir9JUr3Nc6JsALm3sdradhfrUi5FCBBA+VmrtDFEDi9+0R9Voz7yFp6y3uxC/4Dj3y2vt2j9VXqudQILZ5KacNpHP3vkdf+UBoVno49zf1cnx2++oivlEJXDjI89Q8FtqVsoCDWhwe5vHzh7j9yCA8rWjT81UAC2MbzbHi257x2rQ1tO1nR8Bzx72KfnH7q5Wg6MQWXyW6S2oZqcnGPz2/wALgbgdRH9ysdHfeJq5jjuDlvXLHj0n5wjn5O7v/UB/7sZ/+RbqgXIoQICAgICAgIIBrrqPt7U9K2z8S+IZP4lvB3RvWln02/vU+joOG8W5NsWaenhPl8/RWbgQSCLEYEHAg8CFXunid+sPEHrXEEEEgjEEGxB4gjJSTETG0rR1H10520FS4CTJkhwEnQeDverDT6jm923dy3E+Fey/q4Y93xjy/hp6mTf+PaYbvtTEHoDALf3LdUSxlCAlBSGuel/Kap7wbsZ83H/C059puVUZ8nPeZdzw3Tf6fBFZ7z1lwlhbz0AnAYk4AcScghM7dZXxq3o/yeliitYtaC7+I4u8SVdYqclIhwWsze2z2v5z0+Xg26EYF3tElZGs2UBBrVjbWeM249m9Brae0c2pppIj67btPBwxae+y8ZKc9Zq2NLnnBlrkjw/yVDSRlpLXCzmktI4EGxCpZjbpLva2i0RMdpYqEt3RGkn08rZWZtzFzZwOBBXul5pbmhg1Onrnxzjt4/kleqfJuGMdNSaTqY2T2eREI2444Ove5BJ4K5raLRvDhM2K2K80tHWHf+RFT+963/F+FemM+RNT+967/F+FA+RNT+967/F+FA+RNT+967/F+FA+RNT+967/ABfhQPkRU/vet/xfhUB8iKn971v+L8KB8iKn9713+L8KkefIip/e9d/i/CoDTuonPQtIk2qljbGVzWt563thuAd9YBa2fTxfrHdbcP4pbTzyX61/T/PJV9XSvieY5Glrmmxac1W2rNZ2l1uPJXJWLUneJfFeXt6D/wDoQT7UvWyESE1TWtmc1sflVrF7WnzWyEbxf0lYYNV4X+rmuIcHmJ58EdPGPssxpviMQcit1z0xsivKHp7yen5thtLNdrbZtb6zu7DtWvqcvJXaO8rXhOj9vm5rfDXr9oU8qp2IgkvJ/onn6tpIuyG0juFwfNHePBbGmx89/kreLan2OnmI726R+64K12AaM3G3ZvVs4t9mNsAEGSAg8cLiyDXoza7D6pw6tyCsuUzQJim8pYPm5TZ9vVk6f4vfdVurxbW5o7S6vgusi+P2Nu9e3y/hCFprsQS7UDWYU0hilNoZDe/sPNhc9B3ra02bknae0qji2gnPT2lPij84+63WuBFxiDkVZuQ7PUQICAgICAgICCO64arNrGAg7MrAdh2439V3RgMdywZ8MZI9Vlw/iFtLbaetZ7x+6ntIUMkMjopWlr25g+BHEFVdqzWdpdjiy0y0i9J3iWsvLIIJhqnru+mYYpQZIwDzePnNO5uPq+5bWHUzSNp6wptfwmue0Xx9J8fX1+aN6W0k+oldNIfOcctzRuaOgLBe83tzSs9Pgpgxxjp2j8/VprwzMmtJIAFycABvJyCkmYiN5XRqLoI0tMA8fOSHbf0YYN7B96ttPi5Kde7iuJ6uNRm3r2jpH3dmPznl25uA+9Z1c2kBAQEGtUtIO23MZjiEGNbSR1ETo3jaY8WPx6CCvNqxaNpZMOW2K8XpPWFJax6EfSTGJ+IzY7c5u49fFVGXHOO20u40eqrqccXr+MeUuUsTaEE01K10NPaGcl0OTXZuj4Dpb7lt4NRye7bspeJcKjN/UxdLePr/ACtWCZr2h7CHNcLtcDcEcQVZRMTG8OUtW1Jmto2mGaPIgICAgICAgIOLrNq5FWMs8We2+xIM2np4joWLLhrkjq3dFrsmlvvXt4x5qb0xomWmkMUrbHMH1XDi07wqq9LUnazs9Pqceopz45/horwziAgILE5N9V72q5Rh+paf+8/ct/S4P77fg53jGv2/oY5/+vt91g1Mh9BuZzPALfc2+sMYaLBBmgICAgINR3zbr+qcxwPFBpaz6CZWQlhwcMY3+y74HesWbFGSuzc0WstpsnNHbxjzUppLR8kEhilbsub3EbiDvBVRak1naXa4c1M1IvSd4aq8sog7uretM1IbNO3Gc43ZdbTuPgs2LPbH27NDWcOxamN56W81o6B1tp6qwa7YfYXjfgbncDk7sVjjz0v2ctquG59P1mN484/zo7yzNAQEBAQEBAQYSyhoLnENAzJIAHaUmdu6a1m07RG6t9e9bKaeMwRs507pTgGHK7d5PgtDUZ6WjliN/V0vC+HZ8V/aXnl9PNXy0XQiAglGpGrBqpA94IgYfOPtkeqPvWzp8PtJ3nsq+Ja+NPTlrPvT+Xr9lvSPEbQAPqtaPDsVr2cdMzM7yU0NsT6RxJRD7oCAgICAg8c24sg1WvMeB9HceHX0INPWLV+Ksj2Xizh6Eg9Jp+8dCxZcVckbS29JrMmmvzV7eMeandPaBmpH7MrcCfNePRcOg8ehVWTFbHO0ux0usxamu9J6+MeMOWsbaEBBItD66VcFht84wepJj/d6XitimpyV9VbqOFafN122nzj7dkv0dylwusJonsJzc2zmDx2vBbNdZWfihUZuA5a7zjtE+nj9khpNbKOQ2bOy+As67b34bVrrPXPjt2lXZOH6nHG9qT+v6Ol5dF+0Z9pvxWTmjza3scn/AFn6M5KhjbbTmi+VyBfvTeIRFLT2iXxm0pC0FzpYwBmS9vxUc9fN6jBlmdorP0cat15oo7/O7ZGFowXX6jl4rFbU448W7j4Tqr7e7t80Z0lymuItBDs/WlNyP5W4eK17a3/rH1WeHgERP9W/0/lDdK6anqDeaRz+Dcmj+UYLVvktf4pXWDSYcEf067OesbYEBBM9TtSHVFpp7shza3J0nwatvBppv71uym4hxWuHfHi62/T+VpMayFga0BrWizWj3AKyiIiNocpe9r2m1p3mXkMZJ23Z7hwCl5bKAgICAgICAg8c2+BQatjHlct4bx1IPaiCOeMse0PY7Agj/liotWLRtL3jyWx25qTtKttZeT2SMl9LeRn7Mkbber2h4qvy6SY606um0fGqX93P0nz8P4Qd7SDYggjMEWI7Fpr2JiY3hioBAQES82BwHcm0G8vXC+ePXindEdOzwMHAJtCd5eogQEBB09D6AqKk/NRkje84NHafuWSmK9/hhrajWYcEf1Lfh4rF1b5P44SJJzzsgxDf1bT1Zu7Vv4tJFetusuc1nGcmWJpj92Pz/hL5pw3AC7tzQttSsYYMdp2J8B1INhAQEBAQEBAQEBAQa0lPjtMNj4HrQGVVsHjZPh3oNTS+gKeqHzsYccg8YOHU4LHfFS/xQ2dPrM2Cf6dvw8EH0vyaOF3U8m19SSwNuhw+C076Of7ZXmn47Wemau3rH2RHSGgKmD9LC9o9q203vbcLVtivXvC4xa3Bl+C8OYsbZEBAQEBBkxpJsASeABJ8FPcmYiN5SHROpVXMf0fNt9qTDuGZWemmyW8Nldn4rpsUd+afRPNCagU0NnSXmf8AX9AdTfjdbmPSUr36qHU8Zz5elPdj07/VJ3SsYA0WHBrR9wW0qZmZneWG092XmjvKIfWGAN695OaD6oCAgICAgICAgICAgIMXMBzQfA0tsWEt6N3cg85549Jt+lvwKDJtUw4HDocLINWt0FTTYyQxvPEtF+8LHbFS3xQ2MWrz4vgtMOLPyeUbr2a9t/ZecOoG6xTpMct2nGdVXbeYn5w1zya0ntzfab+Fef8AR4/Vl/33UeVfpP3ef6aUvtzfab+FP9HTzk/33UeVfpP3faHk5oxnzjugv+ACmNHjeLcb1M9to/B0INTaJv6hh6XXcfFe40+KPBr24nqrf3z+Dq09NDELMaxgHshoWWKxHaGpfLe872mZZOq25C7j0fFemNjsPdmdkcBn3oPrFTtbkEH1QEBAQEBAQEBAQEBAQEBAQEBBg6MHMIPiaNu646iQgGmd7bkDmX+34BA5p/t+AQPJnb3u9yB5EN5J6yUGTaRg9UIPq1gGQQZ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4881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go back to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Two fundamental ideas of CS: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Abstraction</a:t>
            </a:r>
          </a:p>
          <a:p>
            <a:endParaRPr lang="en-US" dirty="0" smtClean="0"/>
          </a:p>
          <a:p>
            <a:r>
              <a:rPr lang="en-US" dirty="0" smtClean="0"/>
              <a:t>Recursion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1439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something complex…</a:t>
            </a:r>
          </a:p>
          <a:p>
            <a:pPr lvl="1"/>
            <a:r>
              <a:rPr lang="en-US" dirty="0" smtClean="0"/>
              <a:t>with something simpler…</a:t>
            </a:r>
          </a:p>
          <a:p>
            <a:pPr lvl="1"/>
            <a:r>
              <a:rPr lang="en-US" dirty="0" smtClean="0"/>
              <a:t>that is easier to understand 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that can be used to predict the behavior of the complex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MODEL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5383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converse of induction</a:t>
            </a:r>
          </a:p>
          <a:p>
            <a:pPr lvl="1"/>
            <a:r>
              <a:rPr lang="en-US" dirty="0" smtClean="0"/>
              <a:t>decompose a large problem into the combination of its components</a:t>
            </a:r>
          </a:p>
          <a:p>
            <a:pPr lvl="1"/>
            <a:r>
              <a:rPr lang="en-US" dirty="0" smtClean="0"/>
              <a:t>declare a value for the minimal atomic component</a:t>
            </a:r>
            <a:endParaRPr lang="en-US" dirty="0"/>
          </a:p>
        </p:txBody>
      </p:sp>
      <p:pic>
        <p:nvPicPr>
          <p:cNvPr id="8194" name="Picture 2" descr="infinite reflections using two mirrors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46855" y="3632176"/>
            <a:ext cx="2475865" cy="275628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341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111 – Operating System Principles</a:t>
            </a:r>
          </a:p>
          <a:p>
            <a:pPr lvl="1"/>
            <a:r>
              <a:rPr lang="en-US" dirty="0" smtClean="0"/>
              <a:t>Which itself has CS 31, 32, and 35 as pre-requisites</a:t>
            </a:r>
          </a:p>
          <a:p>
            <a:r>
              <a:rPr lang="en-US" dirty="0" smtClean="0"/>
              <a:t>So you’re expected to be able to program</a:t>
            </a:r>
          </a:p>
          <a:p>
            <a:r>
              <a:rPr lang="en-US" dirty="0" smtClean="0"/>
              <a:t>And to have a reasonable understanding about how computer software systems work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3270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describe networked computer communication from first principles of:</a:t>
            </a:r>
          </a:p>
          <a:p>
            <a:pPr lvl="1"/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Recursion</a:t>
            </a:r>
          </a:p>
          <a:p>
            <a:pPr lvl="1"/>
            <a:endParaRPr lang="en-US" dirty="0"/>
          </a:p>
          <a:p>
            <a:r>
              <a:rPr lang="en-US" dirty="0" smtClean="0"/>
              <a:t>We’ll still have layers</a:t>
            </a:r>
          </a:p>
          <a:p>
            <a:pPr lvl="1"/>
            <a:r>
              <a:rPr lang="en-US" dirty="0" smtClean="0"/>
              <a:t>Just recursive ones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4800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layers aren’t fixed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what are they?</a:t>
            </a:r>
          </a:p>
          <a:p>
            <a:pPr lvl="1"/>
            <a:r>
              <a:rPr lang="en-US" dirty="0" smtClean="0"/>
              <a:t>A layer is the largest set that can communicate</a:t>
            </a:r>
          </a:p>
          <a:p>
            <a:pPr lvl="1"/>
            <a:endParaRPr lang="en-US" dirty="0"/>
          </a:p>
          <a:p>
            <a:pPr lvl="1"/>
            <a:r>
              <a:rPr lang="en-US" i="1" dirty="0" smtClean="0"/>
              <a:t>i.e.</a:t>
            </a:r>
            <a:r>
              <a:rPr lang="en-US" dirty="0" smtClean="0"/>
              <a:t>, a layer is the largest group that is:</a:t>
            </a:r>
          </a:p>
          <a:p>
            <a:pPr lvl="1"/>
            <a:r>
              <a:rPr lang="en-US" dirty="0" smtClean="0"/>
              <a:t>directly connected</a:t>
            </a:r>
          </a:p>
          <a:p>
            <a:pPr lvl="1"/>
            <a:r>
              <a:rPr lang="en-US" dirty="0" smtClean="0"/>
              <a:t>shares a single, common protocol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4505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Roadmap Through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A very fine place to start…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Two-party bit sharing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Multiparty bit sharing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6737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Two-party shared state</a:t>
            </a:r>
          </a:p>
          <a:p>
            <a:pPr lvl="1"/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Protocols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1976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Two-party shared state</a:t>
            </a:r>
          </a:p>
          <a:p>
            <a:pPr lvl="1"/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Protocols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8056"/>
            <a:ext cx="4302760" cy="4291643"/>
          </a:xfrm>
        </p:spPr>
        <p:txBody>
          <a:bodyPr>
            <a:normAutofit/>
          </a:bodyPr>
          <a:lstStyle/>
          <a:p>
            <a:r>
              <a:rPr lang="en-US" dirty="0"/>
              <a:t>Networking</a:t>
            </a:r>
          </a:p>
          <a:p>
            <a:pPr lvl="1"/>
            <a:r>
              <a:rPr lang="en-US" dirty="0" smtClean="0"/>
              <a:t>Multiparty complications</a:t>
            </a:r>
          </a:p>
          <a:p>
            <a:pPr lvl="1"/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Naming</a:t>
            </a:r>
          </a:p>
          <a:p>
            <a:pPr lvl="1"/>
            <a:r>
              <a:rPr lang="en-US" dirty="0" smtClean="0"/>
              <a:t>Recursion/forwarding</a:t>
            </a:r>
          </a:p>
          <a:p>
            <a:pPr lvl="1"/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>
            <a:off x="3499766" y="1488056"/>
            <a:ext cx="1148434" cy="482600"/>
          </a:xfrm>
          <a:prstGeom prst="stripedRightArrow">
            <a:avLst>
              <a:gd name="adj1" fmla="val 45789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0104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Two-party shared state</a:t>
            </a:r>
          </a:p>
          <a:p>
            <a:pPr lvl="1"/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Protocols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8056"/>
            <a:ext cx="4302760" cy="4291643"/>
          </a:xfrm>
        </p:spPr>
        <p:txBody>
          <a:bodyPr>
            <a:normAutofit/>
          </a:bodyPr>
          <a:lstStyle/>
          <a:p>
            <a:r>
              <a:rPr lang="en-US" dirty="0"/>
              <a:t>Networking</a:t>
            </a:r>
          </a:p>
          <a:p>
            <a:pPr lvl="1"/>
            <a:r>
              <a:rPr lang="en-US" dirty="0" smtClean="0"/>
              <a:t>Multiparty complications</a:t>
            </a:r>
          </a:p>
          <a:p>
            <a:pPr lvl="1"/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Naming</a:t>
            </a:r>
          </a:p>
          <a:p>
            <a:pPr lvl="1"/>
            <a:r>
              <a:rPr lang="en-US" dirty="0" smtClean="0"/>
              <a:t>Recursion/forwarding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406" y="4151897"/>
            <a:ext cx="47142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2800" dirty="0" smtClean="0"/>
              <a:t>Examples &amp; mechanisms</a:t>
            </a:r>
            <a:endParaRPr lang="en-US" sz="2800" dirty="0"/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en-US" sz="2400" dirty="0" smtClean="0">
                <a:solidFill>
                  <a:schemeClr val="tx2"/>
                </a:solidFill>
              </a:rPr>
              <a:t> Communication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– Networking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3499766" y="1488056"/>
            <a:ext cx="1148434" cy="482600"/>
          </a:xfrm>
          <a:prstGeom prst="stripedRightArrow">
            <a:avLst>
              <a:gd name="adj1" fmla="val 45789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3600000">
            <a:off x="3244006" y="3479416"/>
            <a:ext cx="1148434" cy="482600"/>
          </a:xfrm>
          <a:prstGeom prst="stripedRightArrow">
            <a:avLst>
              <a:gd name="adj1" fmla="val 45789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7200000">
            <a:off x="4148246" y="3491731"/>
            <a:ext cx="1148434" cy="482600"/>
          </a:xfrm>
          <a:prstGeom prst="stripedRightArrow">
            <a:avLst>
              <a:gd name="adj1" fmla="val 45789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9748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 too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~5000 years of networking to consider!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1298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Human-based </a:t>
            </a:r>
          </a:p>
          <a:p>
            <a:pPr lvl="1"/>
            <a:r>
              <a:rPr lang="en-US" dirty="0" smtClean="0"/>
              <a:t>More reliable</a:t>
            </a:r>
          </a:p>
          <a:p>
            <a:r>
              <a:rPr lang="en-US" dirty="0" smtClean="0"/>
              <a:t>Slow</a:t>
            </a:r>
          </a:p>
          <a:p>
            <a:pPr lvl="1"/>
            <a:r>
              <a:rPr lang="en-US" dirty="0" smtClean="0"/>
              <a:t>Walking, horse galloping</a:t>
            </a:r>
          </a:p>
          <a:p>
            <a:r>
              <a:rPr lang="en-US" dirty="0" smtClean="0"/>
              <a:t>Limited range</a:t>
            </a:r>
          </a:p>
          <a:p>
            <a:pPr lvl="1"/>
            <a:r>
              <a:rPr lang="en-US" dirty="0" smtClean="0"/>
              <a:t>Tens of miles</a:t>
            </a:r>
          </a:p>
          <a:p>
            <a:pPr lvl="1"/>
            <a:r>
              <a:rPr lang="en-US" dirty="0" smtClean="0"/>
              <a:t>Relay only where pre-deployed</a:t>
            </a:r>
          </a:p>
          <a:p>
            <a:r>
              <a:rPr lang="en-US" dirty="0" smtClean="0"/>
              <a:t>Vulnerable</a:t>
            </a:r>
          </a:p>
          <a:p>
            <a:pPr lvl="1"/>
            <a:r>
              <a:rPr lang="en-US" dirty="0" smtClean="0"/>
              <a:t>Loss, corruption, interference</a:t>
            </a:r>
          </a:p>
          <a:p>
            <a:r>
              <a:rPr lang="en-US" dirty="0" smtClean="0"/>
              <a:t>Costly</a:t>
            </a:r>
          </a:p>
        </p:txBody>
      </p:sp>
      <p:pic>
        <p:nvPicPr>
          <p:cNvPr id="2050" name="Picture 2" descr="C:\Users\touch\AppData\Local\Microsoft\Windows\INetCache\IE\Y4W2R1KL\pony%20expr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19324" y="16649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1378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pigeons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Unidirectional messaging</a:t>
            </a:r>
          </a:p>
          <a:p>
            <a:pPr lvl="1"/>
            <a:r>
              <a:rPr lang="en-US" dirty="0" smtClean="0"/>
              <a:t>From release to “home”</a:t>
            </a:r>
          </a:p>
          <a:p>
            <a:r>
              <a:rPr lang="en-US" dirty="0" smtClean="0"/>
              <a:t>Hard to “reset”</a:t>
            </a:r>
          </a:p>
          <a:p>
            <a:pPr lvl="1"/>
            <a:r>
              <a:rPr lang="en-US" dirty="0" smtClean="0"/>
              <a:t>Bring the pigeon back</a:t>
            </a:r>
          </a:p>
          <a:p>
            <a:r>
              <a:rPr lang="en-US" dirty="0" smtClean="0"/>
              <a:t>Fixed locations</a:t>
            </a:r>
          </a:p>
          <a:p>
            <a:pPr lvl="1"/>
            <a:r>
              <a:rPr lang="en-US" dirty="0" smtClean="0"/>
              <a:t>Messages go only where pigeons are “homed”</a:t>
            </a:r>
            <a:endParaRPr lang="en-US" dirty="0"/>
          </a:p>
          <a:p>
            <a:r>
              <a:rPr lang="en-US" dirty="0" smtClean="0"/>
              <a:t>Unpredictable</a:t>
            </a:r>
          </a:p>
          <a:p>
            <a:pPr lvl="1"/>
            <a:r>
              <a:rPr lang="en-US" dirty="0" smtClean="0"/>
              <a:t>High loss rate!</a:t>
            </a:r>
          </a:p>
        </p:txBody>
      </p:sp>
      <p:pic>
        <p:nvPicPr>
          <p:cNvPr id="1026" name="Picture 2" descr="C:\Users\touch\AppData\Local\Microsoft\Windows\INetCache\IE\24EQHTK9\carrier-pige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343710"/>
            <a:ext cx="3175000" cy="261519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1697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848"/>
            <a:ext cx="8229600" cy="1143000"/>
          </a:xfrm>
        </p:spPr>
        <p:txBody>
          <a:bodyPr/>
          <a:lstStyle/>
          <a:p>
            <a:r>
              <a:rPr lang="en-US" dirty="0" smtClean="0"/>
              <a:t>Beacons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Limited BW</a:t>
            </a:r>
          </a:p>
          <a:p>
            <a:pPr lvl="1"/>
            <a:r>
              <a:rPr lang="en-US" dirty="0" smtClean="0"/>
              <a:t>One signal</a:t>
            </a:r>
          </a:p>
          <a:p>
            <a:pPr lvl="1"/>
            <a:r>
              <a:rPr lang="en-US" dirty="0" smtClean="0"/>
              <a:t>Slow to reset</a:t>
            </a:r>
          </a:p>
          <a:p>
            <a:r>
              <a:rPr lang="en-US" dirty="0" smtClean="0"/>
              <a:t>Long distance</a:t>
            </a:r>
          </a:p>
          <a:p>
            <a:pPr lvl="1"/>
            <a:r>
              <a:rPr lang="en-US" dirty="0" smtClean="0"/>
              <a:t>Relays over hundreds of miles</a:t>
            </a:r>
            <a:endParaRPr lang="en-US" dirty="0"/>
          </a:p>
          <a:p>
            <a:r>
              <a:rPr lang="en-US" dirty="0" smtClean="0"/>
              <a:t>Costly</a:t>
            </a:r>
          </a:p>
          <a:p>
            <a:pPr lvl="1"/>
            <a:r>
              <a:rPr lang="en-US" dirty="0" smtClean="0"/>
              <a:t>Requires resident attendant</a:t>
            </a:r>
          </a:p>
          <a:p>
            <a:r>
              <a:rPr lang="en-US" dirty="0" smtClean="0"/>
              <a:t>First optical </a:t>
            </a:r>
            <a:r>
              <a:rPr lang="en-US" dirty="0" err="1" smtClean="0"/>
              <a:t>comms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Works at night</a:t>
            </a:r>
          </a:p>
          <a:p>
            <a:pPr lvl="1"/>
            <a:r>
              <a:rPr lang="en-US" dirty="0" smtClean="0"/>
              <a:t>Better than daytime</a:t>
            </a:r>
          </a:p>
          <a:p>
            <a:pPr lvl="1"/>
            <a:r>
              <a:rPr lang="en-US" dirty="0" smtClean="0"/>
              <a:t>Worked for Paul Revere</a:t>
            </a:r>
          </a:p>
          <a:p>
            <a:endParaRPr lang="en-US" dirty="0"/>
          </a:p>
        </p:txBody>
      </p:sp>
      <p:sp>
        <p:nvSpPr>
          <p:cNvPr id="4" name="AutoShape 9" descr="data:image/jpeg;base64,/9j/4AAQSkZJRgABAQAAAQABAAD/2wCEAAkGBxQTEhUUEhQUFBQUFxQUFBQUFBQUFBQUFBcXFxQUFBQYHCggGBwlHBQUITEhJSkrLi4uFx8zODMsNygtLisBCgoKDg0OGhAQGiwkHBwsLCwsLCwsLCwsLCwsLCwsLCwsLCwsLCwsLCwsLCwsLCwsLDQsLCwsLCwsLSwsLCwsL//AABEIAQMAwgMBIgACEQEDEQH/xAAcAAADAQEBAQEBAAAAAAAAAAABAgMABAUHBgj/xAA1EAACAgECAgkACQQDAAAAAAAAAQIRAwQSITEFBhMiQVFhcYEHFCMykaGx0fAzYsHxUnKy/8QAGgEAAwEBAQEAAAAAAAAAAAAAAAECAwQFBv/EAC4RAQACAgEDAgMGBwAAAAAAAAABEQIDEgQhMUFREyJxBTJhweHwFCMzgZGh0f/aAAwDAQACEQMRAD8A+ZJBMg0d0QwmQsDGAyqKwTBuA0agIzYEZIZRHEFbJB2jJB2joRKYkmWaJziTLSEzIbabaQqgYGM0BREdFAym0SSCSJYGwtCsmZDWCzUGhBh0IaxScSezEtxiV27YhMgnVDmktgkGgNDogsKFaDFgDDREsZSKSqhqFTA5CmaaY4i0K4jJgyZKVmeWUR3lvhhMzUBsM8Y+HKmk+V+f7nRtM+cT4lvGmY8w4uzNsOtxElEVtPhOdxJTR0TRKUQ5M8tSDEZWURGgthljRQmaAwQVsVsLYrYjYwpiTejjY5zwZZzOvGWEwdGZJSC5FWkZIU1hQBlEaEQxGQCDxQqgUgikY20vF/P5LizLZlGONz6OnVhOWUYx5lz5Yyjw2y3Pkmmm/geOJyS4O/JJ3+h9V6O6Cwz0kpYoyzOShJ5Kj2UXFpqSvjVcWl5Pke3qfo1jOW5Tx4uC7uPGpK/N7vM+e/j9nUTWOM9nu4YaOnmYyy/0+SdH9X82WNxxTcZcU0uDXmNpurOruX2ORRXi0qXur4cD6zoepGfFhjszwdJdyWGNe29cTyfqWTHLL2+F7N/eyQkpY0lGK4920ufGq82cufV7teXiI9nXhlo2domJr9/g+X58bjW6u9yad2Skj6P09psbwueNQj2vc2dnCtsW/tItcm+D8efCj8hLonyPS6XrPiYXmx26Iv5IeFKJOUD3JdFtcyeTSUdPx8fRz5dPPq8KUSbR6efTnBljRrjnEuHdq4udiyKNE5GluOYTAxpImwIDACKzdaCmMogcDpqWFtZmCh4RHALEtEyxlFEqITYAT4juJlAJOFYsrDFGfCfBcW348FyXqyKgdWjUb73FJPhdW/BJmG/7ku3pf6mP1fttBodQ+iXPFOVNSjLHHfdJtPdXBLx8ORy9Set+ow5ownJSVbF2sppJeFtJ+Pj6s+p9Sowy6CMYpLHOLSSdpbrU1b/u3P5PxnT+jhLULHptG9uO4PJHFOUsjScX3/u7f2PmZw448q+93/GJ/R7mG34meWvKPH+KdOP6RNQoQXYYsrbaezJNNcWqdwav54+R+q6Byy1Onk3iljcp5OE2mncnya+FxSPI6n9UZwwKOoxxjcnKm7a8ro/daXTqEVFckidfTZdRn/Miaj1/45Oq26MIrVHe35LW9VNy5cEuFeHoj8v0j0G8Tqj620fnOsmjVblz8x9T0+XTxE4zeK+k67LLOMc/V8zz6KjyNXgP0HS0tj5HganPYacsp7vX2RFPG1OI8vPE9TWZTys87PV028bqZxck0RZeaIyidseHkz5ScRJIq0I4iCZhthhk61IayKYdx0xkwo1lIyJJWPFDiSdCYyJJFIsq00okFIZBoLVANjQZORsc+Jlm6Nfl9k+jjoPPixLUPLWJqThjk+7FWnKVcknTv2R35uv+ihkyY1qGn2qkpQxyyRaai5Lcu7z3Kz8Zk66Yo9DvTNvtnLZGP9je9yvyu0fL8mod2eFlqmc5j929eOOUcs/pH0f1f0X01hzpdlkUr41yf4HpH8m6DrBnxNOGSSrlyf6n2n6Levc9Y54c6W/HBSWSN1JXVST5P9ePIvDds19ttV7x+dubd0+Fctc/2l9Js4Ok9VihFucl6Lm38HH0rqrXOkfhOldTxau/n9jg3faEbb1443HvLbpOh+J82U05OseoU7fLnVH4nWZaPd6Qn53/ADyPy/SU7L6PCuz1epy449nFqM1nK5CZHTJ2e1jjFPn9myZnuruJ5JCbybkaw55PYjBYGNNgYFAFQtRDIRMO42iWaiY6kRTCmOypeMh1IjE1jsnVHMV7RHCpDbx8jp05chOMiDmNCREyuF5wUlTOLU6XanK7S8K4nZElr19m/j9TDOMZdGM5RCvV7RYcrfbzyQimv6cYtte75fgfY+qWv0Gmx7NMqb4ylJ3OT/uZ8Z6HlS8Kfg0n/o9jFm28Uq/6yf8Amzi29BHU495n8nVj1Ea/lyh9d6Q6cjJcGvg/G9Kaq3as/OvpTh4p+dkNT0jfi/wRy4fZM657O3H7Q1RjWPZ6Wq1Hdt+PC07V+TXgzwtVlseGsS48XfBpq015NWLqscXHfDldSi33ot/+l6/iduHSTg59nWRsjs83KyLLyQOxOrHXNPOz2RMoNCyR0vGI8RMxMDtKCQXEvHEU7E0xiZZ5dnDRjt7IxXFNuBGsyCgIyQ8Yipjbyoou6gshVMNlWIgLNZqCiLUFjRkFQK48QpVEDjkbXf05ey/U6I46I65fZy9iZqmkWTofkeozx+hZcX7f5PWbHoj5S3Tcpykjmlmp3F014rmPnkc1WbzPowh09tGX3lT/AOUUl+MeX4UCeN1aqSXiua91zX6ElgZSCpVzJjGVTlE+U0VhIHZ2PjaXhf8APBld0KKvEDSZppc0/h8/h+JGWUOw8HaRt6OaWQTeR4X5dfamOTcEOUlxcSQSgGiaFgosbYwxZRMcRBTKe0xRg2BJ4gkUhEG0KkZzbWKWSKRZzOQVMVK5Onec+sl3JewNxPUS7svZjEy5ujJ037fsel2p5Ohfe+Gdu4NU1Cc/K7nZozogmMaxkz4ryyAjITYxo42XaJW3+QA44DSRSUpSOeTLZInPJkZScMBBUbGUaJpVm7NmF3BCitzxYWhYyA5CMbMLYUxGoikZERkAh07icpIVkwtSlgsmFMmVQpYub7r9n+hkwZHwfsyVOTQ/e+Gd+w87R/fXyemuAa/BZttoaLJuRjSPKZ8O2MkB5jj3mcjTkyp0yz+RPeyCkHeHIqWbsSUBO0FlkC4FK8icpk9wrkTOSog+4xKwCsUCkZs1GohQhTFCgs6UUh9xFMYLkG3GsQwjMZMWzWJUKRYZ+PsIjSHZOTSvvL5PQ3nm4PvI7NxOuex5eVtwNxOwORpaT2ZyJNgbC00ruBuJWaw5ClLA2TsDYrFK7hWxLBYrFHsxPcYLOlkgUNYLABQKDYBGZIKEsO4ZGsBlMzkAYKiKbcJVnA5C2BsDc2P7yOvccceaOiyMDyPuBYlmbLtNC5A3CtmsVihszYpgsDuNuFTNYWKNYLFs1hYo1mFswWKdjiBxKGKRadAKgYwkwUWMIWgEpsRtgUZKNtKbBdojKkbaFgEbj8V7nVtOV817nVZOKpDaBxG3AspIbAOAdwNwg1CtBsVsAFAYbAxBgBBQGstJN8dr4mPX314gOX48+z0o6KPd53aepN5+NI5lHhZlzOicpedGMOx5PU3arz/M4GjMrmni7Vn5g+sI5G+ABcpPjDs+sr1B9a9zkCkHKRxdL1LN9YOYNByk6X7depnmRAwcpFDN8SryoiwCiTlXtQ9qiLiwUFlS/aI3aIgYLKl96BvRGgUFnSryCOYtGoLFGUw9oJQdoWKU+sz8zEqCTxhfPL3UYrKT5E5BBSzYGy0XwRmKxSA+9eQsisEORBVJexrS/wBFK8xoCtVJbl/LBv8AYvtsTGqCymCb/wCUwbi6C4is6csmFz9DZlxOmI5koi3JF+hSLv0Np1xZcJkYwhkVevsI3/KOmfoqFaCJOcUN38o1+jLUjWFlSCkZt+RRUvE25eYyolsDsfcJNgJKYFGGl05efsSkUyL9hGTC8mUWFxZeHJfAmXkFikGPGEmI+Z0KQ5KII8Mv4zShJf7KPILlmLuqoJUvP8wOL8X+ZnIWUhpMosDT8/zD4GoAWSMr8/zH2gmgFJxDx8wJDUBNsfmZw9RoiyYG2w2wyMkBBsNtMEApjghcskzXwXoSbCFTPamCCjDS6cit+5OaLSykyYXLRT8zSVlGxLAJuPFj0BMyGRKNQzRkgIDbR48wtCs6KGIrY0eQBmxLGkKxlJaDZgICNYoaAAFGMZgGMzMAA18CY7QEAkphqMMKMJjCNoviDzMYRgZGMMmHRjCMviFcjGAQWIW+BjBI9GkTbAYcFJkAxhgfAwDCI0TMxgMoGYwyMwIxhAyMYw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data:image/jpeg;base64,/9j/4AAQSkZJRgABAQAAAQABAAD/2wCEAAkGBxQTEhUUEhQUFBQUFxQUFBQUFBQUFBQUFBcXFxQUFBQYHCggGBwlHBQUITEhJSkrLi4uFx8zODMsNygtLisBCgoKDg0OGhAQGiwkHBwsLCwsLCwsLCwsLCwsLCwsLCwsLCwsLCwsLCwsLCwsLCwsLDQsLCwsLCwsLSwsLCwsL//AABEIAQMAwgMBIgACEQEDEQH/xAAcAAADAQEBAQEBAAAAAAAAAAABAgMABAUHBgj/xAA1EAACAgECAgkACQQDAAAAAAAAAQIRAwQSITEFBhMiQVFhcYEHFCMykaGx0fAzYsHxUnKy/8QAGgEAAwEBAQEAAAAAAAAAAAAAAAECAwQFBv/EAC4RAQACAgEDAgMGBwAAAAAAAAABEQIDEgQhMUFREyJxBTJhweHwFCMzgZGh0f/aAAwDAQACEQMRAD8A+ZJBMg0d0QwmQsDGAyqKwTBuA0agIzYEZIZRHEFbJB2jJB2joRKYkmWaJziTLSEzIbabaQqgYGM0BREdFAym0SSCSJYGwtCsmZDWCzUGhBh0IaxScSezEtxiV27YhMgnVDmktgkGgNDogsKFaDFgDDREsZSKSqhqFTA5CmaaY4i0K4jJgyZKVmeWUR3lvhhMzUBsM8Y+HKmk+V+f7nRtM+cT4lvGmY8w4uzNsOtxElEVtPhOdxJTR0TRKUQ5M8tSDEZWURGgthljRQmaAwQVsVsLYrYjYwpiTejjY5zwZZzOvGWEwdGZJSC5FWkZIU1hQBlEaEQxGQCDxQqgUgikY20vF/P5LizLZlGONz6OnVhOWUYx5lz5Yyjw2y3Pkmmm/geOJyS4O/JJ3+h9V6O6Cwz0kpYoyzOShJ5Kj2UXFpqSvjVcWl5Pke3qfo1jOW5Tx4uC7uPGpK/N7vM+e/j9nUTWOM9nu4YaOnmYyy/0+SdH9X82WNxxTcZcU0uDXmNpurOruX2ORRXi0qXur4cD6zoepGfFhjszwdJdyWGNe29cTyfqWTHLL2+F7N/eyQkpY0lGK4920ufGq82cufV7teXiI9nXhlo2domJr9/g+X58bjW6u9yad2Skj6P09psbwueNQj2vc2dnCtsW/tItcm+D8efCj8hLonyPS6XrPiYXmx26Iv5IeFKJOUD3JdFtcyeTSUdPx8fRz5dPPq8KUSbR6efTnBljRrjnEuHdq4udiyKNE5GluOYTAxpImwIDACKzdaCmMogcDpqWFtZmCh4RHALEtEyxlFEqITYAT4juJlAJOFYsrDFGfCfBcW348FyXqyKgdWjUb73FJPhdW/BJmG/7ku3pf6mP1fttBodQ+iXPFOVNSjLHHfdJtPdXBLx8ORy9Set+ow5ownJSVbF2sppJeFtJ+Pj6s+p9Sowy6CMYpLHOLSSdpbrU1b/u3P5PxnT+jhLULHptG9uO4PJHFOUsjScX3/u7f2PmZw448q+93/GJ/R7mG34meWvKPH+KdOP6RNQoQXYYsrbaezJNNcWqdwav54+R+q6Byy1Onk3iljcp5OE2mncnya+FxSPI6n9UZwwKOoxxjcnKm7a8ro/daXTqEVFckidfTZdRn/Miaj1/45Oq26MIrVHe35LW9VNy5cEuFeHoj8v0j0G8Tqj620fnOsmjVblz8x9T0+XTxE4zeK+k67LLOMc/V8zz6KjyNXgP0HS0tj5HganPYacsp7vX2RFPG1OI8vPE9TWZTys87PV028bqZxck0RZeaIyidseHkz5ScRJIq0I4iCZhthhk61IayKYdx0xkwo1lIyJJWPFDiSdCYyJJFIsq00okFIZBoLVANjQZORsc+Jlm6Nfl9k+jjoPPixLUPLWJqThjk+7FWnKVcknTv2R35uv+ihkyY1qGn2qkpQxyyRaai5Lcu7z3Kz8Zk66Yo9DvTNvtnLZGP9je9yvyu0fL8mod2eFlqmc5j929eOOUcs/pH0f1f0X01hzpdlkUr41yf4HpH8m6DrBnxNOGSSrlyf6n2n6Levc9Y54c6W/HBSWSN1JXVST5P9ePIvDds19ttV7x+dubd0+Fctc/2l9Js4Ok9VihFucl6Lm38HH0rqrXOkfhOldTxau/n9jg3faEbb1443HvLbpOh+J82U05OseoU7fLnVH4nWZaPd6Qn53/ADyPy/SU7L6PCuz1epy449nFqM1nK5CZHTJ2e1jjFPn9myZnuruJ5JCbybkaw55PYjBYGNNgYFAFQtRDIRMO42iWaiY6kRTCmOypeMh1IjE1jsnVHMV7RHCpDbx8jp05chOMiDmNCREyuF5wUlTOLU6XanK7S8K4nZElr19m/j9TDOMZdGM5RCvV7RYcrfbzyQimv6cYtte75fgfY+qWv0Gmx7NMqb4ylJ3OT/uZ8Z6HlS8Kfg0n/o9jFm28Uq/6yf8Amzi29BHU495n8nVj1Ea/lyh9d6Q6cjJcGvg/G9Kaq3as/OvpTh4p+dkNT0jfi/wRy4fZM657O3H7Q1RjWPZ6Wq1Hdt+PC07V+TXgzwtVlseGsS48XfBpq015NWLqscXHfDldSi33ot/+l6/iduHSTg59nWRsjs83KyLLyQOxOrHXNPOz2RMoNCyR0vGI8RMxMDtKCQXEvHEU7E0xiZZ5dnDRjt7IxXFNuBGsyCgIyQ8Yipjbyoou6gshVMNlWIgLNZqCiLUFjRkFQK48QpVEDjkbXf05ey/U6I46I65fZy9iZqmkWTofkeozx+hZcX7f5PWbHoj5S3Tcpykjmlmp3F014rmPnkc1WbzPowh09tGX3lT/AOUUl+MeX4UCeN1aqSXiua91zX6ElgZSCpVzJjGVTlE+U0VhIHZ2PjaXhf8APBld0KKvEDSZppc0/h8/h+JGWUOw8HaRt6OaWQTeR4X5dfamOTcEOUlxcSQSgGiaFgosbYwxZRMcRBTKe0xRg2BJ4gkUhEG0KkZzbWKWSKRZzOQVMVK5Onec+sl3JewNxPUS7svZjEy5ujJ037fsel2p5Ohfe+Gdu4NU1Cc/K7nZozogmMaxkz4ryyAjITYxo42XaJW3+QA44DSRSUpSOeTLZInPJkZScMBBUbGUaJpVm7NmF3BCitzxYWhYyA5CMbMLYUxGoikZERkAh07icpIVkwtSlgsmFMmVQpYub7r9n+hkwZHwfsyVOTQ/e+Gd+w87R/fXyemuAa/BZttoaLJuRjSPKZ8O2MkB5jj3mcjTkyp0yz+RPeyCkHeHIqWbsSUBO0FlkC4FK8icpk9wrkTOSog+4xKwCsUCkZs1GohQhTFCgs6UUh9xFMYLkG3GsQwjMZMWzWJUKRYZ+PsIjSHZOTSvvL5PQ3nm4PvI7NxOuex5eVtwNxOwORpaT2ZyJNgbC00ruBuJWaw5ClLA2TsDYrFK7hWxLBYrFHsxPcYLOlkgUNYLABQKDYBGZIKEsO4ZGsBlMzkAYKiKbcJVnA5C2BsDc2P7yOvccceaOiyMDyPuBYlmbLtNC5A3CtmsVihszYpgsDuNuFTNYWKNYLFs1hYo1mFswWKdjiBxKGKRadAKgYwkwUWMIWgEpsRtgUZKNtKbBdojKkbaFgEbj8V7nVtOV817nVZOKpDaBxG3AspIbAOAdwNwg1CtBsVsAFAYbAxBgBBQGstJN8dr4mPX314gOX48+z0o6KPd53aepN5+NI5lHhZlzOicpedGMOx5PU3arz/M4GjMrmni7Vn5g+sI5G+ABcpPjDs+sr1B9a9zkCkHKRxdL1LN9YOYNByk6X7depnmRAwcpFDN8SryoiwCiTlXtQ9qiLiwUFlS/aI3aIgYLKl96BvRGgUFnSryCOYtGoLFGUw9oJQdoWKU+sz8zEqCTxhfPL3UYrKT5E5BBSzYGy0XwRmKxSA+9eQsisEORBVJexrS/wBFK8xoCtVJbl/LBv8AYvtsTGqCymCb/wCUwbi6C4is6csmFz9DZlxOmI5koi3JF+hSLv0Np1xZcJkYwhkVevsI3/KOmfoqFaCJOcUN38o1+jLUjWFlSCkZt+RRUvE25eYyolsDsfcJNgJKYFGGl05efsSkUyL9hGTC8mUWFxZeHJfAmXkFikGPGEmI+Z0KQ5KII8Mv4zShJf7KPILlmLuqoJUvP8wOL8X+ZnIWUhpMosDT8/zD4GoAWSMr8/zH2gmgFJxDx8wJDUBNsfmZw9RoiyYG2w2wyMkBBsNtMEApjghcskzXwXoSbCFTPamCCjDS6cit+5OaLSykyYXLRT8zSVlGxLAJuPFj0BMyGRKNQzRkgIDbR48wtCs6KGIrY0eQBmxLGkKxlJaDZgICNYoaAAFGMZgGMzMAA18CY7QEAkphqMMKMJjCNoviDzMYRgZGMMmHRjCMviFcjGAQWIW+BjBI9GkTbAYcFJkAxhgfAwDCI0TMxgMoGYwyMwIxhAyMYw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data:image/jpeg;base64,/9j/4AAQSkZJRgABAQAAAQABAAD/2wCEAAkGBxQTEhUUEhQUFBQUFxQUFBQUFBQUFBQUFBcXFxQUFBQYHCggGBwlHBQUITEhJSkrLi4uFx8zODMsNygtLisBCgoKDg0OGhAQGiwkHBwsLCwsLCwsLCwsLCwsLCwsLCwsLCwsLCwsLCwsLCwsLCwsLDQsLCwsLCwsLSwsLCwsL//AABEIAQMAwgMBIgACEQEDEQH/xAAcAAADAQEBAQEBAAAAAAAAAAABAgMABAUHBgj/xAA1EAACAgECAgkACQQDAAAAAAAAAQIRAwQSITEFBhMiQVFhcYEHFCMykaGx0fAzYsHxUnKy/8QAGgEAAwEBAQEAAAAAAAAAAAAAAAECAwQFBv/EAC4RAQACAgEDAgMGBwAAAAAAAAABEQIDEgQhMUFREyJxBTJhweHwFCMzgZGh0f/aAAwDAQACEQMRAD8A+ZJBMg0d0QwmQsDGAyqKwTBuA0agIzYEZIZRHEFbJB2jJB2joRKYkmWaJziTLSEzIbabaQqgYGM0BREdFAym0SSCSJYGwtCsmZDWCzUGhBh0IaxScSezEtxiV27YhMgnVDmktgkGgNDogsKFaDFgDDREsZSKSqhqFTA5CmaaY4i0K4jJgyZKVmeWUR3lvhhMzUBsM8Y+HKmk+V+f7nRtM+cT4lvGmY8w4uzNsOtxElEVtPhOdxJTR0TRKUQ5M8tSDEZWURGgthljRQmaAwQVsVsLYrYjYwpiTejjY5zwZZzOvGWEwdGZJSC5FWkZIU1hQBlEaEQxGQCDxQqgUgikY20vF/P5LizLZlGONz6OnVhOWUYx5lz5Yyjw2y3Pkmmm/geOJyS4O/JJ3+h9V6O6Cwz0kpYoyzOShJ5Kj2UXFpqSvjVcWl5Pke3qfo1jOW5Tx4uC7uPGpK/N7vM+e/j9nUTWOM9nu4YaOnmYyy/0+SdH9X82WNxxTcZcU0uDXmNpurOruX2ORRXi0qXur4cD6zoepGfFhjszwdJdyWGNe29cTyfqWTHLL2+F7N/eyQkpY0lGK4920ufGq82cufV7teXiI9nXhlo2domJr9/g+X58bjW6u9yad2Skj6P09psbwueNQj2vc2dnCtsW/tItcm+D8efCj8hLonyPS6XrPiYXmx26Iv5IeFKJOUD3JdFtcyeTSUdPx8fRz5dPPq8KUSbR6efTnBljRrjnEuHdq4udiyKNE5GluOYTAxpImwIDACKzdaCmMogcDpqWFtZmCh4RHALEtEyxlFEqITYAT4juJlAJOFYsrDFGfCfBcW348FyXqyKgdWjUb73FJPhdW/BJmG/7ku3pf6mP1fttBodQ+iXPFOVNSjLHHfdJtPdXBLx8ORy9Set+ow5ownJSVbF2sppJeFtJ+Pj6s+p9Sowy6CMYpLHOLSSdpbrU1b/u3P5PxnT+jhLULHptG9uO4PJHFOUsjScX3/u7f2PmZw448q+93/GJ/R7mG34meWvKPH+KdOP6RNQoQXYYsrbaezJNNcWqdwav54+R+q6Byy1Onk3iljcp5OE2mncnya+FxSPI6n9UZwwKOoxxjcnKm7a8ro/daXTqEVFckidfTZdRn/Miaj1/45Oq26MIrVHe35LW9VNy5cEuFeHoj8v0j0G8Tqj620fnOsmjVblz8x9T0+XTxE4zeK+k67LLOMc/V8zz6KjyNXgP0HS0tj5HganPYacsp7vX2RFPG1OI8vPE9TWZTys87PV028bqZxck0RZeaIyidseHkz5ScRJIq0I4iCZhthhk61IayKYdx0xkwo1lIyJJWPFDiSdCYyJJFIsq00okFIZBoLVANjQZORsc+Jlm6Nfl9k+jjoPPixLUPLWJqThjk+7FWnKVcknTv2R35uv+ihkyY1qGn2qkpQxyyRaai5Lcu7z3Kz8Zk66Yo9DvTNvtnLZGP9je9yvyu0fL8mod2eFlqmc5j929eOOUcs/pH0f1f0X01hzpdlkUr41yf4HpH8m6DrBnxNOGSSrlyf6n2n6Levc9Y54c6W/HBSWSN1JXVST5P9ePIvDds19ttV7x+dubd0+Fctc/2l9Js4Ok9VihFucl6Lm38HH0rqrXOkfhOldTxau/n9jg3faEbb1443HvLbpOh+J82U05OseoU7fLnVH4nWZaPd6Qn53/ADyPy/SU7L6PCuz1epy449nFqM1nK5CZHTJ2e1jjFPn9myZnuruJ5JCbybkaw55PYjBYGNNgYFAFQtRDIRMO42iWaiY6kRTCmOypeMh1IjE1jsnVHMV7RHCpDbx8jp05chOMiDmNCREyuF5wUlTOLU6XanK7S8K4nZElr19m/j9TDOMZdGM5RCvV7RYcrfbzyQimv6cYtte75fgfY+qWv0Gmx7NMqb4ylJ3OT/uZ8Z6HlS8Kfg0n/o9jFm28Uq/6yf8Amzi29BHU495n8nVj1Ea/lyh9d6Q6cjJcGvg/G9Kaq3as/OvpTh4p+dkNT0jfi/wRy4fZM657O3H7Q1RjWPZ6Wq1Hdt+PC07V+TXgzwtVlseGsS48XfBpq015NWLqscXHfDldSi33ot/+l6/iduHSTg59nWRsjs83KyLLyQOxOrHXNPOz2RMoNCyR0vGI8RMxMDtKCQXEvHEU7E0xiZZ5dnDRjt7IxXFNuBGsyCgIyQ8Yipjbyoou6gshVMNlWIgLNZqCiLUFjRkFQK48QpVEDjkbXf05ey/U6I46I65fZy9iZqmkWTofkeozx+hZcX7f5PWbHoj5S3Tcpykjmlmp3F014rmPnkc1WbzPowh09tGX3lT/AOUUl+MeX4UCeN1aqSXiua91zX6ElgZSCpVzJjGVTlE+U0VhIHZ2PjaXhf8APBld0KKvEDSZppc0/h8/h+JGWUOw8HaRt6OaWQTeR4X5dfamOTcEOUlxcSQSgGiaFgosbYwxZRMcRBTKe0xRg2BJ4gkUhEG0KkZzbWKWSKRZzOQVMVK5Onec+sl3JewNxPUS7svZjEy5ujJ037fsel2p5Ohfe+Gdu4NU1Cc/K7nZozogmMaxkz4ryyAjITYxo42XaJW3+QA44DSRSUpSOeTLZInPJkZScMBBUbGUaJpVm7NmF3BCitzxYWhYyA5CMbMLYUxGoikZERkAh07icpIVkwtSlgsmFMmVQpYub7r9n+hkwZHwfsyVOTQ/e+Gd+w87R/fXyemuAa/BZttoaLJuRjSPKZ8O2MkB5jj3mcjTkyp0yz+RPeyCkHeHIqWbsSUBO0FlkC4FK8icpk9wrkTOSog+4xKwCsUCkZs1GohQhTFCgs6UUh9xFMYLkG3GsQwjMZMWzWJUKRYZ+PsIjSHZOTSvvL5PQ3nm4PvI7NxOuex5eVtwNxOwORpaT2ZyJNgbC00ruBuJWaw5ClLA2TsDYrFK7hWxLBYrFHsxPcYLOlkgUNYLABQKDYBGZIKEsO4ZGsBlMzkAYKiKbcJVnA5C2BsDc2P7yOvccceaOiyMDyPuBYlmbLtNC5A3CtmsVihszYpgsDuNuFTNYWKNYLFs1hYo1mFswWKdjiBxKGKRadAKgYwkwUWMIWgEpsRtgUZKNtKbBdojKkbaFgEbj8V7nVtOV817nVZOKpDaBxG3AspIbAOAdwNwg1CtBsVsAFAYbAxBgBBQGstJN8dr4mPX314gOX48+z0o6KPd53aepN5+NI5lHhZlzOicpedGMOx5PU3arz/M4GjMrmni7Vn5g+sI5G+ABcpPjDs+sr1B9a9zkCkHKRxdL1LN9YOYNByk6X7depnmRAwcpFDN8SryoiwCiTlXtQ9qiLiwUFlS/aI3aIgYLKl96BvRGgUFnSryCOYtGoLFGUw9oJQdoWKU+sz8zEqCTxhfPL3UYrKT5E5BBSzYGy0XwRmKxSA+9eQsisEORBVJexrS/wBFK8xoCtVJbl/LBv8AYvtsTGqCymCb/wCUwbi6C4is6csmFz9DZlxOmI5koi3JF+hSLv0Np1xZcJkYwhkVevsI3/KOmfoqFaCJOcUN38o1+jLUjWFlSCkZt+RRUvE25eYyolsDsfcJNgJKYFGGl05efsSkUyL9hGTC8mUWFxZeHJfAmXkFikGPGEmI+Z0KQ5KII8Mv4zShJf7KPILlmLuqoJUvP8wOL8X+ZnIWUhpMosDT8/zD4GoAWSMr8/zH2gmgFJxDx8wJDUBNsfmZw9RoiyYG2w2wyMkBBsNtMEApjghcskzXwXoSbCFTPamCCjDS6cit+5OaLSykyYXLRT8zSVlGxLAJuPFj0BMyGRKNQzRkgIDbR48wtCs6KGIrY0eQBmxLGkKxlJaDZgICNYoaAAFGMZgGMzMAA18CY7QEAkphqMMKMJjCNoviDzMYRgZGMMmHRjCMviFcjGAQWIW+BjBI9GkTbAYcFJkAxhgfAwDCI0TMxgMoGYwyMwIxhAyMYw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http://www.scifimoviezone.com/imagefantasy/lotrrk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64743" y="1132145"/>
            <a:ext cx="4869815" cy="20087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attsupwiththat.files.wordpress.com/2009/05/the_north_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85547" y="3786776"/>
            <a:ext cx="1185545" cy="175009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882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/>
              <a:t>Shannon/Weaver, </a:t>
            </a:r>
            <a:br>
              <a:rPr lang="en-US" dirty="0"/>
            </a:br>
            <a:r>
              <a:rPr lang="en-US" u="sng" dirty="0"/>
              <a:t>The Mathematical Theory of Communication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(any edition) </a:t>
            </a:r>
            <a:endParaRPr lang="en-US" dirty="0" smtClean="0"/>
          </a:p>
          <a:p>
            <a:r>
              <a:rPr lang="en-US" dirty="0" smtClean="0"/>
              <a:t>Peterson</a:t>
            </a:r>
            <a:r>
              <a:rPr lang="en-US" dirty="0"/>
              <a:t>/Davie,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Computer </a:t>
            </a:r>
            <a:r>
              <a:rPr lang="en-US" u="sng" dirty="0"/>
              <a:t>Networks: A systems </a:t>
            </a:r>
            <a:r>
              <a:rPr lang="en-US" u="sng" dirty="0" smtClean="0"/>
              <a:t>approach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(any edition)*</a:t>
            </a:r>
          </a:p>
          <a:p>
            <a:pPr lvl="1"/>
            <a:r>
              <a:rPr lang="en-US" dirty="0" smtClean="0"/>
              <a:t>*readings are cited from the Sixth Edition; students are responsible for location of corresponding material if using other editions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1861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optical </a:t>
            </a:r>
            <a:r>
              <a:rPr lang="en-US" dirty="0" err="1" smtClean="0"/>
              <a:t>comms</a:t>
            </a:r>
            <a:endParaRPr lang="en-US" dirty="0" smtClean="0"/>
          </a:p>
          <a:p>
            <a:pPr lvl="1"/>
            <a:r>
              <a:rPr lang="en-US" dirty="0" smtClean="0"/>
              <a:t>Sunlight</a:t>
            </a:r>
          </a:p>
          <a:p>
            <a:r>
              <a:rPr lang="en-US" dirty="0" smtClean="0"/>
              <a:t>Unreliable</a:t>
            </a:r>
          </a:p>
          <a:p>
            <a:pPr lvl="1"/>
            <a:r>
              <a:rPr lang="en-US" dirty="0" smtClean="0"/>
              <a:t>Hard to aim</a:t>
            </a:r>
          </a:p>
          <a:p>
            <a:r>
              <a:rPr lang="en-US" dirty="0" smtClean="0"/>
              <a:t>Limited use</a:t>
            </a:r>
          </a:p>
          <a:p>
            <a:pPr lvl="1"/>
            <a:r>
              <a:rPr lang="en-US" dirty="0" smtClean="0"/>
              <a:t>Sunny days only</a:t>
            </a:r>
          </a:p>
          <a:p>
            <a:pPr lvl="1"/>
            <a:r>
              <a:rPr lang="en-US" dirty="0" smtClean="0"/>
              <a:t>Low bitrate</a:t>
            </a:r>
          </a:p>
          <a:p>
            <a:endParaRPr lang="en-US" dirty="0"/>
          </a:p>
        </p:txBody>
      </p:sp>
      <p:pic>
        <p:nvPicPr>
          <p:cNvPr id="5126" name="Picture 6" descr="C:\Users\touch\AppData\Local\Microsoft\Windows\INetCache\IE\0D6NZNIX\angus_and_cody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82539" y="1600835"/>
            <a:ext cx="4269474" cy="314388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9660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in current use</a:t>
            </a:r>
          </a:p>
          <a:p>
            <a:pPr lvl="1"/>
            <a:r>
              <a:rPr lang="en-US" dirty="0" smtClean="0"/>
              <a:t>Maritime communications</a:t>
            </a:r>
          </a:p>
          <a:p>
            <a:pPr lvl="1"/>
            <a:r>
              <a:rPr lang="en-US" dirty="0" smtClean="0"/>
              <a:t>Public communications </a:t>
            </a:r>
          </a:p>
          <a:p>
            <a:pPr lvl="2"/>
            <a:r>
              <a:rPr lang="en-US" dirty="0" smtClean="0"/>
              <a:t>E.g., swim safety</a:t>
            </a:r>
            <a:endParaRPr lang="en-US" dirty="0"/>
          </a:p>
        </p:txBody>
      </p:sp>
      <p:pic>
        <p:nvPicPr>
          <p:cNvPr id="6146" name="Picture 2" descr="C:\Users\touch\AppData\Local\Microsoft\Windows\INetCache\IE\U053XU09\8415994274_b840f94592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236153"/>
            <a:ext cx="2926080" cy="438569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4166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185"/>
            <a:ext cx="8382000" cy="4316316"/>
          </a:xfrm>
        </p:spPr>
        <p:txBody>
          <a:bodyPr/>
          <a:lstStyle/>
          <a:p>
            <a:r>
              <a:rPr lang="en-US" dirty="0"/>
              <a:t>Couriers			</a:t>
            </a:r>
            <a:r>
              <a:rPr lang="en-US" dirty="0" smtClean="0"/>
              <a:t>Spoken/written (30,000 BC)</a:t>
            </a:r>
            <a:endParaRPr lang="en-US" dirty="0"/>
          </a:p>
          <a:p>
            <a:r>
              <a:rPr lang="en-US" dirty="0" smtClean="0"/>
              <a:t>Pigeons				2900 BC, Egypt</a:t>
            </a:r>
          </a:p>
          <a:p>
            <a:r>
              <a:rPr lang="en-US" dirty="0" smtClean="0"/>
              <a:t>Beacons			1200 BC, Troy</a:t>
            </a:r>
          </a:p>
          <a:p>
            <a:r>
              <a:rPr lang="en-US" dirty="0" smtClean="0"/>
              <a:t>Heliographs		400 BC, Greece</a:t>
            </a:r>
          </a:p>
          <a:p>
            <a:r>
              <a:rPr lang="en-US" dirty="0" smtClean="0"/>
              <a:t>Flags					400 BC, Greece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528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the microscope guy</a:t>
            </a:r>
          </a:p>
          <a:p>
            <a:pPr lvl="1"/>
            <a:r>
              <a:rPr lang="en-US" dirty="0" smtClean="0"/>
              <a:t>1680’s </a:t>
            </a:r>
          </a:p>
          <a:p>
            <a:pPr lvl="1"/>
            <a:r>
              <a:rPr lang="en-US" dirty="0" smtClean="0"/>
              <a:t>“On Showing a Way How</a:t>
            </a:r>
            <a:br>
              <a:rPr lang="en-US" dirty="0" smtClean="0"/>
            </a:br>
            <a:r>
              <a:rPr lang="en-US" dirty="0" smtClean="0"/>
              <a:t>to Communicate One’s </a:t>
            </a:r>
            <a:br>
              <a:rPr lang="en-US" dirty="0" smtClean="0"/>
            </a:br>
            <a:r>
              <a:rPr lang="en-US" dirty="0" smtClean="0"/>
              <a:t>Mind at a Distance”</a:t>
            </a:r>
          </a:p>
          <a:p>
            <a:pPr lvl="1"/>
            <a:r>
              <a:rPr lang="en-US" dirty="0" smtClean="0"/>
              <a:t>Telescope + semaphores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BQWFRUVFhUUGBgUGBUXFRUZFRQYGBgVFRQbHCggHhwlHhYXIT0lJSkrLy4uGCAzODMsNygtLisBCgoKDg0OGhAQGiwkHBwsLCwsNywsLCwsLSwsLCwsLDQsLC4sLCwsLCwsLCwsLCssLCwsLCwsKzc3LCwrLCwrLP/AABEIAJgAhwMBIgACEQEDEQH/xAAbAAABBQEBAAAAAAAAAAAAAAAEAAEDBQYCB//EAEIQAAEDAgMDBgsGBQQDAAAAAAECAxEABBIhMQVBUQYTImGBkhQyU3FykaGywdHhFTRCUlR0ByQzsfAjQ0SCFsLS/8QAGQEAAwEBAQAAAAAAAAAAAAAAAAECAwQF/8QAIxEAAgIBBAICAwAAAAAAAAAAAAECETEDEiFBBFETYRQycf/aAAwDAQACEQMRAD8A9LtkrcU8VPOjC8tACVAJATEACKI8CPl3+/8ASotleNcfuHfhVhUtjBPAj5d/v/Sl4EfLv9/6UXSo5AE8CPl3+/8ASl4GfLv98fKizUShNFgQeCny7/f+lLwQ+Xf7/wBKkKSD2k+vSpCn/OylY6BxaHy7/f8ApSNmfLv98fKk+6pJGhGZJOgAj4T6qVtd4hMQIBz3SJ+VG4KF4IfLv9/6UvA1eXf74+VEpUDT0chQL4GfLv8Af+lLwNXl3+/9KLpU+QoF8DPln+/9KbwM+Xf7/wBKLpCi2FFcwVou2Uc64pK0vYkrViBwhJB06zSrpz77bei/7qaamiR9la3H7h34VYTVfsvxrj9w78KOmk8jOqZSoEmkFVC8ofH1UmMXOzUhAIzoYOf55zxrpSuieoGlYEzCMujpxMknzVMGus+yk0mABwAFSTTCiFVuDrJHXUb1uI/yKKmuVUAVbbxSqCNd3/tPCjQaqdrLIggwQfZRWzX8SNdDGfmqU+aKaDRT1wDTzVEnVKmmlNAALv3229F/3U0qZw/ztt6L/uppqpCYtmHpP/uHfhR00Dszxrj9w78KOqexoSlRrUSspJqF9fsmoedJyHS47omk2OiYpJGcZ/5rScWIg8U+0imSkJETkNOPmqr2i8EGRmnDn1Qej8qlsdGndUQDAnXLTsmsnte3UJXdbRcZMZIZU000jvJUpR6yeytWoAjPfVHtbkvbvIUlbYOLUmVKI4STMdQiqaFYFsW8fCgC+m4aP4lJAc0yIUjoqHZRHKrba2UIDJQlxxUBTgJS2keMvCCJI4EgVYWOz0oTCUhIASAAPyiJPXAFB8pNmodLWNIUASmCMhjGR4SCN9TykVaZWJaxoxi6L85EKS1g68OAAj1mitgOkSkg+MRpkI4nfTbJ5Pt24SlpGFKUlMiBilUiQOG7h11FYtYXnTG8nU5dnZSwx5Ro0qpwahZI1BqWa0Mx8VPNczT0ABr++23oP+6ilTE/ztt6D/uopVUcCZxs9wBVxJgC4dJPDTWp2NoNL/puJUdYBGnEdVZ3lAkcxdYiQk3SgojUDKib63bZQ3zU9B0ISSZ05vThIUfXSoCzuXhBxae3sqEuKKQW4AMGTr6q6WB5+r6VSv7ebQkoBLipHiglKSdROnZWeSw165UkjnlYsx4qTl6qAuGgHUKWUKOMKiVklIM4ji3DgMt9EWO1GnISFEL3pUkpVHmOvZXN7jCwptpBCpxuKAlIA6MdXjVLVDRrLd3EJqWaoeTN6FsjCZgxmCOyrQrkxurRMTRIpZiR9eyqa/2uMGaHEwoE4kEKGe4b6n+3G+mEpcUUGIbbWuT1ECPbVPtjbYhQWxcBSkgBHNrKiJmU4QRl56lv0UvsukXoWkEb/nrVS3cNlx0KVCkLJyEmDuqa0TkmARprke0bqz2zL9KXnlLyC3JmctYqWx0bG2dEQDOufz66IS5VLZ7QbOaVAzwj11Ld7TbbjG4hJOgUoJJ8wNUpEUW5XwqiZ5WMKuFMdIFBKSojoSPGE6gDiRFZDlLy8cU4LfZpClHJbqYOHiG5ykb1bt2+sls1y450s2oLjruMK6U4hEqJWcgN+L25xUT1GuFk0jpqrke3T/O23oP+6mlVLyQt323LJF1HOJbuAYOKE9HCCrQkCM6at43RhLIVfIlu6yxYbhxcazgKVRHYaqrfaaHG2mwApariTvIASFBYHCBFaCz8e4/cOfCsvtECycddTbKU1AVjSpACBHSgEzmYyA3Vya2ju1FO8cFp8UWu23YQEg5qOHriCVDtgDKqL7NXzhCVwAANSACdwA31WXnKIXKVgLS3BStBWtKSgpGoJGpk61a7O230UrKil1I6SFAHERorIQQdcq69JoUgnaVkAEc24pagEnHvQomMjx31Pc7VVzYJSM0yqNMxmPNVXd3blwAwwhScS8a1KiRBndpV3aOoP+lAJSI0zEb6nVYRBOSG1pSsLGA84RP4T0UgAD8IGmeWXGtal8b68y21ZrafK2HAiEiADmpOI4ipKgcs4JrX2KCptJbWkKgBaQcSAqBITvT5qyi+jRlw+VGEtQkeqhXdmPHxrhUHVMCD7JoJL7yZlJPowqfUZ9lJzbDpBCW1kxOmERxJVTsP4TbRueaaJGayMKBxUdPnWTurdCmwl6ZGmEgYlHckA6GYz4mum9suF6X0QNBEKCc8kj1TNEXl4kxhSFLVmlJGQ6z1DL11EpKrY0ngprzYnMuJ5l1XOECEkyB1lW4T691V6eRl247C0laikkOKMpKRuk6HqMVuOT2xDilXjnMz4qx1cPNV5tm/aQypvcoFKhMKROWo0/zUV50vKblx+pslXHZ4VtRtLL0NEkwdMjOmE9uVep8hOS3giS64cT7gzO5CTngT8TvrzW02Gt+75hsqWMYK3Y8RsmZVuBgEeevc20xkNBl6q9HSXFmWrK+CO3++2/oP/wBk0qdj77b+g/8A2TSrqjg52PZDpXH7h34UBymsrh1kpt+ZUSRiRcIxIWJ01GY1qz2d41x+4d+FEqqGho8lXycvS+G5tUuBPOQlsc2U6QUyQa0Js7sBIuG2VwRLjKSgtgH8gKpyyyFXS8Ph0/j5lI/6nF8QKk2ip0trDH9QiEmYjjBO+JrJd0WVNpdNtJ6K0pOIyV9FS8zCikwRPXFFpah4rwAYwkqg7xwg6aVT22zHFjm3oZTqQpSCs8dCSd+Z41p7VkGQmCnCAnflESeuhJiso9tWKycSJVnBEAkpmRGU6/CoNmHm1kpMYkgqG6UnCITvManrFH3RIuQkSBhzETOeuegoRwS4s9IQ0pQMQMnEzh7KXZdl9Y3KXDKMwRn1EZZjdTLbggjdl2DOfVND7MCUEmQZISTvnOueVu1fBbdToTiIKQBIAlRiVTuzquiSu5SNoSoYQOcWJCR7x4J/vU+wNjZ4lZqOZJoLk0hLw50r5xSj0irUEbiN0cKvNo7RSykhJzjWvH8nWc5bVg7NOG1X2F7V2ihpGAa8d4PGeNeabQ2g7du8ywRi/wBxxWSEp/Mrr4DU+bRbQ2i5du8yycv9xcEhtM6kDU8BvrW7P2Uy0G22BMdNSjmpZP4lneZHZEV0eN41LdIynNLiIRyd2Wi1b5tsEz0lqV461EeMojWdIGkVfMKmgrh3CQE7tcuqcqL2eJTJ3mvRRzsZkfztt6D/APZNKumx/O23oP8AuopVtHBDGtngjwpazCUvvKJ4BIBJ9leX7V/iw8s/yjSW07lOjGs9eAEAe2vVLJoK8JSoBSVPugpIkEGAQRwrO3H8M9nEyGCidyFrCfVNZzTeC4tdnkq+XF8VKcLiueySFpbaACBPRCYjedZNWGzOX9+CMakOD8pQnEeoFAEeevSGv4b2IP8ASJ61KUqi7Dk60ySGmkpIO4AZeesqkWnEntrVDoCwmFEA5gYxIBhXCirNQHRGooCzEB6NZV7NKnatyQHEQFakaSDvHCqRJVpsFOvKLy1TJAgxAB6OQyMddc3zeCEyow08CpWZIOEkzO6rS7lTqcX4CDAJgk/QxnWL2+m5adcduXipolaW+bMDARiKC0EnPCCMR1ikwRabLuEM5LUYBmFCFHgcMUF/EDa55nmQJ8IAIBiUJBzVHA1n7pl5l1lp5xSSpJcaHOlZUkHoiTnIEa8TmYqvTsRy7vlF54lJhanMi5hBjAlIyEeoAzQvQyLYm31WiyEqBByOcggfh+R+FaBq5d2gvm7YkJEFxxWjYOoPFXAdulb3ZfJi1ZQUNMN4SCFFSQta5/MtQk1Y2mz22k4GW0tpJKoQkJBJ1MDfWf48HLc8lvVdUZfYfJ4Wz60tn/SITIVmVEpzJPGasbpkJcgGCpITHUMWnrNWdyycQjfqT1cDXF3bkpSUiVTEncN/ZWtGdnYt+iJzIj6Z+qirRJnM9m7sqS2R0RM7wZ30RgG4VaRLYH/zbb0H/dRSpf8ANtvQf91FPWkcEs72WM3/ANw78KOKaC2UM7j9w78KsKTyNEeGoXWs5jUQeyiYpEUqCytXaJCjkc9wPw31Ci1IRJ1I9Qq2IqN8gJJUYAEk8AN9TQ7Ka8IgGJJynWBO7rrMcrFQymPzFII8Y421p7D0q2T9uFyjEDEEpEHzEjdXmvLxlQWWlOKSDhCREYwrJSm1aEDIHfnw1hopFQnks5fuNuvLwBIQkuk4SvAAEotx+UR43aK2GxeTKWHFmFrWqE43IOFJMlCY3GMzRnJy4ZfYYaxArQw0pUjJJwgQFaYstKtrhCguOcwpzAGQJgjOdd5HZQBaWywQDFERQezIAiQd+/f1miluAVoiWBvKk6CAc+vzVE48QTlvgddEPIMSnfUzaD+KpoYreYzqRNKkasQGPvtt6D/uppUyfvtt6D/uppVUcEsn2TrcfuHfhR9AbJ1uP3DvwqwpMENSp6agZyTVXyjSg26wtOIlKktgAk84UEJgVaKFeWcv32ri6XbXLhYLQQphRJCYWkEqO6SQRJ3CJqJulZUVboN2DygFulQ8HVzquk4pxUZgaTBkDPfvqr23tovrQ6sIGFJCRExiMk4jAz7apneTdwUxzyXU8UqUoEeaYqvuNluI1GPLeDl5hNcu++LN46O3ond2oElRCj0jOFsqw+fUZ9dWexuXy0Qm5aS8hJgK0dSJyzJIVHZWbD8EAkJPDQ+aK7vLkNjpgp9MYZ7DmfVTUmivjj2z3HZDyHW0utqCkLEpjd1EcaO5vLOsx/DbZbrNn/rApU64p0JORQlSUgAjcThJjdirWxXSvs5Xk5aEADhTkU8UqYhop6U0ppgBH77beg/7qKVI/fbb0H/dRSqkJkHPvsuPJTaOOhTq1hSVNgEKjcTNd/a1z+ge77XzpqVMQ/2tc/oHu+186b7Wuf0D3fa+dKlSoBvtW5/QPd9r/wCqpeUuy/DUpFxs5/EicDiHG0uInUBQOnUcqVKigMY5/Dy6SZYQ75n22FntUhxP9q6/8L2idWUDrDST6wXopUqn44+i1qS9llb8lb0ZL8JSk6i2Ra28/wDcFSvVFW+xuTyLZQcb2W6p0Z8684245PEKUrLspUqailglybyX52lc/oXu+186b7Ruf0L3fa+dKlT2hYvtG5/Qvd9r50jtG5/Qu99r50qVG1CsX2jc/oXe+186X2jc/oXu+186VKjah2SbN59y6aW5brZS2l2StSDOMAADCeqlSpU6Ef/Z"/>
          <p:cNvSpPr>
            <a:spLocks noChangeAspect="1" noChangeArrowheads="1"/>
          </p:cNvSpPr>
          <p:nvPr/>
        </p:nvSpPr>
        <p:spPr bwMode="auto">
          <a:xfrm>
            <a:off x="155575" y="-868363"/>
            <a:ext cx="1609725" cy="181927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BQWFRUVFhUUGBgUGBUXFRUZFRQYGBgVFRQbHCggHhwlHhYXIT0lJSkrLy4uGCAzODMsNygtLisBCgoKDg0OGhAQGiwkHBwsLCwsNywsLCwsLSwsLCwsLDQsLC4sLCwsLCwsLCwsLCssLCwsLCwsKzc3LCwrLCwrLP/AABEIAJgAhwMBIgACEQEDEQH/xAAbAAABBQEBAAAAAAAAAAAAAAAEAAEDBQYCB//EAEIQAAEDAgMDBgsGBQQDAAAAAAECAxEABBIhMQVBUQYTImGBkhQyU3FykaGywdHhFTRCUlR0ByQzsfAjQ0SCFsLS/8QAGQEAAwEBAQAAAAAAAAAAAAAAAAECAwQF/8QAIxEAAgIBBAICAwAAAAAAAAAAAAECETEDEiFBBFETYRQycf/aAAwDAQACEQMRAD8A9LtkrcU8VPOjC8tACVAJATEACKI8CPl3+/8ASotleNcfuHfhVhUtjBPAj5d/v/Sl4EfLv9/6UXSo5AE8CPl3+/8ASl4GfLv98fKizUShNFgQeCny7/f+lLwQ+Xf7/wBKkKSD2k+vSpCn/OylY6BxaHy7/f8ApSNmfLv98fKk+6pJGhGZJOgAj4T6qVtd4hMQIBz3SJ+VG4KF4IfLv9/6UvA1eXf74+VEpUDT0chQL4GfLv8Af+lLwNXl3+/9KLpU+QoF8DPln+/9KbwM+Xf7/wBKLpCi2FFcwVou2Uc64pK0vYkrViBwhJB06zSrpz77bei/7qaamiR9la3H7h34VYTVfsvxrj9w78KOmk8jOqZSoEmkFVC8ofH1UmMXOzUhAIzoYOf55zxrpSuieoGlYEzCMujpxMknzVMGus+yk0mABwAFSTTCiFVuDrJHXUb1uI/yKKmuVUAVbbxSqCNd3/tPCjQaqdrLIggwQfZRWzX8SNdDGfmqU+aKaDRT1wDTzVEnVKmmlNAALv3229F/3U0qZw/ztt6L/uppqpCYtmHpP/uHfhR00Dszxrj9w78KOqexoSlRrUSspJqF9fsmoedJyHS47omk2OiYpJGcZ/5rScWIg8U+0imSkJETkNOPmqr2i8EGRmnDn1Qej8qlsdGndUQDAnXLTsmsnte3UJXdbRcZMZIZU000jvJUpR6yeytWoAjPfVHtbkvbvIUlbYOLUmVKI4STMdQiqaFYFsW8fCgC+m4aP4lJAc0yIUjoqHZRHKrba2UIDJQlxxUBTgJS2keMvCCJI4EgVYWOz0oTCUhIASAAPyiJPXAFB8pNmodLWNIUASmCMhjGR4SCN9TykVaZWJaxoxi6L85EKS1g68OAAj1mitgOkSkg+MRpkI4nfTbJ5Pt24SlpGFKUlMiBilUiQOG7h11FYtYXnTG8nU5dnZSwx5Ro0qpwahZI1BqWa0Mx8VPNczT0ABr++23oP+6ilTE/ztt6D/uopVUcCZxs9wBVxJgC4dJPDTWp2NoNL/puJUdYBGnEdVZ3lAkcxdYiQk3SgojUDKib63bZQ3zU9B0ISSZ05vThIUfXSoCzuXhBxae3sqEuKKQW4AMGTr6q6WB5+r6VSv7ebQkoBLipHiglKSdROnZWeSw165UkjnlYsx4qTl6qAuGgHUKWUKOMKiVklIM4ji3DgMt9EWO1GnISFEL3pUkpVHmOvZXN7jCwptpBCpxuKAlIA6MdXjVLVDRrLd3EJqWaoeTN6FsjCZgxmCOyrQrkxurRMTRIpZiR9eyqa/2uMGaHEwoE4kEKGe4b6n+3G+mEpcUUGIbbWuT1ECPbVPtjbYhQWxcBSkgBHNrKiJmU4QRl56lv0UvsukXoWkEb/nrVS3cNlx0KVCkLJyEmDuqa0TkmARprke0bqz2zL9KXnlLyC3JmctYqWx0bG2dEQDOufz66IS5VLZ7QbOaVAzwj11Ld7TbbjG4hJOgUoJJ8wNUpEUW5XwqiZ5WMKuFMdIFBKSojoSPGE6gDiRFZDlLy8cU4LfZpClHJbqYOHiG5ykb1bt2+sls1y450s2oLjruMK6U4hEqJWcgN+L25xUT1GuFk0jpqrke3T/O23oP+6mlVLyQt323LJF1HOJbuAYOKE9HCCrQkCM6at43RhLIVfIlu6yxYbhxcazgKVRHYaqrfaaHG2mwApariTvIASFBYHCBFaCz8e4/cOfCsvtECycddTbKU1AVjSpACBHSgEzmYyA3Vya2ju1FO8cFp8UWu23YQEg5qOHriCVDtgDKqL7NXzhCVwAANSACdwA31WXnKIXKVgLS3BStBWtKSgpGoJGpk61a7O230UrKil1I6SFAHERorIQQdcq69JoUgnaVkAEc24pagEnHvQomMjx31Pc7VVzYJSM0yqNMxmPNVXd3blwAwwhScS8a1KiRBndpV3aOoP+lAJSI0zEb6nVYRBOSG1pSsLGA84RP4T0UgAD8IGmeWXGtal8b68y21ZrafK2HAiEiADmpOI4ipKgcs4JrX2KCptJbWkKgBaQcSAqBITvT5qyi+jRlw+VGEtQkeqhXdmPHxrhUHVMCD7JoJL7yZlJPowqfUZ9lJzbDpBCW1kxOmERxJVTsP4TbRueaaJGayMKBxUdPnWTurdCmwl6ZGmEgYlHckA6GYz4mum9suF6X0QNBEKCc8kj1TNEXl4kxhSFLVmlJGQ6z1DL11EpKrY0ngprzYnMuJ5l1XOECEkyB1lW4T691V6eRl247C0laikkOKMpKRuk6HqMVuOT2xDilXjnMz4qx1cPNV5tm/aQypvcoFKhMKROWo0/zUV50vKblx+pslXHZ4VtRtLL0NEkwdMjOmE9uVep8hOS3giS64cT7gzO5CTngT8TvrzW02Gt+75hsqWMYK3Y8RsmZVuBgEeevc20xkNBl6q9HSXFmWrK+CO3++2/oP/wBk0qdj77b+g/8A2TSrqjg52PZDpXH7h34UBymsrh1kpt+ZUSRiRcIxIWJ01GY1qz2d41x+4d+FEqqGho8lXycvS+G5tUuBPOQlsc2U6QUyQa0Js7sBIuG2VwRLjKSgtgH8gKpyyyFXS8Ph0/j5lI/6nF8QKk2ip0trDH9QiEmYjjBO+JrJd0WVNpdNtJ6K0pOIyV9FS8zCikwRPXFFpah4rwAYwkqg7xwg6aVT22zHFjm3oZTqQpSCs8dCSd+Z41p7VkGQmCnCAnflESeuhJiso9tWKycSJVnBEAkpmRGU6/CoNmHm1kpMYkgqG6UnCITvManrFH3RIuQkSBhzETOeuegoRwS4s9IQ0pQMQMnEzh7KXZdl9Y3KXDKMwRn1EZZjdTLbggjdl2DOfVND7MCUEmQZISTvnOueVu1fBbdToTiIKQBIAlRiVTuzquiSu5SNoSoYQOcWJCR7x4J/vU+wNjZ4lZqOZJoLk0hLw50r5xSj0irUEbiN0cKvNo7RSykhJzjWvH8nWc5bVg7NOG1X2F7V2ihpGAa8d4PGeNeabQ2g7du8ywRi/wBxxWSEp/Mrr4DU+bRbQ2i5du8yycv9xcEhtM6kDU8BvrW7P2Uy0G22BMdNSjmpZP4lneZHZEV0eN41LdIynNLiIRyd2Wi1b5tsEz0lqV461EeMojWdIGkVfMKmgrh3CQE7tcuqcqL2eJTJ3mvRRzsZkfztt6D/APZNKumx/O23oP8AuopVtHBDGtngjwpazCUvvKJ4BIBJ9leX7V/iw8s/yjSW07lOjGs9eAEAe2vVLJoK8JSoBSVPugpIkEGAQRwrO3H8M9nEyGCidyFrCfVNZzTeC4tdnkq+XF8VKcLiueySFpbaACBPRCYjedZNWGzOX9+CMakOD8pQnEeoFAEeevSGv4b2IP8ASJ61KUqi7Dk60ySGmkpIO4AZeesqkWnEntrVDoCwmFEA5gYxIBhXCirNQHRGooCzEB6NZV7NKnatyQHEQFakaSDvHCqRJVpsFOvKLy1TJAgxAB6OQyMddc3zeCEyow08CpWZIOEkzO6rS7lTqcX4CDAJgk/QxnWL2+m5adcduXipolaW+bMDARiKC0EnPCCMR1ikwRabLuEM5LUYBmFCFHgcMUF/EDa55nmQJ8IAIBiUJBzVHA1n7pl5l1lp5xSSpJcaHOlZUkHoiTnIEa8TmYqvTsRy7vlF54lJhanMi5hBjAlIyEeoAzQvQyLYm31WiyEqBByOcggfh+R+FaBq5d2gvm7YkJEFxxWjYOoPFXAdulb3ZfJi1ZQUNMN4SCFFSQta5/MtQk1Y2mz22k4GW0tpJKoQkJBJ1MDfWf48HLc8lvVdUZfYfJ4Wz60tn/SITIVmVEpzJPGasbpkJcgGCpITHUMWnrNWdyycQjfqT1cDXF3bkpSUiVTEncN/ZWtGdnYt+iJzIj6Z+qirRJnM9m7sqS2R0RM7wZ30RgG4VaRLYH/zbb0H/dRSpf8ANtvQf91FPWkcEs72WM3/ANw78KOKaC2UM7j9w78KsKTyNEeGoXWs5jUQeyiYpEUqCytXaJCjkc9wPw31Ci1IRJ1I9Qq2IqN8gJJUYAEk8AN9TQ7Ka8IgGJJynWBO7rrMcrFQymPzFII8Y421p7D0q2T9uFyjEDEEpEHzEjdXmvLxlQWWlOKSDhCREYwrJSm1aEDIHfnw1hopFQnks5fuNuvLwBIQkuk4SvAAEotx+UR43aK2GxeTKWHFmFrWqE43IOFJMlCY3GMzRnJy4ZfYYaxArQw0pUjJJwgQFaYstKtrhCguOcwpzAGQJgjOdd5HZQBaWywQDFERQezIAiQd+/f1miluAVoiWBvKk6CAc+vzVE48QTlvgddEPIMSnfUzaD+KpoYreYzqRNKkasQGPvtt6D/uppUyfvtt6D/uppVUcEsn2TrcfuHfhR9AbJ1uP3DvwqwpMENSp6agZyTVXyjSg26wtOIlKktgAk84UEJgVaKFeWcv32ri6XbXLhYLQQphRJCYWkEqO6SQRJ3CJqJulZUVboN2DygFulQ8HVzquk4pxUZgaTBkDPfvqr23tovrQ6sIGFJCRExiMk4jAz7apneTdwUxzyXU8UqUoEeaYqvuNluI1GPLeDl5hNcu++LN46O3ond2oElRCj0jOFsqw+fUZ9dWexuXy0Qm5aS8hJgK0dSJyzJIVHZWbD8EAkJPDQ+aK7vLkNjpgp9MYZ7DmfVTUmivjj2z3HZDyHW0utqCkLEpjd1EcaO5vLOsx/DbZbrNn/rApU64p0JORQlSUgAjcThJjdirWxXSvs5Xk5aEADhTkU8UqYhop6U0ppgBH77beg/7qKVI/fbb0H/dRSqkJkHPvsuPJTaOOhTq1hSVNgEKjcTNd/a1z+ge77XzpqVMQ/2tc/oHu+186b7Wuf0D3fa+dKlSoBvtW5/QPd9r/wCqpeUuy/DUpFxs5/EicDiHG0uInUBQOnUcqVKigMY5/Dy6SZYQ75n22FntUhxP9q6/8L2idWUDrDST6wXopUqn44+i1qS9llb8lb0ZL8JSk6i2Ra28/wDcFSvVFW+xuTyLZQcb2W6p0Z8684245PEKUrLspUqailglybyX52lc/oXu+186b7Ruf0L3fa+dKlT2hYvtG5/Qvd9r50jtG5/Qu99r50qVG1CsX2jc/oXe+186X2jc/oXu+186VKjah2SbN59y6aW5brZS2l2StSDOMAADCeqlSpU6Ef/Z"/>
          <p:cNvSpPr>
            <a:spLocks noChangeAspect="1" noChangeArrowheads="1"/>
          </p:cNvSpPr>
          <p:nvPr/>
        </p:nvSpPr>
        <p:spPr bwMode="auto">
          <a:xfrm>
            <a:off x="307975" y="-715963"/>
            <a:ext cx="1609725" cy="181927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3219a2.medialib.glogster.com/media/a3/a37f548d4946ea550ec057ff22a20ff678aa84dc03db75d5dab8125129d16b42/robert-hooke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26455" y="1417638"/>
            <a:ext cx="2272665" cy="256851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ASEBQSERAUFRMWEBUYExUXGBMYFxkTFxIZFh0ZExgaHCggHBsnGxcWLTEtMS8tLi4uFyAzODQuNygtLisBCgoKBQUFDgUFDisZExkrKysrKysrKysrKysrKysrKysrKysrKysrKysrKysrKysrKysrKysrKysrKysrKysrK//AABEIARUAtgMBIgACEQEDEQH/xAAcAAEBAQADAQEBAAAAAAAAAAAABwYDBAUCAQj/xABOEAACAQMCBAMEBQcHBw0BAAABAgMABBESIQUTIjEGB0EUMlFhFSMkcYElM0JSkaGxNENTYnKywURUc4KDkvA1RWNkdISToqOzwtHxFv/EABQBAQAAAAAAAAAAAAAAAAAAAAD/xAAUEQEAAAAAAAAAAAAAAAAAAAAA/9oADAMBAAIRAxEAPwC4UpSgV8TTKg1OwVcgZYgDJOBufiSP2191lfM2WJeHEzgGL2uy5gIypjF9CWDj1GkHag1VKi3Db8QPGgka1eRSY1jYqSw3Y8oLyCgVW3KPvgA5B1UPgPibUY4bgaXfaKUfm5WClipxtHNpGSvYjdCw7B7UvFrZZRC1xEJSwCxl0DliMgBc5zgE13Kn0vhu/hnmMLvom4k9w8sXsvN5L22kRjnqdLLIoAxkaWPbtXr+JPFfKcwW+gyjOuRwzRoQpbQqqQ0s2MdAIwCCzLlQwaqvwGolxLiUsrj2u4mGsDKNPLGADr6RHA0aDp5e/WQz4YsBmqV5bKBwixwMfZIyf7RXJP4kk/jQaSlKUClKUClKUClKUClKUClKUClKUClKUCuC9soZl0TRJImQdLqrrkdjhgRmuelBheKeBI4FZ+HRgZJZ7YsQjf1rYtnkzD9EjCnsQNmXHo8TpIuXSFo4yXXKujCUtrCnGgxSKT8mDA4HMzaqjPmDbLa3kxjVAAqXQYxiQxrK7JMdGOqHmRxFxjP17MDtghsJvE8x4YGY8u61tBMUUnRJGCZJIwQQcoupM7HmR571MuLXMNwpSPXG6YDqDcgRB5chguQZJmcthcB2Y5JC6s96S9dUi0yQSRmONwVZVDMimN2wekr9Xb5Gcg4znIz7/ljw8z3ZuJEAWKBJUGouDcXS515OD0wKijb+cY7kk0HF4f8ALS4khTnTPax42QYkuypQqDLM3TE2GYaUXYEDJOap3BeGpa20VvGWKRRKilsFiqjALEADP4V3aUClKUClKUClKUClKUClKUClKUClKUClKUClKUCo15mcRaHisjq2T7JZwqmdtT3UkpI3GJAsTadx39c4NX43xaC0ge4uJAkaLlif3BR6knYD1qCcftpr2SS4nblSHTNMWLlIGV1MMDKnUHSAsSSAMznJBAwHPNw+F4pIYdCo0mmUrpBym8jKWcmN9DnWNIXDEYTfNG8qNKxzp/OfZWbYA6PYIYhkDOOuKUYycFTWPbhkqIjCUlBqVW61YyQSATh5FbdBJqIHZVhYqwC4b0ODccjtblbvU3KMYgu00kaEEjusygbEJIzBsdlkGQp2IVylcdvOkiK6MrIygqykFWUjIKkbEVyUClKUClKUClKUClKUClKUClKUClKUClKUCs/4y4tPbRxGAwhpJ+WTMJGUAwyPqwhBOCg2+Ga0FZbzF4Zd3FrGlmqmZbmN8syKFQKwY5YHuDp236/hmgmHE2mudN1d3jSyAK0REYFvEraWzbxgNmTcfWMDgNq0t0E+dwLw3K93D7Ore0PEC7NrCrkEG7mDDW3UpIViup26dSDLUvhXgi40gTyRxDTjTF9a4G2AruixgDvvGxBJwRvnXcH4PDaqyxKcu5eR2Znkkc/pSOxJY/wGwwKDpXHhqL2JbWA8sxYaB92KzAltb75bUxbVvlg7b71PI1Kl1dWimidRMmokJkaV32Ol85Rhs24PXpC2CvK474fguwOYCJFVgkqYDqGGCNwQyH1VgVb1BoJhw++vbY/ZpYYVknYRxBQYGbQX64mf6tiSDmNlVlYNoO+Kd4T4hJc2FtcS6dctvHI2kEKC6hsAEk4GaxfEvDN/by64IluVMkTNpZEYrHKG0tHM+hCV1dSMNznQN86vwFYTW/DbaGdNEscWl0yraSGO2QSDtj1oPfpSlApXxPGGVlb3WUg7kbEYOCNxUt8CcQmM1i8l5MRLHcLy5pWZZozLOY2gQktzI0gTUWxtL72dmCq0pSgUpSgUpSgUpSgUpSgUpSg/GGR3xt322+7NSHw55l308WqR7ZTzNA+onYk6mwZDzlCghSAQCMjvnpqv1CvD0TLHZKNIDWLnGekk3GxkOkEN3O3xzljjUG0XxPxDBPOtcbb+yzYBK6uoG7z/AMb4riHjyWRwsdxaL2ODC8hZWVnGnTcjcojH1Gx3+PgQkg7PgNuPRlXuVDLjBAY6T+jqBOpGJQyndjrO41yEvqZ3fqWQuzGN1bJAzgFcqGwQoe1L46uR/lNvujMAbOUHAGSDm8wGAxscEZGQM11Lnx1eAE+1R4DYGmwmYswwWBC3DHAGNwNiQDvjPnzW7EghgMAYH1gDYc4+rLAKckYyCDuM4avPv+LjkldHOtSdM6a5FQENgkqNgoAwCW6ekN06WUNRZeY0kwwk8KsHKOHtpQeYGVSFVrhWG7qMYO7AZ9K47nx1xBQW5lvpUrlvY7s5VhkOoFxupBG4JG/fY1m7IKztpt20oHUs43G0eTGWHVGVK4JyCAAQFelpevzjC5BKqG1DfUrSFQGGNXvLj5nYnUQZQ0t95h3CSRxLNC0jMMgWk8hZWbC8tYrg9/Tc6u+e9dq38WcUyxkWPCHqC2F78d8NzyOwPbO+3xrA2JkPFEOJAnN4fkvImDp4lGPdGdfUTvsRgns4B/oWgmEnje9HMFzEPZyNIY8Pvwp1kKFLM+G1aguMDJOMbgH9h4tFD/J+HcplPQV4TdnT6nZSuDufX1rUeYrYsf8AvlifwF/BWmoJq3jPiAUEaCdDllPDuJA7ZwVxIdu2R8juM7dQePOKaV1JbodLGUtacRGFyQhjjzqYnKZG2NyNQ3FVpQSYeZ9ypSNzb81lyUEF4GzpPuqxDaMjOrHoRp9a7c/mNdjOmCNiO/1V4pUEFlOnSclgO23fucVTqy3A2/LHEl3/ADNi3pjdJl/+NBjG81Zv6WwD+kTc8HtkZckYyCu2nbHc52+b3zXuFVni9hflhy6a3LMFzuulzpyB653IHzqvEVJPMAqONHDbjgkuQO2OZJ72+3p6b/huFF8KcXN5ZW9yUCGWFXKjJAJ7gE+ma9asl5bSabea2J6ra+uYyuCMI0zSp39NEgxj0xWtoFKUoFKUoFRbhYYQWLuqE/RvLTI5gMYlZOoMNiVKZUbFgPXFWgmofLcqlpw1mddX0USue468uexG/T3BHS25zy5Q+7eUsXCFtezFCTsChX6vSc6chz3J3c9y4bsyRyZ6WiKyCRUViNEiknMMkev+jCdjvgFDhV5fDb3gdS4YsqscFSTkld174G+nYHOQGByVeT8a4TrjZS2sAOqpOQTs50smksw05GAM6MgAhxGHw3JU4DRD64KUyPq2fWFguF1YOdTaSRpY5BxjSvVFxHrMcYiWVW9wEsAjE76AmTkbDscuFJyQG+J39nEs6aiBLKJeYjkuoQkLOGcak0ABRuGGkdDAMnGLgNiWOQ4nMGlzkl35YQINU3URg41DqGoMNfcPu3y8am20srpIpLh9jIC+tYmi74ZzjPUF7MC6NyXHC7eV4hGjsq6WjC4UoRIQTHqUo3SQzqNiNHdSrL17u7USuFmTWqxl5MhiQzauWihzmQ4BDYySVIHM2bvvclC5jCqXBCLmJRMqPG2kYBEcgOMDT6ll2ZgAeGbOSO7KgjQsnDmyqEja8kTUqkAKCmvJ7kMG7mrJx6LXa3Cb9VvKuxIO8ZGxG4qPeG5Fk4hLg4U3dvlMJIy6eITHS5AOnVoDEDOkucEAYqz8S/Myb4+qfftjpO9BGrPh8booeGEnkREcyGB2fVCjFtcql8khjv8Aqtv05Hp+DrNF4pE6QxrjWgZC4yrQSMA8ZOkPmNskD9HGQcqPJ4ZeI8KbgBba11agcLm2iOWwAG+B9Oke6Yxn1vAszvxMgnIjlYd2PvW8jDOf1dTLn5gdJ6QFapSlBNvNMyJcQujkfY5jjU4Ulbq1XZVB1PomkCjByzADPY4u8WVFmlRA2qNfdLwyO+H95owSzgacbkHfSfVtX5wh3mgjjVWf2OZtL7rp9ssycgZPZG9O2axniC+HsVxzgiM0bqg1ZLAhTgMygluY2cYyR1duoBW/LGIpwyNGcuyTXSM5JLNou5U1MSTuQorGeYNuBx1W1lQ/BpVcZwCokdcNgZx1A7EHKj8dx5dj8nr87i7OfiDezYI2GxGMfLFYvzJb8roACW+iJPuwbgb/AMf3UGw8P/8AKvEtJXTy7LIHfXyn3ffvpCfgFrU1l/BD63v5v1+JOgOMdMEMUGPuDRv+8+taigUpSgUpSg4rkdDf2G/hUSsGL2Nk2WRl4YqgqxGMSNh9JcDUACQcjZ2GwJZbZeD6t/7Df3TUYtGItLAJoGrhCbHQDlZGBKqSAfeGTg49SM7h4llJLayCFpgW5iKGkeIF1LOAY0fcsHwjqdJB1E6GZmGlgmikJVSFKsRpJGv9EhturSSW37ggZAeNtPkzWKmF8o08ZKiSP3H5itISWCyKQGZVUYUEBVU5KBK/GSdY1WJ42dQokbGnUutNwGlIDlFTIHRICMHLRtQd6Yqx1sxH6DKVVfqgSGUxlSGVycEN0n3l0mvJvQYG5ibBRI8qEKy6WIBETGIFgWAyzbkbSdRQv70caza2Ro2wSzKrDSqjpZtTEl1HTk4BUlNSsOpvyCyAXQcA6jp2GjJJLawMkDqIyc/nNLbOHcOp9XNytTElS5icczIAjClgSRsAVzn3u5ydz9Xdw6rMREwYtkJqOliCH6WDHSV7/L3x0sWr0YrQ415AKAllbqIVjpJUaATsSfeLHSxO6lK8+ODJUlWGciMk6tbgs3SV2SQCRmGnurBk6QYlDk8I4+k2Yu+llgY5OcSLfNEA6czpbVhfdAHUMZ96w8R/Myf6J/7pqP8AhG1RL+QDJV5rZ0ByoH2svpAC6WxpYjGNh3yhzYb8Zik/0b/3TQRfhMZjjhAwD7LbsGy7Rv8AY4tx88L2G2Bnuma9PgXFLezvTNOxSN1VQRzZpGlRGUDlorEDQy5K5UkBtg658+3ToVurT7PDlCxYgiJG6evvlRnfug7lSX4L64jWP33Ecm4KyiNihHNLDqG41Mdu2S2CrFFCnL474cRlZZWH9W2vG2BIz0xHbINfUPjexZtKm4JJx/I7/vnG55O29SpeORrGrtfOQGjGtrh2IZ02O0jBWJIz6ABu6lhXAeIWsrRZuyz9bKBLIkYC6myFZ2UqTq75C6BnKjFBr/G0wnvIZYs8sWMmoussX+UwSKOtRgtoOP7JO2KzHii4iW1lJYkLG2hkbvIrghCdSnZlJIwSNJ6diF8uDhsAV8XDMkpYRlpDJGjFkQDSAW1anO4bbWATujv8eMrVFs9o9HKfXGqgKFfVnJwucafQfrZBUbKFr8viTYLnP8ouwM590X0wHf0xj/Csd5nuicShdiFzwq6UkkDbUuM5IGBkn9tbvwhn2OPJz1S/++9YTzUtFkvokZmUScLulYhiNhLGwG3oT3+IOKDT+Exp4hxKNT9WzWswH6skttpcHfOTylP+tWtrKeBkDy391uDLfNHj4C0RbYevqUY/j8q1dApSlApSlBw3n5t/7Df3TUX4fZfY+GMVUj2EnLEswJkQZRmBYHJUBRgYIGc6QLVcthGPwRj+wVEuHqjWXC3ZCeXavh8SKAzaV68kal0hgW3HfsA7UHVm4VLlmjcKdZ5SjD6QI1GsgxBVDJ0lQMJlNirR6eW6tnVxy3zpUdDFikiuFYGRwoRjjW2MrjXqOnEjJ3poOsdOJFGVBGHBKueonOA2+Dj9GTuOYD9RLkaiuHyDLHgnSw/oSMk7q5I7qVLAthtYdU6cl4hEZIo9YJklVgqFiRJzlULuGAlO4IbVqXWK7GndsFUOtAY3LAc4NpMatzNCa9tB9zqbciQFhtwqlguRgEBBqODpGUwuSpz6A5ypAOrlVx6QUyxyTGOrDatAJcImWxycsSVBJGoFGBKsQ7E0qhAQygqrtrZnOAx5pVg3uoGLtnbTp7DRqh6vEVCgnlBo/wBNV3KYBYPhUzgELuN8lCuljpfusMhFXSqp0jGeoBegM2oKjDA0nYMEUExsimL9OcqD0lWOlm0gxlcLyypXAA1HZgNOrGkIxWEPO4GD9JsWYPgWLhwiBiBeDUXYd20ockYyF/S/Stl17j7Z6G2/CoNwaQx8QudYBc2TOzJGoVVXmyhd3ZiMpHpJwWUDJYYZrxeyaY3b4Rsf2KTQQ/hcuIkAUqDBBoBKe57LCQM6d9IGCSPnjSoMf74R8LxXl9Ml0ztiaTC4XSCsMJGY5Na/zr798jO2SK4OEx4WLrZvs9sF09yos4MBdO531Hc5UkYxsJNB5asW4pMckKDIFUgjZYLcZ3PYhhjHThRjY0HvHyosNt8YGBiCx3PxbVAcn91dd/KK1JybhvkPZuGgDfOwFvitrxjjUFqEM7OA8iopWOV8uxwq9Cncnt8a++D8XguozJAxZVkZGBV0ZZF95HVwGVhncEUEj8T+G1spxbwlJA9qZlEkFqirMlxFEHzbxI2yyvkb6s4NZrxRZP7MytllGgs50M+jmhnBYsAqgacEAsNDAkg5G68xrhxxZVC7Jwktkbnqv4wdsjGAoOcrjc5GMjA+MOLMtosbgZnkIyuvQo5pZiG6evV3GkZyRgYIYL74Vx7JHp7Zkx/4rVifMV2XicByMfRt0BkZ35sYJbbtgr8e3atn4PbNlGfnL+3nPWG8z1H0lb5OPydc4+bLJGwHbffv8gTQarwLOoF1b/zkV7LI3rqjunN1G4+WmTT98ZrUVjOFwCHjCIMgScFjzt7zW84XLHOCQsoHb1rZ0ClKUClKUH4/Y/cag44rcLYcL5NtPcJ7NOkqQhiciSHDSABgeo7diDggjfNyvyRFIQMkRvgbnPSdsDepn5NTvyLEEEhrC76sudoryNQDqG3vsABt00GRj4lcdH5I4qAmndQNgQDsvI7YTIGRjAwVKoVG6ncBYuGcX1ac6gqxsrYUZjIiIGNIx2xtgDQmn+gaUEEWO5dB9g4qMlmz7JCTqcsWOGOMsWbIxg5bbDMD+XLThj9i4sAxBVTZg6X9SG5uSGZt898nfJLHbeZq5vLM+y3VxHHFdGdIYbhwwkhKxrrRSurmAEZOV974Z1ngu3uo+H26XjFrhYgJSWDHIJxqb1OMZP8AHvQRv6TuUdsQ8SXKlGB4ZknK6SWZbpc5ycjGPT51+XHEmbcC7hfVhDNY3BPJCgBAqzMMAgb9J9MYAxf6UH84Wtywv5kZSo+i71lDQywkK0csgVI5DsAS2CO+ps59P6LuY9SMv6ykftGKivmbCDx/3SfyJO2w2BWG5wW223C75G4H3VbqCG8N4PxVIVWSwnBESLhY4ZQoSNUGjVdDI0qNiO5b0r3vAPC76PiKtNbzLHypcySRJEB2GkBJpeonfJO4z8M1VKUGV8wuFXN1BFFbpqK3UMrHmCPCxOGwrdwx9CBtjvXu8H4esEQjUsdySzHLn4cxskswXSMkknTXdpQT3x9Y3T38TwWkk6CxlV9JVQHMyOuGYgasI2O/cZGDWQ4lwLiMkJ/JM4kKnCk2jKSGGCWDhlwBtscYHoAKuNKDyfCccq2cQmjMchDM8ZIYqWdm0kjYkZrF+ZOn6RtQSRmxvASAdhqiPUcbKcEHO2+PWqVUz8zUPt9sfT6Ovvj/ANF/9ig923y/GLdzkEcGclfgXuIu++R7p+/B+Fa+sv4Nk58lxclgxBjtlwMERwxhjrHcFpJZGGf0ShHetRQKUpQKUpQcdwDobBwdJwc43x8fSpx5YwYXhjZGPoa423yGa6gYkZz32z8MDHfaiX76YpG+EbH19FPw3/ZWN8FRKslloXTGeCAKuQdxNGTuGb9Yep70G5pSlApSlApSlBDfMpWfjcwwDp4Z3KlgqcmYkEaTgnJ3yuO+/um5VFPGtvnxDMpYLzOHIo9WwcjK/cVO3zq10ClKUClKUClKUCpb5rQg31uxkKBeGcQOQwGehVw2fQas/evyqpVKPN6N2vIgu4+ieIalOncFFGx7g6iv7PmaDWeGTyr+7gAwksNteAYIIklVoZAdvUwKd98s34ausfw1yeMAn14NGQduxuOx9djvnt1bdjnYUClKUClKUHS41KUtp3GMrBIRnOMhCd8b4rJeCNIPDlVlKngzsuMjIaaAnAYk4GR3Od9++2p8ROy2dyyAFhbSlQSwBIjbG67j8N6yngdCG4aHUhhwLCgjfAe3zk42Oybfxxmg3lKUoFKUoFKUoIl4zSV/EpZGX6u3t10sF6ombU4B1AhtJcjY9vTarbUg4zG//wDRXbH3RBa6d2HSVx2DaWGQ/cZ7Y+Jr9ApSlApSlApSlAqUea00ovsKv/Ml7oOCSXJXIHxxhP21V6k3m1MVvdmOfoS+wMjIOxBA9DkD8F+VBqfDCK/EZpdOCnDLCNTk4CtzpCvzO67/AHfOthWY8Gj66/2wBeRKvfZF4dbYA+W+f9atPQKUpQKUpQeR4wbHDrw77Wc/bOfzLdsb1mfC0ie22QVML9BHl4C6QoniHTgtgEaSMEgj8K93zBkK8JviCQfYpsEbd4yKzHlzGM8OZpSzDgkiYIZT03MQYFW3IQgKD2PcbEUFHpSlApSlApSlBIfEcqJx+4LAFvZrMr6nTzQrbAdt1z8BVeqN+NTjinEX6dS2doFDaNwzEEnV3AyMj12qyUClKUClKUClKUCo55tkfSZzjfgF53PrplIxtuc/d/hVjqPebaL9JEnHTwG8IDdvdlGxyN8kY7/h3oNfwRGt+LSLgiO8sYpwP1ZrcJC4I+JR4f8Ad/bsqyNwNfG7QZGIeGXD998ySwxjI+GFPb1Fa6gUpSgUpSgzXmVcpHwi9Z+xtZFGxPU40L2/rMPurxPA0Uqvw9XJZhweYys2ksJHuIDjVk5GQ/b0A+Ve55koDwi+B/zSU/iFyP3ivE8A3Jk9gc/pcMuNxgqcXMHvHJwclsDJ9aDf0pSgUpSgUpSgjfi66A4zfx4ILWFu2r0ATp6t/jInp8fxslQvx+AOOXxyc/RK/dktGo9dt9OB6k/GrpQKUpQKUpQKUpQKjXnDd6eJBdLZPA70ZHbDRyfw0n91WWof5yyRLxddcugtwadB1YGthMAD8A2SPnQb7wnGLi/ubwkEwxR2I2Hvx4llKn4F3Uf6hrZVgPLGRo7jiFq+otz4roMRsVuoFY4+OGVgfTI++t/QKUpQKUoTQeB4/iLcKvlHf2KfHc9oifSsv5ZZU2qHBA4fPgqZGX+XZOGckk4K5+YOMDau7Z+JE4rwniB5YUqlzFoBJynJLI+cDZlYEV53lRGVFspDL+S26X3YD2+XGT9x/hQUulKUClKUClKUEF8z0P0vf40gnhdu3oPdvbZuo/Hp2/AfCr0Kgnm0ki8TvHQoQbK05ynOsQi4Vy647YeGIEb7Sir0pyAfiKD9pSlApSlApSlAqE+dLCPi6s2MPwedAc4OSk67/LLDt33q6O4G5IA+ZxUX86LaN75ZCyNjhF2FBwfrIyw2OodQLn8V9aDZ8NkQcWtdP5yXghMw/qpLFyyR6bvKP/ytvU+8v7lLjiN7KDloLaztRt2Cxs8gH+1LAjH6HffAoNApSlArw/Glhd3FnJb2jxpJKCjSSFhojZSGKBVOWPb0xqJztg+5SgmsXhu+szxB8xG0nsdLZlJkjMNqyBlRLdEO2lcbHCAkk7Vz+WkgMikKRq4VAwBUIR9suyRo7j3u++rvWp8az6OG3r/q2U5/9JqzHgS3K3oDNkpwe3GPTL3dyT6t20ge8e3c96Cg0pSgUpSgVi+PeKb21uWgW2juCYGmi0c9SUEqRhHwjqp693JCgDJ0g1tKyvG/BYup5ZZL24XmW72+iNbYBbeTSXQFomJJK9853wMUE983nAvL2MqMScJs3Yjv0cVRMEDc5D/+UVakGwx2wPj/AI1D/NJFXiNwgVdKcDgXfUTp+kYh+t7wG4PxA71cV7fhQftKUoFKUoFKUoMJ5m2JeSwklhknsorp2u4kVpAQY8I7xqCWVWznYjBORvU38247JTZmKCSOFre/ZVKPG+t2LK2h8ME5jZAOBp7DGK/oOob54WvP4nFHJnQnCbiVcE++iyvk7HbKJ9/yoNz4QtY7bil7CgP2qCC8BJz1MzpIBn+tg+uNXptW5rC8AtObxue4WNlit+HQWqOScSM5E50Z7hRpG2Nye+a3VApSlApSlB4Hj9scKviQD9in2Ocfmm+FZny7UG7VhJrA4HYjVudRaadslsDfbfIyc5rReY2Poi+z/mc37dBx++sz5VygzsoAynBeEq+O4bkyNhx8cMPwxQUmlKUClKUClKUEK80F1cU4iWbCrwWNQMgk6riPsuc4GSSRsNOTjOauUAwqjOcKN/jtUa8zIiOJX2HAL8GjODjOecyAqNOcDAzvtncH0syAgAHvgZ++g+qUpQKUpQKUpQKh3nFAzcYUqN14NcNlS+r83OuGAOAMnbAG7b5q41EvMy9dOPEBS35FlCqP0umZ8A423X934UFd8Pj7Jb/9mi+P9Gvxr0K87w6fsdtvn7NDv/slr0aBSlKBSlKDMeZ0ung98f8Aqrj/AHun/Gsx5RBjLJIcnXwvhupickuI5Bk75yR/xmtt4u4J7dZTWnM5fNTGvGrBDBhtkZGR8a6vgnwx7BAEabmvy4kZtOldMSlVCrk4277nJz2GAA0VKUoFKUoFKUoIv5qR/b72XGy8DVCfg0ksuMdX9X4enp62S3PQv9kfwqe+PfLWXiF2biK8EIktlhnQpr1IJNexzt2X8VFUSNMAAegA/YKD6pSlApSlApSlAqNeYN5EvH8FXz9EOrYHvbvJ07490N3wMjFWWp34+8vbi9vY7y1u1t3W2MT5VmJGW+BxjDn9goNT4GXHC7EfCwtvj/QL8a9uuhwDh3s1pb2+rVybeKLVjGrlxhc49M4rv0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81052" y="4148518"/>
            <a:ext cx="1383348" cy="210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864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Telegraph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Semaphore telegraph</a:t>
            </a:r>
          </a:p>
          <a:p>
            <a:pPr lvl="1"/>
            <a:r>
              <a:rPr lang="en-US" dirty="0" smtClean="0"/>
              <a:t>1790s, Claude </a:t>
            </a:r>
            <a:r>
              <a:rPr lang="en-US" dirty="0" err="1" smtClean="0"/>
              <a:t>Chappe</a:t>
            </a:r>
            <a:endParaRPr lang="en-US" dirty="0" smtClean="0"/>
          </a:p>
          <a:p>
            <a:pPr lvl="1"/>
            <a:r>
              <a:rPr lang="en-US" dirty="0" smtClean="0"/>
              <a:t>Letters, numbers</a:t>
            </a:r>
          </a:p>
          <a:p>
            <a:pPr lvl="1"/>
            <a:r>
              <a:rPr lang="en-US" dirty="0" smtClean="0"/>
              <a:t>Time sync</a:t>
            </a:r>
          </a:p>
          <a:p>
            <a:pPr lvl="1"/>
            <a:r>
              <a:rPr lang="en-US" dirty="0" smtClean="0"/>
              <a:t>Contention (message collision)</a:t>
            </a:r>
          </a:p>
          <a:p>
            <a:pPr lvl="1"/>
            <a:r>
              <a:rPr lang="en-US" dirty="0" smtClean="0"/>
              <a:t>Priority</a:t>
            </a:r>
          </a:p>
          <a:p>
            <a:pPr lvl="1"/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Error recovery</a:t>
            </a:r>
          </a:p>
          <a:p>
            <a:endParaRPr lang="en-US" dirty="0"/>
          </a:p>
        </p:txBody>
      </p:sp>
      <p:pic>
        <p:nvPicPr>
          <p:cNvPr id="7171" name="Picture 3" descr="C:\Users\touch\AppData\Local\Microsoft\Windows\INetCache\IE\Y4W2R1KL\02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79407" y="1615440"/>
            <a:ext cx="3049905" cy="406654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5441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of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Electromagnets invented 1820 (Sturgeon)</a:t>
            </a:r>
          </a:p>
          <a:p>
            <a:pPr lvl="1"/>
            <a:r>
              <a:rPr lang="en-US" dirty="0" smtClean="0"/>
              <a:t>Electrical relays – 1835</a:t>
            </a:r>
          </a:p>
          <a:p>
            <a:r>
              <a:rPr lang="en-US" dirty="0" smtClean="0"/>
              <a:t>Cooke/Wheatstone – 1837</a:t>
            </a:r>
          </a:p>
          <a:p>
            <a:pPr lvl="1"/>
            <a:r>
              <a:rPr lang="en-US" dirty="0" smtClean="0"/>
              <a:t>Multiple needles</a:t>
            </a:r>
          </a:p>
          <a:p>
            <a:pPr lvl="1"/>
            <a:r>
              <a:rPr lang="en-US" dirty="0" smtClean="0"/>
              <a:t>13 miles near London</a:t>
            </a:r>
          </a:p>
          <a:p>
            <a:r>
              <a:rPr lang="en-US" dirty="0" smtClean="0"/>
              <a:t>Morse – 1837</a:t>
            </a:r>
          </a:p>
          <a:p>
            <a:pPr lvl="1"/>
            <a:r>
              <a:rPr lang="en-US" dirty="0" smtClean="0"/>
              <a:t>Single relay</a:t>
            </a:r>
          </a:p>
          <a:p>
            <a:pPr lvl="1"/>
            <a:r>
              <a:rPr lang="en-US" dirty="0" smtClean="0"/>
              <a:t>Killed the Pony Express (courier) by 1861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0960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Cooke/Wheatstone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touch\AppData\Local\Microsoft\Windows\INetCache\IE\Y4W2R1KL\3123738077_37f6dd8ef8_z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958" b="36358"/>
          <a:stretch/>
        </p:blipFill>
        <p:spPr bwMode="auto">
          <a:xfrm>
            <a:off x="1544321" y="1229360"/>
            <a:ext cx="5821680" cy="475488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1291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920"/>
            <a:ext cx="8229600" cy="4525963"/>
          </a:xfrm>
        </p:spPr>
        <p:txBody>
          <a:bodyPr/>
          <a:lstStyle/>
          <a:p>
            <a:r>
              <a:rPr lang="en-US" dirty="0" smtClean="0"/>
              <a:t>Symbols == letters</a:t>
            </a:r>
          </a:p>
          <a:p>
            <a:r>
              <a:rPr lang="en-US" dirty="0" smtClean="0"/>
              <a:t>Time encoding</a:t>
            </a:r>
          </a:p>
          <a:p>
            <a:pPr lvl="1"/>
            <a:r>
              <a:rPr lang="en-US" dirty="0" smtClean="0"/>
              <a:t>Dot</a:t>
            </a:r>
          </a:p>
          <a:p>
            <a:pPr lvl="1"/>
            <a:r>
              <a:rPr lang="en-US" dirty="0" smtClean="0"/>
              <a:t>3 dots = dash</a:t>
            </a:r>
          </a:p>
          <a:p>
            <a:pPr lvl="1"/>
            <a:r>
              <a:rPr lang="en-US" dirty="0" smtClean="0"/>
              <a:t>Intra-symbol</a:t>
            </a:r>
          </a:p>
          <a:p>
            <a:pPr lvl="2"/>
            <a:r>
              <a:rPr lang="en-US" dirty="0" smtClean="0"/>
              <a:t>dot delay</a:t>
            </a:r>
          </a:p>
          <a:p>
            <a:pPr lvl="1"/>
            <a:r>
              <a:rPr lang="en-US" dirty="0" smtClean="0"/>
              <a:t>Inter-symbol </a:t>
            </a:r>
          </a:p>
          <a:p>
            <a:pPr lvl="2"/>
            <a:r>
              <a:rPr lang="en-US" dirty="0" smtClean="0"/>
              <a:t> dash delay</a:t>
            </a:r>
          </a:p>
          <a:p>
            <a:pPr lvl="1"/>
            <a:r>
              <a:rPr lang="en-US" dirty="0" smtClean="0"/>
              <a:t>Inter-word</a:t>
            </a:r>
          </a:p>
          <a:p>
            <a:pPr lvl="2"/>
            <a:r>
              <a:rPr lang="en-US" dirty="0" smtClean="0"/>
              <a:t>seven dot delay</a:t>
            </a:r>
            <a:endParaRPr lang="en-US" dirty="0"/>
          </a:p>
        </p:txBody>
      </p:sp>
      <p:pic>
        <p:nvPicPr>
          <p:cNvPr id="11266" name="Picture 2" descr="C:\Users\touch\AppData\Local\Microsoft\Windows\INetCache\IE\24EQHTK9\code1_or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1062" y="1231458"/>
            <a:ext cx="4104604" cy="317174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785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patented by Alexander Graham Bell </a:t>
            </a:r>
          </a:p>
          <a:p>
            <a:pPr lvl="1"/>
            <a:r>
              <a:rPr lang="en-US" dirty="0" smtClean="0"/>
              <a:t>In 1876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Carried actual voice over electromagnetic media</a:t>
            </a:r>
          </a:p>
          <a:p>
            <a:r>
              <a:rPr lang="en-US" dirty="0" smtClean="0"/>
              <a:t>In wide use by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Still in wide use today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943" y="2154343"/>
            <a:ext cx="1286090" cy="167625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8662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of signals without wires</a:t>
            </a:r>
          </a:p>
          <a:p>
            <a:pPr lvl="1"/>
            <a:r>
              <a:rPr lang="en-US" dirty="0" smtClean="0"/>
              <a:t>Originally encoding sound</a:t>
            </a:r>
          </a:p>
          <a:p>
            <a:pPr lvl="1"/>
            <a:r>
              <a:rPr lang="en-US" dirty="0" smtClean="0"/>
              <a:t>Eventually encoding many forms of data</a:t>
            </a:r>
          </a:p>
          <a:p>
            <a:r>
              <a:rPr lang="en-US" dirty="0" smtClean="0"/>
              <a:t>Theoretical possibility shown by Maxwell (1864)</a:t>
            </a:r>
          </a:p>
          <a:p>
            <a:r>
              <a:rPr lang="en-US" dirty="0" smtClean="0"/>
              <a:t>Patent of practical device by Marconi (1896)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436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projects</a:t>
            </a:r>
          </a:p>
          <a:p>
            <a:pPr lvl="1"/>
            <a:r>
              <a:rPr lang="en-US" dirty="0" smtClean="0"/>
              <a:t>Two</a:t>
            </a:r>
          </a:p>
          <a:p>
            <a:pPr lvl="1"/>
            <a:r>
              <a:rPr lang="en-US" dirty="0" smtClean="0"/>
              <a:t>On a schedule set by the TA</a:t>
            </a:r>
            <a:endParaRPr lang="en-US" dirty="0" smtClean="0"/>
          </a:p>
          <a:p>
            <a:pPr marL="0" indent="0" algn="ctr"/>
            <a:r>
              <a:rPr lang="en-US" dirty="0" smtClean="0"/>
              <a:t> All </a:t>
            </a:r>
            <a:r>
              <a:rPr lang="en-US" dirty="0" smtClean="0"/>
              <a:t>work is to be completed INDIVIDUALLY.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6932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704"/>
            <a:ext cx="8229600" cy="4525963"/>
          </a:xfrm>
        </p:spPr>
        <p:txBody>
          <a:bodyPr/>
          <a:lstStyle/>
          <a:p>
            <a:r>
              <a:rPr lang="en-US" dirty="0" smtClean="0"/>
              <a:t>Small, special purpose computer networks in 1950s, 1960s</a:t>
            </a:r>
          </a:p>
          <a:p>
            <a:r>
              <a:rPr lang="en-US" dirty="0" smtClean="0"/>
              <a:t>Packet switching developed in 1960s</a:t>
            </a:r>
          </a:p>
          <a:p>
            <a:r>
              <a:rPr lang="en-US" dirty="0" smtClean="0"/>
              <a:t>ARPANET went online in 1969</a:t>
            </a:r>
          </a:p>
          <a:p>
            <a:r>
              <a:rPr lang="en-US" dirty="0" smtClean="0"/>
              <a:t>Internet replaced the ARPANET in 1981</a:t>
            </a:r>
          </a:p>
          <a:p>
            <a:pPr lvl="1"/>
            <a:r>
              <a:rPr lang="en-US" dirty="0" smtClean="0"/>
              <a:t>And became commercial in 1989</a:t>
            </a:r>
          </a:p>
          <a:p>
            <a:r>
              <a:rPr lang="en-US" dirty="0" smtClean="0"/>
              <a:t>World Wide Web introduced in 1991</a:t>
            </a:r>
          </a:p>
          <a:p>
            <a:pPr lvl="1"/>
            <a:r>
              <a:rPr lang="en-US" dirty="0" smtClean="0"/>
              <a:t>Not a new hardware technique</a:t>
            </a:r>
          </a:p>
          <a:p>
            <a:pPr lvl="1"/>
            <a:r>
              <a:rPr lang="en-US" dirty="0" smtClean="0"/>
              <a:t>But a revolution in what networks could do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07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7576"/>
            <a:ext cx="8229600" cy="4525963"/>
          </a:xfrm>
        </p:spPr>
        <p:txBody>
          <a:bodyPr/>
          <a:lstStyle/>
          <a:p>
            <a:r>
              <a:rPr lang="en-US" dirty="0" smtClean="0"/>
              <a:t>Some characterizations are based on purpose</a:t>
            </a:r>
          </a:p>
          <a:p>
            <a:pPr lvl="1"/>
            <a:r>
              <a:rPr lang="en-US" dirty="0" smtClean="0"/>
              <a:t>“It’s a network for voice”</a:t>
            </a:r>
          </a:p>
          <a:p>
            <a:r>
              <a:rPr lang="en-US" dirty="0" smtClean="0"/>
              <a:t>Others are numerical</a:t>
            </a:r>
          </a:p>
          <a:p>
            <a:pPr lvl="1"/>
            <a:r>
              <a:rPr lang="en-US" dirty="0" smtClean="0"/>
              <a:t>“It can transmit 10 Mbytes per second”</a:t>
            </a:r>
          </a:p>
          <a:p>
            <a:pPr lvl="1"/>
            <a:r>
              <a:rPr lang="en-US" dirty="0" smtClean="0"/>
              <a:t>Numerical characterizations tend to be more useful</a:t>
            </a:r>
          </a:p>
          <a:p>
            <a:r>
              <a:rPr lang="en-US" dirty="0" smtClean="0"/>
              <a:t>What will we measure for networks?</a:t>
            </a:r>
          </a:p>
          <a:p>
            <a:r>
              <a:rPr lang="en-US" dirty="0" smtClean="0"/>
              <a:t>Values to characterize work and power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Number &amp; size of messages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176"/>
            <a:ext cx="8229600" cy="1143000"/>
          </a:xfrm>
        </p:spPr>
        <p:txBody>
          <a:bodyPr/>
          <a:lstStyle/>
          <a:p>
            <a:r>
              <a:rPr lang="en-US" dirty="0" smtClean="0"/>
              <a:t>Communications is all about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 for information transfer</a:t>
            </a:r>
          </a:p>
          <a:p>
            <a:pPr lvl="1"/>
            <a:r>
              <a:rPr lang="en-US" dirty="0" smtClean="0"/>
              <a:t>Info at A -&gt; info at B</a:t>
            </a:r>
          </a:p>
          <a:p>
            <a:r>
              <a:rPr lang="en-US" dirty="0" smtClean="0"/>
              <a:t>Time for a transformation</a:t>
            </a:r>
          </a:p>
          <a:p>
            <a:pPr lvl="1"/>
            <a:r>
              <a:rPr lang="en-US" dirty="0" smtClean="0"/>
              <a:t>Info -&gt; f(info)</a:t>
            </a:r>
          </a:p>
          <a:p>
            <a:r>
              <a:rPr lang="en-US" dirty="0" smtClean="0"/>
              <a:t>Time for a transaction</a:t>
            </a:r>
          </a:p>
          <a:p>
            <a:pPr lvl="1">
              <a:buNone/>
            </a:pPr>
            <a:r>
              <a:rPr lang="en-US" dirty="0" smtClean="0"/>
              <a:t>   I at A -&gt; 				request starts at A</a:t>
            </a:r>
            <a:br>
              <a:rPr lang="en-US" dirty="0" smtClean="0"/>
            </a:br>
            <a:r>
              <a:rPr lang="en-US" dirty="0" smtClean="0"/>
              <a:t>I at B -&gt; 				request arrives at B</a:t>
            </a:r>
            <a:br>
              <a:rPr lang="en-US" dirty="0" smtClean="0"/>
            </a:br>
            <a:r>
              <a:rPr lang="en-US" dirty="0" smtClean="0"/>
              <a:t>f(I) at B -&gt; 			response created at B</a:t>
            </a:r>
            <a:br>
              <a:rPr lang="en-US" dirty="0" smtClean="0"/>
            </a:br>
            <a:r>
              <a:rPr lang="en-US" dirty="0" smtClean="0"/>
              <a:t>f(I) at A				response moves to A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64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260"/>
            <a:ext cx="8229600" cy="1143000"/>
          </a:xfrm>
        </p:spPr>
        <p:txBody>
          <a:bodyPr/>
          <a:lstStyle/>
          <a:p>
            <a:r>
              <a:rPr lang="en-US" dirty="0" smtClean="0"/>
              <a:t>Communications/Network</a:t>
            </a:r>
            <a:r>
              <a:rPr lang="en-US" baseline="0" dirty="0" smtClean="0"/>
              <a:t>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Frequency</a:t>
            </a:r>
          </a:p>
          <a:p>
            <a:pPr lvl="1"/>
            <a:r>
              <a:rPr lang="en-US" sz="2400" dirty="0" smtClean="0"/>
              <a:t>Bandwidth</a:t>
            </a:r>
          </a:p>
          <a:p>
            <a:pPr lvl="1"/>
            <a:r>
              <a:rPr lang="en-US" sz="2400" dirty="0" smtClean="0"/>
              <a:t>Processing</a:t>
            </a:r>
          </a:p>
          <a:p>
            <a:r>
              <a:rPr lang="en-US" sz="2800" dirty="0" smtClean="0"/>
              <a:t>Speed</a:t>
            </a:r>
          </a:p>
          <a:p>
            <a:pPr lvl="1"/>
            <a:r>
              <a:rPr lang="en-US" sz="2400" dirty="0" smtClean="0"/>
              <a:t>Propagation speed</a:t>
            </a:r>
          </a:p>
          <a:p>
            <a:r>
              <a:rPr lang="en-US" sz="2800" dirty="0" smtClean="0"/>
              <a:t>Delay</a:t>
            </a:r>
          </a:p>
          <a:p>
            <a:pPr lvl="1"/>
            <a:r>
              <a:rPr lang="en-US" sz="2400" dirty="0" smtClean="0"/>
              <a:t>Propagation latency</a:t>
            </a:r>
          </a:p>
          <a:p>
            <a:pPr lvl="1"/>
            <a:r>
              <a:rPr lang="en-US" sz="2400" dirty="0" smtClean="0"/>
              <a:t>Access delay</a:t>
            </a:r>
          </a:p>
          <a:p>
            <a:r>
              <a:rPr lang="en-US" sz="2800" dirty="0" smtClean="0"/>
              <a:t>Loss rate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36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</a:t>
            </a:r>
            <a:r>
              <a:rPr lang="en-US" i="1" dirty="0" smtClean="0"/>
              <a:t>vs</a:t>
            </a:r>
            <a:r>
              <a:rPr lang="en-US" dirty="0" smtClean="0"/>
              <a:t>.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Events per unit time</a:t>
            </a:r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Time between events</a:t>
            </a:r>
          </a:p>
          <a:p>
            <a:pPr lvl="1"/>
            <a:r>
              <a:rPr lang="en-US" dirty="0" smtClean="0"/>
              <a:t>Sometimes: time to complete (TTC) a given event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Not always related!</a:t>
            </a:r>
          </a:p>
          <a:p>
            <a:pPr lvl="1"/>
            <a:r>
              <a:rPr lang="en-US" dirty="0" smtClean="0"/>
              <a:t>Rate = 1/TTC * #servers</a:t>
            </a:r>
          </a:p>
          <a:p>
            <a:pPr lvl="1"/>
            <a:r>
              <a:rPr lang="en-US" i="1" dirty="0" smtClean="0"/>
              <a:t>E.g., </a:t>
            </a:r>
            <a:r>
              <a:rPr lang="en-US" dirty="0" smtClean="0"/>
              <a:t>you can cook pies at a rate faster than 1 pie per hour, but each pie will still take 1 hour to cook (i.e., pie baking frequency doesn’t change)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40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being quick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Latency is the </a:t>
            </a:r>
            <a:r>
              <a:rPr lang="en-US" i="1" u="sng" dirty="0" smtClean="0"/>
              <a:t>fundamental metric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computing and </a:t>
            </a:r>
            <a:r>
              <a:rPr lang="en-US" dirty="0" smtClean="0"/>
              <a:t>communication</a:t>
            </a:r>
            <a:endParaRPr lang="en-US" dirty="0"/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is measured </a:t>
            </a:r>
            <a:r>
              <a:rPr lang="en-US" dirty="0" smtClean="0"/>
              <a:t>as the latency required to perform a task</a:t>
            </a:r>
            <a:endParaRPr lang="en-US" dirty="0"/>
          </a:p>
          <a:p>
            <a:pPr lvl="1"/>
            <a:r>
              <a:rPr lang="en-US" dirty="0" smtClean="0"/>
              <a:t>Everything else is a means to that end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Exceptions aren’t computing or communication (</a:t>
            </a:r>
            <a:r>
              <a:rPr lang="en-US" i="1" dirty="0" smtClean="0"/>
              <a:t>e.g</a:t>
            </a:r>
            <a:r>
              <a:rPr lang="en-US" dirty="0" smtClean="0"/>
              <a:t>., I/O capabilities such as screen size, pixel depth, digitizer resolution)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67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latency?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Latency is...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7183599"/>
              </p:ext>
            </p:extLst>
          </p:nvPr>
        </p:nvGraphicFramePr>
        <p:xfrm>
          <a:off x="558660" y="2130252"/>
          <a:ext cx="8026680" cy="347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383"/>
                <a:gridCol w="5230297"/>
              </a:tblGrid>
              <a:tr h="6075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(focus)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The time between: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0753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Generic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two events</a:t>
                      </a:r>
                      <a:endParaRPr lang="en-US" sz="2800" dirty="0"/>
                    </a:p>
                  </a:txBody>
                  <a:tcPr/>
                </a:tc>
              </a:tr>
              <a:tr h="11538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Interaction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asking question and receiving an answer</a:t>
                      </a:r>
                    </a:p>
                  </a:txBody>
                  <a:tcPr/>
                </a:tc>
              </a:tr>
              <a:tr h="110785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creating information at a source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and receiving it at a destination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22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Latency is: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time</a:t>
            </a:r>
            <a:r>
              <a:rPr lang="en-US" i="1" dirty="0" smtClean="0"/>
              <a:t> </a:t>
            </a:r>
            <a:r>
              <a:rPr lang="en-US" dirty="0" smtClean="0"/>
              <a:t>between </a:t>
            </a:r>
            <a:r>
              <a:rPr lang="en-US" u="sng" dirty="0" smtClean="0"/>
              <a:t>creating</a:t>
            </a:r>
            <a:r>
              <a:rPr lang="en-US" dirty="0" smtClean="0"/>
              <a:t> </a:t>
            </a:r>
            <a:r>
              <a:rPr lang="en-US" u="sng" dirty="0"/>
              <a:t>information</a:t>
            </a:r>
            <a:r>
              <a:rPr lang="en-US" dirty="0"/>
              <a:t> at a source </a:t>
            </a:r>
            <a:r>
              <a:rPr lang="en-US" dirty="0" smtClean="0"/>
              <a:t>and </a:t>
            </a:r>
            <a:r>
              <a:rPr lang="en-US" u="sng" dirty="0"/>
              <a:t>receiving</a:t>
            </a:r>
            <a:r>
              <a:rPr lang="en-US" dirty="0"/>
              <a:t> it at a </a:t>
            </a:r>
            <a:r>
              <a:rPr lang="en-US" dirty="0" smtClean="0"/>
              <a:t>destination</a:t>
            </a:r>
          </a:p>
          <a:p>
            <a:pPr lvl="1"/>
            <a:endParaRPr lang="en-US" dirty="0" smtClean="0"/>
          </a:p>
          <a:p>
            <a:r>
              <a:rPr lang="en-US" dirty="0"/>
              <a:t>Latency is: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cumulative </a:t>
            </a:r>
            <a:r>
              <a:rPr lang="en-US" b="1" dirty="0" smtClean="0"/>
              <a:t>effect</a:t>
            </a:r>
            <a:endParaRPr lang="en-US" b="1" dirty="0"/>
          </a:p>
          <a:p>
            <a:pPr lvl="1"/>
            <a:r>
              <a:rPr lang="en-US" dirty="0"/>
              <a:t>A property </a:t>
            </a:r>
            <a:r>
              <a:rPr lang="en-US" dirty="0" smtClean="0"/>
              <a:t>of </a:t>
            </a:r>
            <a:r>
              <a:rPr lang="en-US" b="1" i="1" dirty="0" smtClean="0"/>
              <a:t>two </a:t>
            </a:r>
            <a:r>
              <a:rPr lang="en-US" b="1" i="1" dirty="0"/>
              <a:t>events </a:t>
            </a:r>
            <a:r>
              <a:rPr lang="en-US" dirty="0" smtClean="0"/>
              <a:t>and a </a:t>
            </a:r>
            <a:r>
              <a:rPr lang="en-US" b="1" i="1" dirty="0" smtClean="0"/>
              <a:t>message</a:t>
            </a:r>
            <a:r>
              <a:rPr lang="en-US" dirty="0" smtClean="0"/>
              <a:t> in a </a:t>
            </a:r>
            <a:r>
              <a:rPr lang="en-US" b="1" i="1" dirty="0" smtClean="0"/>
              <a:t>system </a:t>
            </a:r>
            <a:r>
              <a:rPr lang="en-US" dirty="0" smtClean="0"/>
              <a:t> (sender/receiver/path)</a:t>
            </a:r>
            <a:endParaRPr lang="en-US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130321" y="3129956"/>
            <a:ext cx="1773276" cy="1612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3852287" y="3691513"/>
            <a:ext cx="2075822" cy="26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423179" y="3704912"/>
            <a:ext cx="207582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2019424" y="2857378"/>
            <a:ext cx="1688856" cy="130809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75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isn’t a single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cumulative </a:t>
            </a:r>
            <a:r>
              <a:rPr lang="en-US" i="1" u="sng" dirty="0" smtClean="0"/>
              <a:t>system</a:t>
            </a:r>
            <a:r>
              <a:rPr lang="en-US" dirty="0" smtClean="0"/>
              <a:t> impact on a </a:t>
            </a:r>
            <a:r>
              <a:rPr lang="en-US" i="1" u="sng" dirty="0" smtClean="0"/>
              <a:t>message</a:t>
            </a:r>
          </a:p>
          <a:p>
            <a:pPr lvl="1"/>
            <a:r>
              <a:rPr lang="en-US" dirty="0" smtClean="0"/>
              <a:t>Fixed, per-message costs</a:t>
            </a:r>
          </a:p>
          <a:p>
            <a:pPr lvl="2"/>
            <a:r>
              <a:rPr lang="en-US" dirty="0" smtClean="0"/>
              <a:t>Header processing</a:t>
            </a:r>
          </a:p>
          <a:p>
            <a:pPr lvl="2"/>
            <a:r>
              <a:rPr lang="en-US" dirty="0" smtClean="0"/>
              <a:t>Message house-keeping</a:t>
            </a:r>
          </a:p>
          <a:p>
            <a:pPr lvl="2"/>
            <a:r>
              <a:rPr lang="en-US" dirty="0" smtClean="0"/>
              <a:t>Propagation delay</a:t>
            </a:r>
          </a:p>
          <a:p>
            <a:pPr lvl="1"/>
            <a:r>
              <a:rPr lang="en-US" dirty="0" smtClean="0"/>
              <a:t>Proportional, per-bit costs </a:t>
            </a:r>
          </a:p>
          <a:p>
            <a:pPr lvl="2"/>
            <a:r>
              <a:rPr lang="en-US" dirty="0" smtClean="0"/>
              <a:t>Message composition/interpretation</a:t>
            </a:r>
          </a:p>
          <a:p>
            <a:pPr lvl="2"/>
            <a:r>
              <a:rPr lang="en-US" dirty="0" smtClean="0"/>
              <a:t>Transmission delay</a:t>
            </a:r>
          </a:p>
          <a:p>
            <a:pPr lvl="1"/>
            <a:r>
              <a:rPr lang="en-US" dirty="0" smtClean="0"/>
              <a:t>Unpredictable aggregate effect</a:t>
            </a:r>
          </a:p>
          <a:p>
            <a:pPr lvl="2"/>
            <a:r>
              <a:rPr lang="en-US" dirty="0" smtClean="0"/>
              <a:t>Not strictly additive</a:t>
            </a:r>
          </a:p>
          <a:p>
            <a:pPr lvl="2"/>
            <a:r>
              <a:rPr lang="en-US" dirty="0" smtClean="0"/>
              <a:t>Some latencies overlap (pipeline), others don’t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58151" y="3925891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Message size</a:t>
            </a:r>
            <a:br>
              <a:rPr lang="en-US" sz="2000" b="1" i="1" dirty="0" smtClean="0"/>
            </a:br>
            <a:r>
              <a:rPr lang="en-US" sz="2000" b="1" i="1" dirty="0" smtClean="0"/>
              <a:t>matters</a:t>
            </a:r>
            <a:endParaRPr lang="en-US" sz="2000" b="1" i="1" dirty="0"/>
          </a:p>
        </p:txBody>
      </p:sp>
      <p:sp>
        <p:nvSpPr>
          <p:cNvPr id="5" name="Right Brace 4"/>
          <p:cNvSpPr/>
          <p:nvPr/>
        </p:nvSpPr>
        <p:spPr>
          <a:xfrm>
            <a:off x="6201103" y="3759752"/>
            <a:ext cx="557048" cy="1040165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6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Root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Multiplexing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More </a:t>
            </a:r>
            <a:r>
              <a:rPr lang="en-US" smtClean="0"/>
              <a:t>than propagation + transmit + queue!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02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30% projects</a:t>
            </a:r>
          </a:p>
          <a:p>
            <a:pPr lvl="1"/>
            <a:r>
              <a:rPr lang="en-US" dirty="0" smtClean="0"/>
              <a:t>15% each for 2 assignments</a:t>
            </a:r>
          </a:p>
          <a:p>
            <a:r>
              <a:rPr lang="en-US" dirty="0" smtClean="0"/>
              <a:t>30% midterm</a:t>
            </a:r>
          </a:p>
          <a:p>
            <a:pPr lvl="1"/>
            <a:r>
              <a:rPr lang="en-US" dirty="0" smtClean="0"/>
              <a:t>Feb. 4, in class</a:t>
            </a:r>
          </a:p>
          <a:p>
            <a:r>
              <a:rPr lang="en-US" dirty="0" smtClean="0"/>
              <a:t>40% final exam</a:t>
            </a:r>
          </a:p>
          <a:p>
            <a:pPr lvl="1"/>
            <a:r>
              <a:rPr lang="en-US" dirty="0" smtClean="0"/>
              <a:t>March 14, 8-11 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Projects </a:t>
            </a:r>
            <a:r>
              <a:rPr lang="en-US" dirty="0"/>
              <a:t>due as announced</a:t>
            </a:r>
          </a:p>
          <a:p>
            <a:pPr lvl="1"/>
            <a:r>
              <a:rPr lang="en-US" dirty="0" smtClean="0"/>
              <a:t>Due at the start of class on date indicated</a:t>
            </a:r>
            <a:endParaRPr lang="en-US" dirty="0" smtClean="0"/>
          </a:p>
          <a:p>
            <a:pPr lvl="1"/>
            <a:r>
              <a:rPr lang="en-US" dirty="0" smtClean="0"/>
              <a:t>TA will set policy for late submissions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13600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#1: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 between </a:t>
            </a:r>
            <a:r>
              <a:rPr lang="en-US" dirty="0" smtClean="0"/>
              <a:t>occurrence of a physical </a:t>
            </a:r>
            <a:r>
              <a:rPr lang="en-US" dirty="0"/>
              <a:t>event and </a:t>
            </a:r>
            <a:r>
              <a:rPr lang="en-US" dirty="0" smtClean="0"/>
              <a:t>the availability </a:t>
            </a:r>
            <a:r>
              <a:rPr lang="en-US" dirty="0"/>
              <a:t>of </a:t>
            </a:r>
            <a:r>
              <a:rPr lang="en-US" dirty="0" smtClean="0"/>
              <a:t>information</a:t>
            </a:r>
            <a:endParaRPr lang="en-US" dirty="0"/>
          </a:p>
        </p:txBody>
      </p:sp>
      <p:pic>
        <p:nvPicPr>
          <p:cNvPr id="2051" name="Picture 3" descr="C:\Users\touch\AppData\Local\Microsoft\Windows\INetCache\IE\C5R36J9I\MC9004315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658" y="2667114"/>
            <a:ext cx="2666714" cy="266671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iped Right Arrow 6"/>
          <p:cNvSpPr/>
          <p:nvPr/>
        </p:nvSpPr>
        <p:spPr>
          <a:xfrm>
            <a:off x="3124198" y="4133791"/>
            <a:ext cx="2371725" cy="476193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www.clker.com/cliparts/Q/O/I/q/N/J/binary-data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03762" y="2781501"/>
            <a:ext cx="1451148" cy="208909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55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#2: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delay in transferring information from one location to another</a:t>
            </a:r>
            <a:endParaRPr lang="en-US" dirty="0"/>
          </a:p>
        </p:txBody>
      </p:sp>
      <p:pic>
        <p:nvPicPr>
          <p:cNvPr id="3074" name="Picture 2" descr="C:\Users\touch\AppData\Local\Microsoft\Windows\INetCache\IE\P06G9DOC\MC9102163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8310" y="2749419"/>
            <a:ext cx="5927890" cy="332711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Arrow 7"/>
          <p:cNvSpPr/>
          <p:nvPr/>
        </p:nvSpPr>
        <p:spPr>
          <a:xfrm>
            <a:off x="2247900" y="2984084"/>
            <a:ext cx="4649634" cy="923925"/>
          </a:xfrm>
          <a:prstGeom prst="curved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01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 of light – or 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</a:t>
            </a:r>
            <a:r>
              <a:rPr lang="en-US" i="1" dirty="0" smtClean="0"/>
              <a:t>in each medium</a:t>
            </a:r>
            <a:r>
              <a:rPr lang="en-US" dirty="0"/>
              <a:t>:</a:t>
            </a:r>
            <a:endParaRPr lang="en-US" dirty="0" smtClean="0"/>
          </a:p>
        </p:txBody>
      </p:sp>
      <p:pic>
        <p:nvPicPr>
          <p:cNvPr id="1026" name="Picture 2" descr="\\BOREAS\homes\touch-w\projects\latency\latency 2014-tutorial\images\C-limi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37704" y="1760219"/>
            <a:ext cx="2349096" cy="29723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584395"/>
              </p:ext>
            </p:extLst>
          </p:nvPr>
        </p:nvGraphicFramePr>
        <p:xfrm>
          <a:off x="990600" y="2355435"/>
          <a:ext cx="4267200" cy="3398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120"/>
                <a:gridCol w="1783080"/>
              </a:tblGrid>
              <a:tr h="4829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Vacuum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c (3E8 m/s)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829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Air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(RF)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0.9997 c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579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Open-ladder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wire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0.95 c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829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Twin-axial  wire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0.8 c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39182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Coax wire</a:t>
                      </a:r>
                      <a:endParaRPr lang="en-US" sz="2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Twisted –pair wire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Optical fiber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0.66 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http://upload.wikimedia.org/wikipedia/commons/thumb/1/1f/Twinlead.gif/150px-Twinle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68804" y="3866547"/>
            <a:ext cx="1031941" cy="59164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5rcd.org/zzzzzzzz600%20oh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871696"/>
            <a:ext cx="835025" cy="102533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mputercablestore.com/images/products/No%20Manufacturer/0-RG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44506" y="4565234"/>
            <a:ext cx="897468" cy="6731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c/cb/UTP_cab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529" y="5004817"/>
            <a:ext cx="822960" cy="6713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.directindustry.com/images_di/photo-g/fiber-optic-connectors-fc-type-fc-type-39229-250367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54266" y="5317441"/>
            <a:ext cx="1200785" cy="71735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26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#3: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delay due to the computational translation or frequency of information</a:t>
            </a:r>
            <a:endParaRPr lang="en-US" dirty="0"/>
          </a:p>
        </p:txBody>
      </p:sp>
      <p:pic>
        <p:nvPicPr>
          <p:cNvPr id="4098" name="Picture 2" descr="http://www.hiconversion.com/wp-content/uploads/2014/05/SizeoftheProbl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19498" y="2494149"/>
            <a:ext cx="4305300" cy="194717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ker.com/cliparts/Q/O/I/q/N/J/binary-data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1" y="3361321"/>
            <a:ext cx="1048387" cy="15092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ouch\AppData\Local\Microsoft\Windows\INetCache\IE\Y7C9R984\MC90044146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8307"/>
            <a:ext cx="2486025" cy="24860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37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#4: 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delay incurred as the result of sharing a resource</a:t>
            </a:r>
            <a:endParaRPr lang="en-US" dirty="0"/>
          </a:p>
        </p:txBody>
      </p:sp>
      <p:pic>
        <p:nvPicPr>
          <p:cNvPr id="8" name="Picture 3" descr="C:\Users\touch\AppData\Local\Microsoft\Windows\INetCache\IE\P06G9DOC\MC90004509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09849" y="2480156"/>
            <a:ext cx="3409951" cy="305405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96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#5: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delay incurred to reduce the amount of control information and overhead</a:t>
            </a:r>
            <a:endParaRPr lang="en-US" dirty="0"/>
          </a:p>
        </p:txBody>
      </p:sp>
      <p:pic>
        <p:nvPicPr>
          <p:cNvPr id="1030" name="Picture 6" descr="http://transportation.sbcisd.net/wp-content/uploads/2013/11/Bus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73360" y="2549190"/>
            <a:ext cx="5835409" cy="314372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02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0068"/>
            <a:ext cx="8229600" cy="1143000"/>
          </a:xfrm>
        </p:spPr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03932"/>
            <a:ext cx="8229600" cy="4525963"/>
          </a:xfrm>
        </p:spPr>
        <p:txBody>
          <a:bodyPr/>
          <a:lstStyle/>
          <a:p>
            <a:r>
              <a:rPr lang="en-US" dirty="0"/>
              <a:t>Definitions</a:t>
            </a:r>
          </a:p>
          <a:p>
            <a:pPr lvl="1"/>
            <a:r>
              <a:rPr lang="en-US" dirty="0"/>
              <a:t>Communication, networking, and protocol</a:t>
            </a:r>
          </a:p>
          <a:p>
            <a:r>
              <a:rPr lang="en-US" dirty="0"/>
              <a:t>Names are just names</a:t>
            </a:r>
          </a:p>
          <a:p>
            <a:pPr lvl="1"/>
            <a:r>
              <a:rPr lang="en-US" dirty="0"/>
              <a:t>You do need to know them</a:t>
            </a:r>
          </a:p>
          <a:p>
            <a:pPr lvl="1"/>
            <a:r>
              <a:rPr lang="en-US" dirty="0"/>
              <a:t>But their meaning is just as important</a:t>
            </a:r>
          </a:p>
          <a:p>
            <a:r>
              <a:rPr lang="en-US" dirty="0"/>
              <a:t>Networking didn’t start with the Internet</a:t>
            </a:r>
          </a:p>
          <a:p>
            <a:pPr lvl="1"/>
            <a:r>
              <a:rPr lang="en-US" dirty="0"/>
              <a:t>There’s a lot of history that’s still </a:t>
            </a:r>
            <a:r>
              <a:rPr lang="en-US" dirty="0" smtClean="0"/>
              <a:t>useful</a:t>
            </a:r>
          </a:p>
          <a:p>
            <a:r>
              <a:rPr lang="en-US" dirty="0" smtClean="0"/>
              <a:t>Important characterization of network performance are time related</a:t>
            </a:r>
          </a:p>
          <a:p>
            <a:pPr lvl="1"/>
            <a:r>
              <a:rPr lang="en-US" dirty="0" smtClean="0"/>
              <a:t>Especially latency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24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TTh</a:t>
            </a:r>
            <a:r>
              <a:rPr lang="en-US" dirty="0" smtClean="0"/>
              <a:t> 2-3 PM</a:t>
            </a:r>
          </a:p>
          <a:p>
            <a:r>
              <a:rPr lang="en-US" dirty="0" smtClean="0"/>
              <a:t>In 3532F </a:t>
            </a:r>
            <a:r>
              <a:rPr lang="en-US" dirty="0" err="1" smtClean="0"/>
              <a:t>Boelter</a:t>
            </a:r>
            <a:r>
              <a:rPr lang="en-US" dirty="0" smtClean="0"/>
              <a:t> Hall</a:t>
            </a:r>
          </a:p>
          <a:p>
            <a:r>
              <a:rPr lang="en-US" dirty="0" smtClean="0"/>
              <a:t>Other times possible by </a:t>
            </a:r>
            <a:r>
              <a:rPr lang="en-US" dirty="0" err="1" smtClean="0"/>
              <a:t>arrangment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Seungbae</a:t>
            </a:r>
            <a:r>
              <a:rPr lang="en-US" dirty="0" smtClean="0"/>
              <a:t> </a:t>
            </a:r>
            <a:r>
              <a:rPr lang="en-US" dirty="0" smtClean="0"/>
              <a:t>Kim</a:t>
            </a:r>
          </a:p>
          <a:p>
            <a:pPr lvl="1"/>
            <a:r>
              <a:rPr lang="en-US" dirty="0" smtClean="0">
                <a:hlinkClick r:id="rId2"/>
              </a:rPr>
              <a:t>ksb2043@</a:t>
            </a:r>
            <a:r>
              <a:rPr lang="en-US" dirty="0" smtClean="0">
                <a:hlinkClick r:id="rId2"/>
              </a:rPr>
              <a:t>gmail.com</a:t>
            </a:r>
            <a:endParaRPr lang="en-US" dirty="0" smtClean="0"/>
          </a:p>
          <a:p>
            <a:r>
              <a:rPr lang="en-US" dirty="0" smtClean="0"/>
              <a:t>He will handle all issues related to the projects</a:t>
            </a:r>
          </a:p>
          <a:p>
            <a:r>
              <a:rPr lang="en-US" dirty="0" smtClean="0"/>
              <a:t>Also will hold weekly recitation sections and office hours</a:t>
            </a:r>
          </a:p>
          <a:p>
            <a:pPr lvl="1"/>
            <a:r>
              <a:rPr lang="en-US" dirty="0" smtClean="0"/>
              <a:t>Times to be announced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bit more “abstract” than typical</a:t>
            </a:r>
          </a:p>
          <a:p>
            <a:pPr lvl="1"/>
            <a:r>
              <a:rPr lang="en-US" dirty="0" smtClean="0"/>
              <a:t>This is an education, not merely training</a:t>
            </a:r>
          </a:p>
          <a:p>
            <a:pPr lvl="1"/>
            <a:r>
              <a:rPr lang="en-US" dirty="0" smtClean="0"/>
              <a:t>It’s for your entire life, not just your first job</a:t>
            </a:r>
          </a:p>
          <a:p>
            <a:r>
              <a:rPr lang="en-US" dirty="0" smtClean="0"/>
              <a:t>You’re expected to *apply* what you learn</a:t>
            </a:r>
          </a:p>
          <a:p>
            <a:pPr lvl="1"/>
            <a:r>
              <a:rPr lang="en-US" dirty="0" smtClean="0"/>
              <a:t>Repeating what you learn will not be enough</a:t>
            </a:r>
          </a:p>
          <a:p>
            <a:pPr lvl="1"/>
            <a:r>
              <a:rPr lang="en-US" dirty="0" smtClean="0"/>
              <a:t>Just attending class will not be enough</a:t>
            </a:r>
          </a:p>
          <a:p>
            <a:r>
              <a:rPr lang="en-US" dirty="0" smtClean="0"/>
              <a:t>You will be challenged</a:t>
            </a:r>
          </a:p>
          <a:p>
            <a:r>
              <a:rPr lang="en-US" dirty="0" smtClean="0"/>
              <a:t>I am here to help</a:t>
            </a:r>
          </a:p>
          <a:p>
            <a:pPr lvl="1"/>
            <a:r>
              <a:rPr lang="en-US" dirty="0" smtClean="0"/>
              <a:t>Specific questions will always be answered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67310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35761</TotalTime>
  <Words>2249</Words>
  <Application>Microsoft Macintosh PowerPoint</Application>
  <PresentationFormat>On-screen Show (4:3)</PresentationFormat>
  <Paragraphs>482</Paragraphs>
  <Slides>66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Default Theme</vt:lpstr>
      <vt:lpstr>Introduction CS 118 Computer Network Fundamentals Peter Reiher </vt:lpstr>
      <vt:lpstr>Purpose of the class</vt:lpstr>
      <vt:lpstr>Pre-requisite</vt:lpstr>
      <vt:lpstr>Textbooks</vt:lpstr>
      <vt:lpstr>Assignments</vt:lpstr>
      <vt:lpstr>Grading</vt:lpstr>
      <vt:lpstr>Office Hours</vt:lpstr>
      <vt:lpstr>The TA</vt:lpstr>
      <vt:lpstr>A bit about style</vt:lpstr>
      <vt:lpstr>Mastering the material</vt:lpstr>
      <vt:lpstr>Let’s begin…</vt:lpstr>
      <vt:lpstr>A Roadmap</vt:lpstr>
      <vt:lpstr>Overview</vt:lpstr>
      <vt:lpstr>Why are we here?</vt:lpstr>
      <vt:lpstr>What is communication?</vt:lpstr>
      <vt:lpstr>So then what’s a protocol?</vt:lpstr>
      <vt:lpstr>Protocol variations</vt:lpstr>
      <vt:lpstr>What is networking?</vt:lpstr>
      <vt:lpstr>Let’s compare…</vt:lpstr>
      <vt:lpstr>Summary definitions</vt:lpstr>
      <vt:lpstr>Where are the layers  we’ve heard about?</vt:lpstr>
      <vt:lpstr>Slapping Names on Layers Isn’t Useful</vt:lpstr>
      <vt:lpstr>Names – What’s valuable about them</vt:lpstr>
      <vt:lpstr>Names – What’s unimportant  about them</vt:lpstr>
      <vt:lpstr>The important lesson about names</vt:lpstr>
      <vt:lpstr>These Layers Aren’t the Truth, Anyway</vt:lpstr>
      <vt:lpstr>Let’s go back to the beginning…</vt:lpstr>
      <vt:lpstr>Abstraction</vt:lpstr>
      <vt:lpstr>Recursion</vt:lpstr>
      <vt:lpstr>The goal of our approach</vt:lpstr>
      <vt:lpstr>If layers aren’t fixed things?</vt:lpstr>
      <vt:lpstr>A Roadmap Through the Course</vt:lpstr>
      <vt:lpstr>Course roadmap</vt:lpstr>
      <vt:lpstr>Course roadmap</vt:lpstr>
      <vt:lpstr>Course roadmap</vt:lpstr>
      <vt:lpstr>A little history too</vt:lpstr>
      <vt:lpstr>Couriers</vt:lpstr>
      <vt:lpstr>Carrier pigeons</vt:lpstr>
      <vt:lpstr>Beacons</vt:lpstr>
      <vt:lpstr>Heliograph</vt:lpstr>
      <vt:lpstr>Flags</vt:lpstr>
      <vt:lpstr>Origins</vt:lpstr>
      <vt:lpstr>Hooke</vt:lpstr>
      <vt:lpstr>French Telegraph</vt:lpstr>
      <vt:lpstr>Emergence of electricity</vt:lpstr>
      <vt:lpstr>Cooke/Wheatstone</vt:lpstr>
      <vt:lpstr>Morse</vt:lpstr>
      <vt:lpstr>Telephone</vt:lpstr>
      <vt:lpstr>Radio</vt:lpstr>
      <vt:lpstr>Computer networking</vt:lpstr>
      <vt:lpstr>Characterizing Networks</vt:lpstr>
      <vt:lpstr>Communications is all about time…</vt:lpstr>
      <vt:lpstr>Communications/Network Measures</vt:lpstr>
      <vt:lpstr>Rate vs. Frequency</vt:lpstr>
      <vt:lpstr>The importance of being quick</vt:lpstr>
      <vt:lpstr>What is latency?</vt:lpstr>
      <vt:lpstr>Defining latency</vt:lpstr>
      <vt:lpstr>Latency isn’t a single value</vt:lpstr>
      <vt:lpstr>Five Root Causes</vt:lpstr>
      <vt:lpstr>Cost #1: Generation</vt:lpstr>
      <vt:lpstr>Cost #2: Transmission</vt:lpstr>
      <vt:lpstr>The speed of light – or less</vt:lpstr>
      <vt:lpstr>Cost #3: Processing</vt:lpstr>
      <vt:lpstr>Cost #4: Multiplexing</vt:lpstr>
      <vt:lpstr>Cost #5: Grouping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38</cp:revision>
  <cp:lastPrinted>2014-01-03T23:50:58Z</cp:lastPrinted>
  <dcterms:created xsi:type="dcterms:W3CDTF">2016-01-05T05:16:56Z</dcterms:created>
  <dcterms:modified xsi:type="dcterms:W3CDTF">2016-01-05T05:24:01Z</dcterms:modified>
</cp:coreProperties>
</file>