
<file path=[Content_Types].xml><?xml version="1.0" encoding="utf-8"?>
<Types xmlns="http://schemas.openxmlformats.org/package/2006/content-types">
  <Override PartName="/ppt/slideLayouts/slideLayout10.xml" ContentType="application/vnd.openxmlformats-officedocument.presentationml.slideLayout+xml"/>
  <Default Extension="rels" ContentType="application/vnd.openxmlformats-package.relationships+xml"/>
  <Override PartName="/ppt/slides/slide69.xml" ContentType="application/vnd.openxmlformats-officedocument.presentationml.slide+xml"/>
  <Override PartName="/ppt/slides/slide14.xml" ContentType="application/vnd.openxmlformats-officedocument.presentationml.slide+xml"/>
  <Override PartName="/ppt/slides/slide62.xml" ContentType="application/vnd.openxmlformats-officedocument.presentationml.slide+xml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54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68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slides/slide61.xml" ContentType="application/vnd.openxmlformats-officedocument.presentationml.slide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53.xml" ContentType="application/vnd.openxmlformats-officedocument.presentationml.slide+xml"/>
  <Default Extension="vml" ContentType="application/vnd.openxmlformats-officedocument.vmlDrawing"/>
  <Override PartName="/ppt/slides/slide20.xml" ContentType="application/vnd.openxmlformats-officedocument.presentationml.slide+xml"/>
  <Override PartName="/ppt/slides/slide36.xml" ContentType="application/vnd.openxmlformats-officedocument.presentationml.slide+xml"/>
  <Default Extension="emf" ContentType="image/x-emf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67.xml" ContentType="application/vnd.openxmlformats-officedocument.presentationml.slide+xml"/>
  <Override PartName="/ppt/slides/slide12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59.xml" ContentType="application/vnd.openxmlformats-officedocument.presentationml.slide+xml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66.xml" ContentType="application/vnd.openxmlformats-officedocument.presentationml.slide+xml"/>
  <Override PartName="/ppt/slides/slide11.xml" ContentType="application/vnd.openxmlformats-officedocument.presentationml.slide+xml"/>
  <Override PartName="/ppt/slides/slide49.xml" ContentType="application/vnd.openxmlformats-officedocument.presentationml.slide+xml"/>
  <Override PartName="/ppt/slides/slide42.xml" ContentType="application/vnd.openxmlformats-officedocument.presentationml.slide+xml"/>
  <Override PartName="/ppt/slides/slide58.xml" ContentType="application/vnd.openxmlformats-officedocument.presentationml.slide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2.xml" ContentType="application/vnd.openxmlformats-officedocument.presentationml.slide+xml"/>
  <Default Extension="xls" ContentType="application/vnd.ms-exce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slides/slide65.xml" ContentType="application/vnd.openxmlformats-officedocument.presentationml.slide+xml"/>
  <Override PartName="/ppt/slides/slide10.xml" ContentType="application/vnd.openxmlformats-officedocument.presentationml.slide+xml"/>
  <Override PartName="/docProps/app.xml" ContentType="application/vnd.openxmlformats-officedocument.extended-properties+xml"/>
  <Override PartName="/ppt/slides/slide48.xml" ContentType="application/vnd.openxmlformats-officedocument.presentationml.slide+xml"/>
  <Override PartName="/ppt/slides/slide41.xml" ContentType="application/vnd.openxmlformats-officedocument.presentationml.slide+xml"/>
  <Override PartName="/ppt/slides/slide57.xml" ContentType="application/vnd.openxmlformats-officedocument.presentationml.slide+xml"/>
  <Override PartName="/ppt/theme/theme3.xml" ContentType="application/vnd.openxmlformats-officedocument.theme+xml"/>
  <Override PartName="/ppt/slides/slide24.xml" ContentType="application/vnd.openxmlformats-officedocument.presentationml.slide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viewProps.xml" ContentType="application/vnd.openxmlformats-officedocument.presentationml.viewProps+xml"/>
  <Override PartName="/ppt/slides/slide64.xml" ContentType="application/vnd.openxmlformats-officedocument.presentationml.slide+xml"/>
  <Override PartName="/ppt/slides/slide47.xml" ContentType="application/vnd.openxmlformats-officedocument.presentationml.slide+xml"/>
  <Override PartName="/ppt/slides/slide40.xml" ContentType="application/vnd.openxmlformats-officedocument.presentationml.slide+xml"/>
  <Override PartName="/ppt/slides/slide56.xml" ContentType="application/vnd.openxmlformats-officedocument.presentationml.slide+xml"/>
  <Override PartName="/ppt/theme/theme2.xml" ContentType="application/vnd.openxmlformats-officedocument.theme+xml"/>
  <Override PartName="/ppt/slides/slide23.xml" ContentType="application/vnd.openxmlformats-officedocument.presentationml.slide+xml"/>
  <Override PartName="/ppt/slides/slide39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s/slide63.xml" ContentType="application/vnd.openxmlformats-officedocument.presentationml.slide+xml"/>
  <Override PartName="/ppt/slides/slide46.xml" ContentType="application/vnd.openxmlformats-officedocument.presentationml.slide+xml"/>
  <Override PartName="/ppt/slides/slide29.xml" ContentType="application/vnd.openxmlformats-officedocument.presentationml.slide+xml"/>
  <Override PartName="/ppt/slides/slide55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Default Extension="bin" ContentType="application/vnd.openxmlformats-officedocument.presentationml.printerSettings"/>
  <Override PartName="/ppt/slides/slide70.xml" ContentType="application/vnd.openxmlformats-officedocument.presentationml.slide+xml"/>
  <Override PartName="/ppt/slides/slide31.xml" ContentType="application/vnd.openxmlformats-officedocument.presentationml.slide+xml"/>
  <Override PartName="/ppt/slideLayouts/slideLayout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72"/>
  </p:notesMasterIdLst>
  <p:handoutMasterIdLst>
    <p:handoutMasterId r:id="rId73"/>
  </p:handoutMasterIdLst>
  <p:sldIdLst>
    <p:sldId id="319" r:id="rId2"/>
    <p:sldId id="321" r:id="rId3"/>
    <p:sldId id="322" r:id="rId4"/>
    <p:sldId id="323" r:id="rId5"/>
    <p:sldId id="324" r:id="rId6"/>
    <p:sldId id="325" r:id="rId7"/>
    <p:sldId id="326" r:id="rId8"/>
    <p:sldId id="327" r:id="rId9"/>
    <p:sldId id="328" r:id="rId10"/>
    <p:sldId id="329" r:id="rId11"/>
    <p:sldId id="330" r:id="rId12"/>
    <p:sldId id="331" r:id="rId13"/>
    <p:sldId id="332" r:id="rId14"/>
    <p:sldId id="333" r:id="rId15"/>
    <p:sldId id="334" r:id="rId16"/>
    <p:sldId id="335" r:id="rId17"/>
    <p:sldId id="336" r:id="rId18"/>
    <p:sldId id="337" r:id="rId19"/>
    <p:sldId id="338" r:id="rId20"/>
    <p:sldId id="339" r:id="rId21"/>
    <p:sldId id="340" r:id="rId22"/>
    <p:sldId id="341" r:id="rId23"/>
    <p:sldId id="342" r:id="rId24"/>
    <p:sldId id="343" r:id="rId25"/>
    <p:sldId id="344" r:id="rId26"/>
    <p:sldId id="345" r:id="rId27"/>
    <p:sldId id="346" r:id="rId28"/>
    <p:sldId id="347" r:id="rId29"/>
    <p:sldId id="348" r:id="rId30"/>
    <p:sldId id="349" r:id="rId31"/>
    <p:sldId id="350" r:id="rId32"/>
    <p:sldId id="351" r:id="rId33"/>
    <p:sldId id="352" r:id="rId34"/>
    <p:sldId id="353" r:id="rId35"/>
    <p:sldId id="354" r:id="rId36"/>
    <p:sldId id="355" r:id="rId37"/>
    <p:sldId id="356" r:id="rId38"/>
    <p:sldId id="357" r:id="rId39"/>
    <p:sldId id="358" r:id="rId40"/>
    <p:sldId id="359" r:id="rId41"/>
    <p:sldId id="360" r:id="rId42"/>
    <p:sldId id="361" r:id="rId43"/>
    <p:sldId id="362" r:id="rId44"/>
    <p:sldId id="363" r:id="rId45"/>
    <p:sldId id="364" r:id="rId46"/>
    <p:sldId id="365" r:id="rId47"/>
    <p:sldId id="366" r:id="rId48"/>
    <p:sldId id="367" r:id="rId49"/>
    <p:sldId id="368" r:id="rId50"/>
    <p:sldId id="369" r:id="rId51"/>
    <p:sldId id="370" r:id="rId52"/>
    <p:sldId id="371" r:id="rId53"/>
    <p:sldId id="372" r:id="rId54"/>
    <p:sldId id="373" r:id="rId55"/>
    <p:sldId id="374" r:id="rId56"/>
    <p:sldId id="375" r:id="rId57"/>
    <p:sldId id="376" r:id="rId58"/>
    <p:sldId id="377" r:id="rId59"/>
    <p:sldId id="378" r:id="rId60"/>
    <p:sldId id="379" r:id="rId61"/>
    <p:sldId id="380" r:id="rId62"/>
    <p:sldId id="381" r:id="rId63"/>
    <p:sldId id="382" r:id="rId64"/>
    <p:sldId id="383" r:id="rId65"/>
    <p:sldId id="384" r:id="rId66"/>
    <p:sldId id="385" r:id="rId67"/>
    <p:sldId id="386" r:id="rId68"/>
    <p:sldId id="387" r:id="rId69"/>
    <p:sldId id="388" r:id="rId70"/>
    <p:sldId id="389" r:id="rId71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01" d="100"/>
          <a:sy n="101" d="100"/>
        </p:scale>
        <p:origin x="-85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16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73" Type="http://schemas.openxmlformats.org/officeDocument/2006/relationships/handoutMaster" Target="handoutMasters/handoutMaster1.xml"/><Relationship Id="rId74" Type="http://schemas.openxmlformats.org/officeDocument/2006/relationships/printerSettings" Target="printerSettings/printerSettings1.bin"/><Relationship Id="rId75" Type="http://schemas.openxmlformats.org/officeDocument/2006/relationships/presProps" Target="presProps.xml"/><Relationship Id="rId76" Type="http://schemas.openxmlformats.org/officeDocument/2006/relationships/viewProps" Target="viewProps.xml"/><Relationship Id="rId77" Type="http://schemas.openxmlformats.org/officeDocument/2006/relationships/theme" Target="theme/theme1.xml"/><Relationship Id="rId78" Type="http://schemas.openxmlformats.org/officeDocument/2006/relationships/tableStyles" Target="tableStyles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4/9/15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4/9/15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4/9/15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4/9/15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4/9/15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4/9/15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4/9/15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4/9/15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4/9/15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4/9/15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4/9/15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4/9/15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4/9/15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122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</a:t>
            </a:r>
            <a:r>
              <a:rPr lang="en-US" sz="1200" dirty="0" smtClean="0">
                <a:latin typeface="Times New Roman" pitchFamily="-107" charset="0"/>
              </a:rPr>
              <a:t> 6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636065" y="6265413"/>
            <a:ext cx="942616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CS 111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Spring </a:t>
            </a:r>
            <a:r>
              <a:rPr lang="en-US" sz="1200" baseline="0" dirty="0" smtClean="0">
                <a:latin typeface="Times New Roman" pitchFamily="-107" charset="0"/>
              </a:rPr>
              <a:t>2015</a:t>
            </a:r>
            <a:r>
              <a:rPr lang="en-US" sz="1200" dirty="0" smtClean="0">
                <a:latin typeface="Times New Roman" pitchFamily="-107" charset="0"/>
              </a:rPr>
              <a:t> </a:t>
            </a:r>
            <a:endParaRPr lang="en-US" sz="1200" dirty="0">
              <a:latin typeface="Times New Roman" pitchFamily="-107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Microsoft_Excel_97_-_2004_Worksheet1.xls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Microsoft_Excel_97_-_2004_Worksheet2.xls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cs typeface="ＭＳ Ｐゴシック" charset="-128"/>
              </a:rPr>
              <a:t>Scheduling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741892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7073"/>
            <a:ext cx="8229600" cy="1143000"/>
          </a:xfrm>
        </p:spPr>
        <p:txBody>
          <a:bodyPr/>
          <a:lstStyle/>
          <a:p>
            <a:r>
              <a:rPr lang="en-US" dirty="0" smtClean="0"/>
              <a:t>Pros and Cons of </a:t>
            </a:r>
            <a:br>
              <a:rPr lang="en-US" dirty="0" smtClean="0"/>
            </a:br>
            <a:r>
              <a:rPr lang="en-US" dirty="0" smtClean="0"/>
              <a:t>Non-Preemptive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01548"/>
            <a:ext cx="8229600" cy="4525963"/>
          </a:xfrm>
        </p:spPr>
        <p:txBody>
          <a:bodyPr/>
          <a:lstStyle/>
          <a:p>
            <a:pPr>
              <a:buFont typeface="Lucida Grande"/>
              <a:buChar char="+"/>
            </a:pPr>
            <a:r>
              <a:rPr lang="en-US" sz="2800" dirty="0" smtClean="0"/>
              <a:t>Low scheduling overhead</a:t>
            </a:r>
          </a:p>
          <a:p>
            <a:pPr>
              <a:buFont typeface="Lucida Grande"/>
              <a:buChar char="+"/>
            </a:pPr>
            <a:r>
              <a:rPr lang="en-US" sz="2800" dirty="0" smtClean="0"/>
              <a:t>Tends to produce high throughput</a:t>
            </a:r>
          </a:p>
          <a:p>
            <a:pPr>
              <a:buFont typeface="Lucida Grande"/>
              <a:buChar char="+"/>
            </a:pPr>
            <a:r>
              <a:rPr lang="en-US" sz="2800" dirty="0" smtClean="0"/>
              <a:t>Conceptually very simple</a:t>
            </a:r>
          </a:p>
          <a:p>
            <a:pPr>
              <a:buFont typeface="Lucida Grande"/>
              <a:buChar char="−"/>
            </a:pPr>
            <a:r>
              <a:rPr lang="en-US" sz="2800" dirty="0" smtClean="0"/>
              <a:t>Poor response time for processes</a:t>
            </a:r>
          </a:p>
          <a:p>
            <a:pPr>
              <a:buFont typeface="Lucida Grande"/>
              <a:buChar char="−"/>
            </a:pPr>
            <a:r>
              <a:rPr lang="en-US" sz="2800" dirty="0" smtClean="0"/>
              <a:t>Bugs can cause machine to freeze up</a:t>
            </a:r>
          </a:p>
          <a:p>
            <a:pPr lvl="1">
              <a:buFont typeface="Lucida Grande"/>
              <a:buChar char="−"/>
            </a:pPr>
            <a:r>
              <a:rPr lang="en-US" sz="2400" dirty="0" smtClean="0"/>
              <a:t>If process contains infinite loop, e.g.</a:t>
            </a:r>
          </a:p>
          <a:p>
            <a:pPr>
              <a:buFont typeface="Lucida Grande"/>
              <a:buChar char="−"/>
            </a:pPr>
            <a:r>
              <a:rPr lang="en-US" sz="2800" dirty="0" smtClean="0"/>
              <a:t>Not good fairness (by most definitions)</a:t>
            </a:r>
          </a:p>
          <a:p>
            <a:pPr>
              <a:buFont typeface="Lucida Grande"/>
              <a:buChar char="−"/>
            </a:pPr>
            <a:r>
              <a:rPr lang="en-US" sz="2800" dirty="0" smtClean="0"/>
              <a:t>May make real time and priority scheduling difficult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7073"/>
            <a:ext cx="8229600" cy="1143000"/>
          </a:xfrm>
        </p:spPr>
        <p:txBody>
          <a:bodyPr/>
          <a:lstStyle/>
          <a:p>
            <a:r>
              <a:rPr lang="en-US" dirty="0" smtClean="0"/>
              <a:t>Pros and Cons of Pre-emptive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Grande"/>
              <a:buChar char="+"/>
            </a:pPr>
            <a:r>
              <a:rPr lang="en-US" dirty="0" smtClean="0"/>
              <a:t>Can give good response time</a:t>
            </a:r>
          </a:p>
          <a:p>
            <a:pPr>
              <a:buFont typeface="Lucida Grande"/>
              <a:buChar char="+"/>
            </a:pPr>
            <a:r>
              <a:rPr lang="en-US" dirty="0" smtClean="0"/>
              <a:t>Can produce very fair usage</a:t>
            </a:r>
          </a:p>
          <a:p>
            <a:pPr>
              <a:buFont typeface="Lucida Grande"/>
              <a:buChar char="+"/>
            </a:pPr>
            <a:r>
              <a:rPr lang="en-US" dirty="0" smtClean="0"/>
              <a:t>Works well with real-time and priority scheduling</a:t>
            </a:r>
          </a:p>
          <a:p>
            <a:pPr>
              <a:buFont typeface="Lucida Grande"/>
              <a:buChar char="−"/>
            </a:pPr>
            <a:r>
              <a:rPr lang="en-US" dirty="0" smtClean="0"/>
              <a:t>More complex</a:t>
            </a:r>
          </a:p>
          <a:p>
            <a:pPr>
              <a:buFont typeface="Lucida Grande"/>
              <a:buChar char="−"/>
            </a:pPr>
            <a:r>
              <a:rPr lang="en-US" dirty="0" smtClean="0"/>
              <a:t>Requires ability to cleanly halt process and save its state</a:t>
            </a:r>
          </a:p>
          <a:p>
            <a:pPr>
              <a:buFont typeface="Lucida Grande"/>
              <a:buChar char="−"/>
            </a:pPr>
            <a:r>
              <a:rPr lang="en-US" dirty="0" smtClean="0"/>
              <a:t>May not get good throughput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</a:t>
            </a:r>
            <a:r>
              <a:rPr lang="en-US" smtClean="0"/>
              <a:t>Intermediate Choice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6220"/>
            <a:ext cx="8229600" cy="4525963"/>
          </a:xfrm>
        </p:spPr>
        <p:txBody>
          <a:bodyPr/>
          <a:lstStyle/>
          <a:p>
            <a:r>
              <a:rPr lang="en-US" dirty="0" smtClean="0"/>
              <a:t>When process blocks for some reason, schedule someone else</a:t>
            </a:r>
          </a:p>
          <a:p>
            <a:pPr lvl="1"/>
            <a:r>
              <a:rPr lang="en-US" dirty="0" smtClean="0"/>
              <a:t>E.g., when current process blocks waiting for I/O</a:t>
            </a:r>
          </a:p>
          <a:p>
            <a:pPr lvl="1"/>
            <a:r>
              <a:rPr lang="en-US" dirty="0" smtClean="0"/>
              <a:t>Resume once ready and new process has yielded</a:t>
            </a:r>
          </a:p>
          <a:p>
            <a:r>
              <a:rPr lang="en-US" dirty="0" smtClean="0"/>
              <a:t>Going a step further</a:t>
            </a:r>
          </a:p>
          <a:p>
            <a:pPr lvl="1"/>
            <a:r>
              <a:rPr lang="en-US" dirty="0" smtClean="0"/>
              <a:t>Ask all programmers to voluntarily yield the CPU</a:t>
            </a:r>
          </a:p>
          <a:p>
            <a:pPr lvl="1"/>
            <a:r>
              <a:rPr lang="en-US" dirty="0" smtClean="0"/>
              <a:t>After some interval</a:t>
            </a:r>
          </a:p>
          <a:p>
            <a:pPr lvl="1"/>
            <a:r>
              <a:rPr lang="en-US" i="1" dirty="0" smtClean="0"/>
              <a:t>Cooperative scheduling</a:t>
            </a:r>
            <a:endParaRPr lang="en-US" dirty="0" smtClean="0"/>
          </a:p>
          <a:p>
            <a:pPr lvl="1"/>
            <a:r>
              <a:rPr lang="en-US" dirty="0" smtClean="0"/>
              <a:t>Since purely voluntary, not necessarily effective</a:t>
            </a:r>
          </a:p>
          <a:p>
            <a:pPr lvl="1"/>
            <a:r>
              <a:rPr lang="en-US" dirty="0" smtClean="0"/>
              <a:t>Windows 3.1 used cooperative scheduling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Scheduling: Policy and Mechanism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2370"/>
            <a:ext cx="8229600" cy="4525963"/>
          </a:xfrm>
        </p:spPr>
        <p:txBody>
          <a:bodyPr/>
          <a:lstStyle/>
          <a:p>
            <a:r>
              <a:rPr lang="en-US" dirty="0" smtClean="0"/>
              <a:t>The scheduler will move jobs into and out of a processor (</a:t>
            </a:r>
            <a:r>
              <a:rPr lang="en-US" i="1" dirty="0" smtClean="0"/>
              <a:t>dispatching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Requiring various mechanics to do so</a:t>
            </a:r>
          </a:p>
          <a:p>
            <a:r>
              <a:rPr lang="en-US" dirty="0" smtClean="0"/>
              <a:t>How dispatching is done should not depend on the policy used to decide who to dispatch</a:t>
            </a:r>
          </a:p>
          <a:p>
            <a:r>
              <a:rPr lang="en-US" dirty="0" smtClean="0"/>
              <a:t>Desirable to separate the choice of who runs (policy) from the dispatching mechanism</a:t>
            </a:r>
          </a:p>
          <a:p>
            <a:pPr lvl="1"/>
            <a:r>
              <a:rPr lang="en-US" dirty="0" smtClean="0"/>
              <a:t>Also desirable that OS process queue structure not be policy-dependent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Scheduling the CPU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349921" y="3005118"/>
            <a:ext cx="2057400" cy="6858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/>
                <a:ea typeface="Arial Unicode MS" charset="0"/>
                <a:cs typeface="Times New Roman"/>
              </a:rPr>
              <a:t>ready queue</a:t>
            </a:r>
            <a:endParaRPr lang="en-US">
              <a:latin typeface="Times New Roman"/>
              <a:cs typeface="Times New Roman"/>
            </a:endParaRPr>
          </a:p>
        </p:txBody>
      </p:sp>
      <p:sp>
        <p:nvSpPr>
          <p:cNvPr id="5" name="AutoShape 5"/>
          <p:cNvSpPr>
            <a:spLocks noChangeArrowheads="1"/>
          </p:cNvSpPr>
          <p:nvPr/>
        </p:nvSpPr>
        <p:spPr bwMode="auto">
          <a:xfrm>
            <a:off x="4016921" y="3005118"/>
            <a:ext cx="1295400" cy="685800"/>
          </a:xfrm>
          <a:prstGeom prst="flowChartAlternateProcess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/>
                <a:cs typeface="Times New Roman"/>
              </a:rPr>
              <a:t>dispatcher</a:t>
            </a:r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auto">
          <a:xfrm>
            <a:off x="5921921" y="3005118"/>
            <a:ext cx="1447800" cy="685800"/>
          </a:xfrm>
          <a:prstGeom prst="flowChartAlternateProcess">
            <a:avLst/>
          </a:prstGeom>
          <a:solidFill>
            <a:srgbClr val="99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/>
                <a:cs typeface="Times New Roman"/>
              </a:rPr>
              <a:t>context</a:t>
            </a:r>
          </a:p>
          <a:p>
            <a:pPr algn="ctr"/>
            <a:r>
              <a:rPr lang="en-US">
                <a:latin typeface="Times New Roman"/>
                <a:cs typeface="Times New Roman"/>
              </a:rPr>
              <a:t>switcher</a:t>
            </a:r>
          </a:p>
        </p:txBody>
      </p:sp>
      <p:sp>
        <p:nvSpPr>
          <p:cNvPr id="7" name="AutoShape 7"/>
          <p:cNvSpPr>
            <a:spLocks noChangeArrowheads="1"/>
          </p:cNvSpPr>
          <p:nvPr/>
        </p:nvSpPr>
        <p:spPr bwMode="auto">
          <a:xfrm>
            <a:off x="7761337" y="3005118"/>
            <a:ext cx="990600" cy="685800"/>
          </a:xfrm>
          <a:prstGeom prst="flowChartAlternateProcess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>
                <a:latin typeface="Times New Roman"/>
                <a:cs typeface="Times New Roman"/>
              </a:rPr>
              <a:t>CPU</a:t>
            </a:r>
          </a:p>
        </p:txBody>
      </p:sp>
      <p:cxnSp>
        <p:nvCxnSpPr>
          <p:cNvPr id="8" name="AutoShape 8"/>
          <p:cNvCxnSpPr>
            <a:cxnSpLocks noChangeShapeType="1"/>
            <a:stCxn id="7" idx="0"/>
            <a:endCxn id="4" idx="0"/>
          </p:cNvCxnSpPr>
          <p:nvPr/>
        </p:nvCxnSpPr>
        <p:spPr bwMode="auto">
          <a:xfrm rot="16200000" flipV="1">
            <a:off x="5317629" y="66110"/>
            <a:ext cx="1588" cy="5878016"/>
          </a:xfrm>
          <a:prstGeom prst="bentConnector3">
            <a:avLst>
              <a:gd name="adj1" fmla="val 14395466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382046" y="2025630"/>
            <a:ext cx="21717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/>
                <a:ea typeface="Arial Unicode MS" charset="0"/>
                <a:cs typeface="Times New Roman"/>
              </a:rPr>
              <a:t>yield (or preemption)</a:t>
            </a:r>
          </a:p>
        </p:txBody>
      </p:sp>
      <p:cxnSp>
        <p:nvCxnSpPr>
          <p:cNvPr id="10" name="AutoShape 10"/>
          <p:cNvCxnSpPr>
            <a:cxnSpLocks noChangeShapeType="1"/>
            <a:stCxn id="4" idx="3"/>
            <a:endCxn id="5" idx="1"/>
          </p:cNvCxnSpPr>
          <p:nvPr/>
        </p:nvCxnSpPr>
        <p:spPr bwMode="auto">
          <a:xfrm>
            <a:off x="3407321" y="3348018"/>
            <a:ext cx="609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1" name="AutoShape 11"/>
          <p:cNvCxnSpPr>
            <a:cxnSpLocks noChangeShapeType="1"/>
            <a:stCxn id="5" idx="3"/>
            <a:endCxn id="6" idx="1"/>
          </p:cNvCxnSpPr>
          <p:nvPr/>
        </p:nvCxnSpPr>
        <p:spPr bwMode="auto">
          <a:xfrm>
            <a:off x="5312321" y="3348018"/>
            <a:ext cx="609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2" name="AutoShape 12"/>
          <p:cNvCxnSpPr>
            <a:cxnSpLocks noChangeShapeType="1"/>
            <a:stCxn id="6" idx="3"/>
            <a:endCxn id="7" idx="1"/>
          </p:cNvCxnSpPr>
          <p:nvPr/>
        </p:nvCxnSpPr>
        <p:spPr bwMode="auto">
          <a:xfrm>
            <a:off x="7369721" y="3348018"/>
            <a:ext cx="391616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3" name="AutoShape 13"/>
          <p:cNvSpPr>
            <a:spLocks noChangeArrowheads="1"/>
          </p:cNvSpPr>
          <p:nvPr/>
        </p:nvSpPr>
        <p:spPr bwMode="auto">
          <a:xfrm>
            <a:off x="4778921" y="4148118"/>
            <a:ext cx="1447800" cy="685800"/>
          </a:xfrm>
          <a:prstGeom prst="flowChartAlternateProcess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/>
                <a:cs typeface="Times New Roman"/>
              </a:rPr>
              <a:t>resource</a:t>
            </a:r>
          </a:p>
          <a:p>
            <a:pPr algn="ctr"/>
            <a:r>
              <a:rPr lang="en-US">
                <a:latin typeface="Times New Roman"/>
                <a:cs typeface="Times New Roman"/>
              </a:rPr>
              <a:t>manager</a:t>
            </a:r>
          </a:p>
        </p:txBody>
      </p:sp>
      <p:cxnSp>
        <p:nvCxnSpPr>
          <p:cNvPr id="14" name="AutoShape 14"/>
          <p:cNvCxnSpPr>
            <a:cxnSpLocks noChangeShapeType="1"/>
            <a:stCxn id="7" idx="2"/>
            <a:endCxn id="13" idx="3"/>
          </p:cNvCxnSpPr>
          <p:nvPr/>
        </p:nvCxnSpPr>
        <p:spPr bwMode="auto">
          <a:xfrm rot="5400000">
            <a:off x="6841629" y="3076010"/>
            <a:ext cx="800100" cy="2029916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5" name="AutoShape 15"/>
          <p:cNvCxnSpPr>
            <a:cxnSpLocks noChangeShapeType="1"/>
            <a:stCxn id="13" idx="1"/>
            <a:endCxn id="4" idx="2"/>
          </p:cNvCxnSpPr>
          <p:nvPr/>
        </p:nvCxnSpPr>
        <p:spPr bwMode="auto">
          <a:xfrm rot="10800000">
            <a:off x="2378621" y="3690918"/>
            <a:ext cx="2400300" cy="8001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16" name="Text Box 16"/>
          <p:cNvSpPr txBox="1">
            <a:spLocks noChangeArrowheads="1"/>
          </p:cNvSpPr>
          <p:nvPr/>
        </p:nvSpPr>
        <p:spPr bwMode="auto">
          <a:xfrm>
            <a:off x="6531521" y="4437043"/>
            <a:ext cx="169071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/>
                <a:ea typeface="Arial Unicode MS" charset="0"/>
                <a:cs typeface="Times New Roman"/>
              </a:rPr>
              <a:t>resource request</a:t>
            </a:r>
          </a:p>
        </p:txBody>
      </p:sp>
      <p:sp>
        <p:nvSpPr>
          <p:cNvPr id="17" name="Text Box 17"/>
          <p:cNvSpPr txBox="1">
            <a:spLocks noChangeArrowheads="1"/>
          </p:cNvSpPr>
          <p:nvPr/>
        </p:nvSpPr>
        <p:spPr bwMode="auto">
          <a:xfrm>
            <a:off x="2462758" y="4437043"/>
            <a:ext cx="17162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/>
                <a:ea typeface="Arial Unicode MS" charset="0"/>
                <a:cs typeface="Times New Roman"/>
              </a:rPr>
              <a:t>resource granted</a:t>
            </a:r>
          </a:p>
        </p:txBody>
      </p:sp>
      <p:sp>
        <p:nvSpPr>
          <p:cNvPr id="18" name="Oval 18"/>
          <p:cNvSpPr>
            <a:spLocks noChangeArrowheads="1"/>
          </p:cNvSpPr>
          <p:nvPr/>
        </p:nvSpPr>
        <p:spPr bwMode="auto">
          <a:xfrm>
            <a:off x="664121" y="4452918"/>
            <a:ext cx="3048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cxnSp>
        <p:nvCxnSpPr>
          <p:cNvPr id="19" name="AutoShape 19"/>
          <p:cNvCxnSpPr>
            <a:cxnSpLocks noChangeShapeType="1"/>
            <a:stCxn id="18" idx="0"/>
            <a:endCxn id="4" idx="1"/>
          </p:cNvCxnSpPr>
          <p:nvPr/>
        </p:nvCxnSpPr>
        <p:spPr bwMode="auto">
          <a:xfrm rot="16200000">
            <a:off x="530771" y="3633768"/>
            <a:ext cx="1104900" cy="5334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0" name="Text Box 20"/>
          <p:cNvSpPr txBox="1">
            <a:spLocks noChangeArrowheads="1"/>
          </p:cNvSpPr>
          <p:nvPr/>
        </p:nvSpPr>
        <p:spPr bwMode="auto">
          <a:xfrm>
            <a:off x="457427" y="4681518"/>
            <a:ext cx="87693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Times New Roman"/>
                <a:ea typeface="Arial Unicode MS" charset="0"/>
                <a:cs typeface="Times New Roman"/>
              </a:rPr>
              <a:t>new </a:t>
            </a:r>
          </a:p>
          <a:p>
            <a:pPr algn="ctr"/>
            <a:r>
              <a:rPr lang="en-US">
                <a:latin typeface="Times New Roman"/>
                <a:ea typeface="Arial Unicode MS" charset="0"/>
                <a:cs typeface="Times New Roman"/>
              </a:rPr>
              <a:t>process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9" grpId="0"/>
      <p:bldP spid="13" grpId="0" animBg="1"/>
      <p:bldP spid="16" grpId="0"/>
      <p:bldP spid="17" grpId="0"/>
      <p:bldP spid="18" grpId="0" animBg="1"/>
      <p:bldP spid="2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Scheduling and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you schedule important system activities has a major effect on performance</a:t>
            </a:r>
          </a:p>
          <a:p>
            <a:r>
              <a:rPr lang="en-US" dirty="0" smtClean="0"/>
              <a:t>Performance has different aspects</a:t>
            </a:r>
          </a:p>
          <a:p>
            <a:pPr lvl="1"/>
            <a:r>
              <a:rPr lang="en-US" dirty="0" smtClean="0"/>
              <a:t>You may not be able to optimize for all of them</a:t>
            </a:r>
          </a:p>
          <a:p>
            <a:r>
              <a:rPr lang="en-US" dirty="0" smtClean="0"/>
              <a:t>Scheduling performance has very different characteristic under light vs. heavy load</a:t>
            </a:r>
          </a:p>
          <a:p>
            <a:r>
              <a:rPr lang="en-US" dirty="0" smtClean="0"/>
              <a:t>Important to understand the performance basics regarding scheduling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150892" y="542422"/>
            <a:ext cx="6878631" cy="674720"/>
          </a:xfrm>
          <a:prstGeom prst="roundRect">
            <a:avLst/>
          </a:prstGeom>
          <a:noFill/>
          <a:ln w="9525" cap="flat" cmpd="sng" algn="ctr">
            <a:solidFill>
              <a:schemeClr val="tx1">
                <a:lumMod val="95000"/>
                <a:lumOff val="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Comments on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3230"/>
            <a:ext cx="8229600" cy="4525963"/>
          </a:xfrm>
        </p:spPr>
        <p:txBody>
          <a:bodyPr/>
          <a:lstStyle/>
          <a:p>
            <a:r>
              <a:rPr lang="en-GB" sz="2800" dirty="0" smtClean="0"/>
              <a:t>Performance goals should be quantitative and measurable</a:t>
            </a:r>
          </a:p>
          <a:p>
            <a:pPr lvl="1"/>
            <a:r>
              <a:rPr lang="en-GB" sz="2400" dirty="0" smtClean="0"/>
              <a:t>If we want “goodness” we must be able to quantify it</a:t>
            </a:r>
          </a:p>
          <a:p>
            <a:pPr lvl="1"/>
            <a:r>
              <a:rPr lang="en-GB" sz="2400" dirty="0" smtClean="0"/>
              <a:t>You cannot optimize what you do not measure</a:t>
            </a:r>
          </a:p>
          <a:p>
            <a:r>
              <a:rPr lang="en-GB" sz="2800" dirty="0" smtClean="0"/>
              <a:t>Metrics ... the way &amp; units in which we measure</a:t>
            </a:r>
          </a:p>
          <a:p>
            <a:pPr lvl="1"/>
            <a:r>
              <a:rPr lang="en-GB" sz="2400" dirty="0" smtClean="0"/>
              <a:t>Choose a characteristic to be measured</a:t>
            </a:r>
          </a:p>
          <a:p>
            <a:pPr lvl="2"/>
            <a:r>
              <a:rPr lang="en-GB" sz="2000" dirty="0" smtClean="0"/>
              <a:t>	It must correlate well with goodness/badness of service</a:t>
            </a:r>
          </a:p>
          <a:p>
            <a:pPr lvl="1"/>
            <a:r>
              <a:rPr lang="en-GB" sz="2400" dirty="0" smtClean="0"/>
              <a:t>Find a unit to quantify that characteristic</a:t>
            </a:r>
          </a:p>
          <a:p>
            <a:pPr lvl="2"/>
            <a:r>
              <a:rPr lang="en-GB" sz="2000" dirty="0" smtClean="0"/>
              <a:t>	It must a unit that can actually be measured</a:t>
            </a:r>
          </a:p>
          <a:p>
            <a:pPr lvl="1"/>
            <a:r>
              <a:rPr lang="en-GB" sz="2400" dirty="0" smtClean="0"/>
              <a:t>Define a process for measuring the characteristic</a:t>
            </a:r>
          </a:p>
          <a:p>
            <a:r>
              <a:rPr lang="en-GB" sz="2800" dirty="0" smtClean="0"/>
              <a:t>That’s enough for now</a:t>
            </a:r>
          </a:p>
          <a:p>
            <a:pPr lvl="1"/>
            <a:r>
              <a:rPr lang="en-GB" sz="2400" dirty="0" smtClean="0"/>
              <a:t>But actually measuring performance is complex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7073"/>
            <a:ext cx="8229600" cy="1143000"/>
          </a:xfrm>
        </p:spPr>
        <p:txBody>
          <a:bodyPr/>
          <a:lstStyle/>
          <a:p>
            <a:r>
              <a:rPr lang="en-US" dirty="0" smtClean="0"/>
              <a:t>How Should We Quantify Scheduler Performance?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8800"/>
            <a:ext cx="8229600" cy="4525963"/>
          </a:xfrm>
        </p:spPr>
        <p:txBody>
          <a:bodyPr/>
          <a:lstStyle/>
          <a:p>
            <a:r>
              <a:rPr lang="en-GB" sz="2800" dirty="0" smtClean="0"/>
              <a:t>Candidate metric: throughput </a:t>
            </a:r>
            <a:r>
              <a:rPr lang="en-GB" sz="2400" dirty="0" smtClean="0"/>
              <a:t>(processes/second)</a:t>
            </a:r>
          </a:p>
          <a:p>
            <a:pPr lvl="1"/>
            <a:r>
              <a:rPr lang="en-GB" sz="2400" dirty="0" smtClean="0"/>
              <a:t>But different processes need different run times</a:t>
            </a:r>
          </a:p>
          <a:p>
            <a:pPr lvl="1"/>
            <a:r>
              <a:rPr lang="en-GB" sz="2400" dirty="0" smtClean="0"/>
              <a:t>Process completion time not controlled by scheduler</a:t>
            </a:r>
          </a:p>
          <a:p>
            <a:r>
              <a:rPr lang="en-GB" sz="2800" dirty="0" smtClean="0"/>
              <a:t>Candidate metric: delay </a:t>
            </a:r>
            <a:r>
              <a:rPr lang="en-GB" sz="2400" dirty="0" smtClean="0"/>
              <a:t>(milliseconds)</a:t>
            </a:r>
          </a:p>
          <a:p>
            <a:pPr lvl="1"/>
            <a:r>
              <a:rPr lang="en-GB" sz="2400" dirty="0" smtClean="0"/>
              <a:t>But specifically what delays should we measure?</a:t>
            </a:r>
          </a:p>
          <a:p>
            <a:pPr lvl="1"/>
            <a:r>
              <a:rPr lang="en-GB" sz="2400" dirty="0" smtClean="0"/>
              <a:t>Some delays are not the scheduler's fault</a:t>
            </a:r>
          </a:p>
          <a:p>
            <a:pPr lvl="2"/>
            <a:r>
              <a:rPr lang="en-GB" sz="2000" dirty="0" smtClean="0"/>
              <a:t>	Time to complete a service request</a:t>
            </a:r>
          </a:p>
          <a:p>
            <a:pPr lvl="2"/>
            <a:r>
              <a:rPr lang="en-GB" sz="2000" dirty="0" smtClean="0"/>
              <a:t>	Time to wait for a busy resource</a:t>
            </a:r>
          </a:p>
          <a:p>
            <a:r>
              <a:rPr lang="en-GB" sz="2800" dirty="0" smtClean="0"/>
              <a:t>Different parties care about these metrics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9508"/>
            <a:ext cx="8229600" cy="1143000"/>
          </a:xfrm>
        </p:spPr>
        <p:txBody>
          <a:bodyPr/>
          <a:lstStyle/>
          <a:p>
            <a:r>
              <a:rPr lang="en-US" dirty="0" smtClean="0"/>
              <a:t>An Example – Measuring CPU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Process execution can be divided into phases</a:t>
            </a:r>
          </a:p>
          <a:p>
            <a:pPr lvl="1"/>
            <a:r>
              <a:rPr lang="en-GB" dirty="0" smtClean="0"/>
              <a:t>Time spent running</a:t>
            </a:r>
          </a:p>
          <a:p>
            <a:pPr lvl="2"/>
            <a:r>
              <a:rPr lang="en-GB" dirty="0" smtClean="0"/>
              <a:t>	The process controls how long it needs to run</a:t>
            </a:r>
          </a:p>
          <a:p>
            <a:pPr lvl="1"/>
            <a:r>
              <a:rPr lang="en-GB" dirty="0" smtClean="0"/>
              <a:t>Time spent waiting for resources or completions</a:t>
            </a:r>
          </a:p>
          <a:p>
            <a:pPr lvl="2"/>
            <a:r>
              <a:rPr lang="en-GB" dirty="0" smtClean="0"/>
              <a:t>	Resource managers control how long these take</a:t>
            </a:r>
          </a:p>
          <a:p>
            <a:pPr lvl="1"/>
            <a:r>
              <a:rPr lang="en-GB" dirty="0" smtClean="0"/>
              <a:t>Time spent waiting to be run</a:t>
            </a:r>
          </a:p>
          <a:p>
            <a:pPr lvl="2"/>
            <a:r>
              <a:rPr lang="en-GB" dirty="0" smtClean="0"/>
              <a:t>	This time is controlled by the scheduler</a:t>
            </a:r>
          </a:p>
          <a:p>
            <a:r>
              <a:rPr lang="en-GB" dirty="0" smtClean="0"/>
              <a:t>Proposed metric:</a:t>
            </a:r>
          </a:p>
          <a:p>
            <a:pPr lvl="1"/>
            <a:r>
              <a:rPr lang="en-GB" dirty="0" smtClean="0"/>
              <a:t>Time that “ready” processes spend waiting for the CPU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Little Bit of </a:t>
            </a:r>
            <a:r>
              <a:rPr lang="en-US" dirty="0" err="1" smtClean="0"/>
              <a:t>Queueing</a:t>
            </a:r>
            <a:r>
              <a:rPr lang="en-US" dirty="0" smtClean="0"/>
              <a:t>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Queueing</a:t>
            </a:r>
            <a:r>
              <a:rPr lang="en-US" dirty="0" smtClean="0"/>
              <a:t> theory is the study of the behavior of lines and service queues</a:t>
            </a:r>
          </a:p>
          <a:p>
            <a:r>
              <a:rPr lang="en-US" dirty="0" smtClean="0"/>
              <a:t>Like how long it takes you to get your burrito at a busy taco truck</a:t>
            </a:r>
          </a:p>
          <a:p>
            <a:r>
              <a:rPr lang="en-US" dirty="0" smtClean="0"/>
              <a:t>Or how long you wait on a line at Disneyland</a:t>
            </a:r>
          </a:p>
          <a:p>
            <a:r>
              <a:rPr lang="en-US" dirty="0" smtClean="0"/>
              <a:t>Or how long a thread waits before it gets assigned to a core</a:t>
            </a:r>
          </a:p>
          <a:p>
            <a:r>
              <a:rPr lang="en-US" dirty="0" smtClean="0"/>
              <a:t>A mathematical subject with relevant results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scheduling?</a:t>
            </a:r>
          </a:p>
          <a:p>
            <a:pPr lvl="1"/>
            <a:r>
              <a:rPr lang="en-US" dirty="0" smtClean="0"/>
              <a:t>What are our scheduling goals?</a:t>
            </a:r>
          </a:p>
          <a:p>
            <a:r>
              <a:rPr lang="en-US" dirty="0" smtClean="0"/>
              <a:t>What resources should we schedule?</a:t>
            </a:r>
          </a:p>
          <a:p>
            <a:r>
              <a:rPr lang="en-US" dirty="0" smtClean="0"/>
              <a:t>Example scheduling algorithms and their implications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611301" y="542422"/>
            <a:ext cx="1918090" cy="674720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</a:t>
            </a:r>
            <a:r>
              <a:rPr lang="en-US" dirty="0" err="1" smtClean="0"/>
              <a:t>Queueing</a:t>
            </a:r>
            <a:r>
              <a:rPr lang="en-US" dirty="0" smtClean="0"/>
              <a:t> Theory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2680"/>
            <a:ext cx="8229600" cy="4525963"/>
          </a:xfrm>
        </p:spPr>
        <p:txBody>
          <a:bodyPr/>
          <a:lstStyle/>
          <a:p>
            <a:r>
              <a:rPr lang="en-US" sz="2800" dirty="0" smtClean="0"/>
              <a:t>Standard terms use Greek letters</a:t>
            </a:r>
          </a:p>
          <a:p>
            <a:pPr lvl="1"/>
            <a:r>
              <a:rPr lang="en-US" sz="2400" dirty="0" smtClean="0"/>
              <a:t>As mathematicians prefer to do</a:t>
            </a:r>
          </a:p>
          <a:p>
            <a:r>
              <a:rPr lang="en-US" sz="2800" dirty="0" err="1" smtClean="0"/>
              <a:t>λ</a:t>
            </a:r>
            <a:r>
              <a:rPr lang="en-US" sz="2800" dirty="0" smtClean="0"/>
              <a:t> – lambda: the rate at which requests arrive at a </a:t>
            </a:r>
            <a:r>
              <a:rPr lang="en-US" sz="2800" dirty="0" err="1" smtClean="0"/>
              <a:t>queueing</a:t>
            </a:r>
            <a:r>
              <a:rPr lang="en-US" sz="2800" dirty="0" smtClean="0"/>
              <a:t> system</a:t>
            </a:r>
          </a:p>
          <a:p>
            <a:pPr lvl="1"/>
            <a:r>
              <a:rPr lang="en-US" sz="2400" dirty="0" smtClean="0"/>
              <a:t>E.g., how many disk blocks does the system ask for per second?</a:t>
            </a:r>
          </a:p>
          <a:p>
            <a:r>
              <a:rPr lang="en-US" sz="2800" dirty="0" err="1" smtClean="0"/>
              <a:t>μ</a:t>
            </a:r>
            <a:r>
              <a:rPr lang="en-US" sz="2800" dirty="0" smtClean="0"/>
              <a:t> – mu: the rate at which requests can be serviced</a:t>
            </a:r>
          </a:p>
          <a:p>
            <a:pPr lvl="1"/>
            <a:r>
              <a:rPr lang="en-US" sz="2400" dirty="0" smtClean="0"/>
              <a:t>E.g., how many messages per second can your network card send?</a:t>
            </a:r>
          </a:p>
          <a:p>
            <a:r>
              <a:rPr lang="en-US" sz="2800" dirty="0" err="1" smtClean="0"/>
              <a:t>ρ</a:t>
            </a:r>
            <a:r>
              <a:rPr lang="en-US" sz="2800" dirty="0" smtClean="0"/>
              <a:t> – rho: the system load</a:t>
            </a:r>
          </a:p>
          <a:p>
            <a:pPr lvl="1"/>
            <a:r>
              <a:rPr lang="en-US" sz="2400" dirty="0" err="1" smtClean="0"/>
              <a:t>ρ</a:t>
            </a:r>
            <a:r>
              <a:rPr lang="en-US" sz="2400" dirty="0" smtClean="0"/>
              <a:t> = </a:t>
            </a:r>
            <a:r>
              <a:rPr lang="en-US" sz="2400" dirty="0" err="1" smtClean="0"/>
              <a:t>λ/μ</a:t>
            </a:r>
            <a:endParaRPr lang="en-U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Basic </a:t>
            </a:r>
            <a:r>
              <a:rPr lang="en-US" dirty="0" err="1" smtClean="0"/>
              <a:t>Queueing</a:t>
            </a:r>
            <a:r>
              <a:rPr lang="en-US" dirty="0" smtClean="0"/>
              <a:t>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37150"/>
            <a:ext cx="8229600" cy="4525963"/>
          </a:xfrm>
        </p:spPr>
        <p:txBody>
          <a:bodyPr/>
          <a:lstStyle/>
          <a:p>
            <a:r>
              <a:rPr lang="en-US" sz="2800" dirty="0" smtClean="0"/>
              <a:t>If </a:t>
            </a:r>
            <a:r>
              <a:rPr lang="en-US" sz="2800" dirty="0" err="1" smtClean="0"/>
              <a:t>ρ</a:t>
            </a:r>
            <a:r>
              <a:rPr lang="en-US" sz="2800" dirty="0" smtClean="0"/>
              <a:t> &gt; 1, the system is overloaded</a:t>
            </a:r>
          </a:p>
          <a:p>
            <a:pPr lvl="1"/>
            <a:r>
              <a:rPr lang="en-US" sz="2400" dirty="0" smtClean="0"/>
              <a:t>Requests are arriving faster than they can be handled</a:t>
            </a:r>
          </a:p>
          <a:p>
            <a:pPr lvl="1"/>
            <a:r>
              <a:rPr lang="en-US" sz="2400" dirty="0" smtClean="0"/>
              <a:t>Which isn’t good</a:t>
            </a:r>
          </a:p>
          <a:p>
            <a:pPr lvl="1"/>
            <a:r>
              <a:rPr lang="en-US" sz="2400" dirty="0" smtClean="0"/>
              <a:t>Queue of unfilled requests will continue to grow as long as overload continues</a:t>
            </a:r>
          </a:p>
          <a:p>
            <a:pPr lvl="1"/>
            <a:r>
              <a:rPr lang="en-US" sz="2400" dirty="0" smtClean="0"/>
              <a:t>If queue of limited size, some requests will be dropped</a:t>
            </a:r>
          </a:p>
          <a:p>
            <a:r>
              <a:rPr lang="en-US" sz="2800" dirty="0" smtClean="0"/>
              <a:t>If T = average waiting time + average service time and N is the average number of customers in system</a:t>
            </a:r>
          </a:p>
          <a:p>
            <a:pPr lvl="1"/>
            <a:r>
              <a:rPr lang="en-US" sz="3200" dirty="0" smtClean="0"/>
              <a:t>N = λT</a:t>
            </a:r>
            <a:r>
              <a:rPr lang="en-US" sz="2000" dirty="0" smtClean="0"/>
              <a:t> </a:t>
            </a:r>
          </a:p>
          <a:p>
            <a:pPr lvl="1"/>
            <a:r>
              <a:rPr lang="en-US" sz="2400" dirty="0" smtClean="0"/>
              <a:t>Average number of customers in system is arrival rate times average time in system</a:t>
            </a:r>
          </a:p>
          <a:p>
            <a:pPr lvl="1"/>
            <a:r>
              <a:rPr lang="en-US" sz="2400" dirty="0" smtClean="0"/>
              <a:t>Little’s results </a:t>
            </a:r>
          </a:p>
          <a:p>
            <a:endParaRPr lang="en-US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Throughput vs. Load Curve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Line 3"/>
          <p:cNvSpPr>
            <a:spLocks noChangeShapeType="1"/>
          </p:cNvSpPr>
          <p:nvPr/>
        </p:nvSpPr>
        <p:spPr bwMode="auto">
          <a:xfrm>
            <a:off x="1807121" y="1399068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>
            <a:off x="1807121" y="5285268"/>
            <a:ext cx="601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04355" y="2846868"/>
            <a:ext cx="1466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>
                <a:latin typeface="Arial" charset="0"/>
              </a:rPr>
              <a:t>throughput 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4245521" y="5269393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 charset="0"/>
              </a:rPr>
              <a:t>offered load</a:t>
            </a:r>
            <a:endParaRPr lang="en-US" dirty="0"/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 flipV="1">
            <a:off x="1807121" y="2542068"/>
            <a:ext cx="2743200" cy="2743200"/>
          </a:xfrm>
          <a:prstGeom prst="line">
            <a:avLst/>
          </a:prstGeom>
          <a:noFill/>
          <a:ln w="9525">
            <a:solidFill>
              <a:srgbClr val="00FF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5159921" y="2161068"/>
            <a:ext cx="7223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FF00"/>
                </a:solidFill>
                <a:latin typeface="Arial" charset="0"/>
              </a:rPr>
              <a:t>ideal</a:t>
            </a:r>
            <a:endParaRPr lang="en-US">
              <a:solidFill>
                <a:srgbClr val="00FF00"/>
              </a:solidFill>
            </a:endParaRP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4788446" y="3532668"/>
            <a:ext cx="904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FF3300"/>
                </a:solidFill>
                <a:latin typeface="Arial" charset="0"/>
              </a:rPr>
              <a:t>typical</a:t>
            </a:r>
            <a:endParaRPr lang="en-US">
              <a:solidFill>
                <a:srgbClr val="FF3300"/>
              </a:solidFill>
            </a:endParaRPr>
          </a:p>
        </p:txBody>
      </p:sp>
      <p:sp>
        <p:nvSpPr>
          <p:cNvPr id="11" name="Line 11"/>
          <p:cNvSpPr>
            <a:spLocks noChangeShapeType="1"/>
          </p:cNvSpPr>
          <p:nvPr/>
        </p:nvSpPr>
        <p:spPr bwMode="auto">
          <a:xfrm>
            <a:off x="4550321" y="2542068"/>
            <a:ext cx="1828800" cy="0"/>
          </a:xfrm>
          <a:prstGeom prst="line">
            <a:avLst/>
          </a:prstGeom>
          <a:noFill/>
          <a:ln w="9525">
            <a:solidFill>
              <a:srgbClr val="00FF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12"/>
          <p:cNvSpPr>
            <a:spLocks/>
          </p:cNvSpPr>
          <p:nvPr/>
        </p:nvSpPr>
        <p:spPr bwMode="auto">
          <a:xfrm>
            <a:off x="1807121" y="3164368"/>
            <a:ext cx="4495800" cy="2120900"/>
          </a:xfrm>
          <a:custGeom>
            <a:avLst/>
            <a:gdLst/>
            <a:ahLst/>
            <a:cxnLst>
              <a:cxn ang="0">
                <a:pos x="0" y="1336"/>
              </a:cxn>
              <a:cxn ang="0">
                <a:pos x="1056" y="328"/>
              </a:cxn>
              <a:cxn ang="0">
                <a:pos x="1584" y="40"/>
              </a:cxn>
              <a:cxn ang="0">
                <a:pos x="2112" y="88"/>
              </a:cxn>
              <a:cxn ang="0">
                <a:pos x="2832" y="328"/>
              </a:cxn>
            </a:cxnLst>
            <a:rect l="0" t="0" r="r" b="b"/>
            <a:pathLst>
              <a:path w="2832" h="1336">
                <a:moveTo>
                  <a:pt x="0" y="1336"/>
                </a:moveTo>
                <a:cubicBezTo>
                  <a:pt x="396" y="940"/>
                  <a:pt x="792" y="544"/>
                  <a:pt x="1056" y="328"/>
                </a:cubicBezTo>
                <a:cubicBezTo>
                  <a:pt x="1320" y="112"/>
                  <a:pt x="1408" y="80"/>
                  <a:pt x="1584" y="40"/>
                </a:cubicBezTo>
                <a:cubicBezTo>
                  <a:pt x="1760" y="0"/>
                  <a:pt x="1904" y="40"/>
                  <a:pt x="2112" y="88"/>
                </a:cubicBezTo>
                <a:cubicBezTo>
                  <a:pt x="2320" y="136"/>
                  <a:pt x="2576" y="232"/>
                  <a:pt x="2832" y="328"/>
                </a:cubicBezTo>
              </a:path>
            </a:pathLst>
          </a:custGeom>
          <a:noFill/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 rot="5400000">
            <a:off x="4218206" y="2209953"/>
            <a:ext cx="664230" cy="1588"/>
          </a:xfrm>
          <a:prstGeom prst="straightConnector1">
            <a:avLst/>
          </a:prstGeom>
          <a:ln w="28575" cap="flat" cmpd="sng" algn="ctr">
            <a:solidFill>
              <a:srgbClr val="0D0D0D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740663" y="1399068"/>
            <a:ext cx="36599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Maximum possible capacity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0" grpId="0"/>
      <p:bldP spid="11" grpId="0" animBg="1"/>
      <p:bldP spid="12" grpId="0" animBg="1"/>
      <p:bldP spid="1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9021"/>
            <a:ext cx="8229600" cy="1143000"/>
          </a:xfrm>
        </p:spPr>
        <p:txBody>
          <a:bodyPr/>
          <a:lstStyle/>
          <a:p>
            <a:r>
              <a:rPr lang="en-US" dirty="0" smtClean="0"/>
              <a:t>Why Don’t We Achieve Ideal Throughput?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Scheduling is not free</a:t>
            </a:r>
          </a:p>
          <a:p>
            <a:pPr lvl="1"/>
            <a:r>
              <a:rPr lang="en-GB" dirty="0" smtClean="0"/>
              <a:t>It takes time to dispatch a process (overhead)</a:t>
            </a:r>
          </a:p>
          <a:p>
            <a:pPr lvl="1"/>
            <a:r>
              <a:rPr lang="en-GB" dirty="0" smtClean="0"/>
              <a:t>More dispatches means more overhead (lost time)</a:t>
            </a:r>
          </a:p>
          <a:p>
            <a:pPr lvl="1"/>
            <a:r>
              <a:rPr lang="en-GB" dirty="0" smtClean="0"/>
              <a:t>Less time (per second) is available to run processes</a:t>
            </a:r>
          </a:p>
          <a:p>
            <a:r>
              <a:rPr lang="en-GB" dirty="0" smtClean="0"/>
              <a:t>How to minimize the performance gap</a:t>
            </a:r>
          </a:p>
          <a:p>
            <a:pPr lvl="1"/>
            <a:r>
              <a:rPr lang="en-GB" dirty="0" smtClean="0"/>
              <a:t>Reduce the overhead per dispatch</a:t>
            </a:r>
          </a:p>
          <a:p>
            <a:pPr lvl="1"/>
            <a:r>
              <a:rPr lang="en-GB" dirty="0" smtClean="0"/>
              <a:t>Minimize the number of dispatches (per second)</a:t>
            </a:r>
          </a:p>
          <a:p>
            <a:r>
              <a:rPr lang="en-GB" dirty="0" smtClean="0"/>
              <a:t>	This phenomenon is seen in many areas besides process scheduling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8047"/>
            <a:ext cx="8229600" cy="1143000"/>
          </a:xfrm>
        </p:spPr>
        <p:txBody>
          <a:bodyPr/>
          <a:lstStyle/>
          <a:p>
            <a:r>
              <a:rPr lang="en-US" dirty="0" smtClean="0"/>
              <a:t>Typical Response Time </a:t>
            </a:r>
            <a:br>
              <a:rPr lang="en-US" dirty="0" smtClean="0"/>
            </a:br>
            <a:r>
              <a:rPr lang="en-US" dirty="0" smtClean="0"/>
              <a:t>vs. Load Curve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Line 4"/>
          <p:cNvSpPr>
            <a:spLocks noChangeShapeType="1"/>
          </p:cNvSpPr>
          <p:nvPr/>
        </p:nvSpPr>
        <p:spPr bwMode="auto">
          <a:xfrm>
            <a:off x="2151049" y="1716588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2151049" y="5602788"/>
            <a:ext cx="601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400804" y="3164388"/>
            <a:ext cx="178820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 smtClean="0"/>
              <a:t>D</a:t>
            </a:r>
            <a:r>
              <a:rPr lang="en-US" dirty="0" smtClean="0">
                <a:latin typeface="Arial" charset="0"/>
              </a:rPr>
              <a:t>elay </a:t>
            </a:r>
            <a:endParaRPr lang="en-US" dirty="0">
              <a:latin typeface="Arial" charset="0"/>
            </a:endParaRPr>
          </a:p>
          <a:p>
            <a:pPr algn="ctr"/>
            <a:r>
              <a:rPr lang="en-US" dirty="0">
                <a:latin typeface="Arial" charset="0"/>
              </a:rPr>
              <a:t>(response time)</a:t>
            </a:r>
            <a:endParaRPr lang="en-US" dirty="0"/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 flipV="1">
            <a:off x="2151049" y="2630988"/>
            <a:ext cx="4648200" cy="2971800"/>
          </a:xfrm>
          <a:prstGeom prst="line">
            <a:avLst/>
          </a:prstGeom>
          <a:noFill/>
          <a:ln w="9525">
            <a:solidFill>
              <a:srgbClr val="00FF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5503849" y="3469188"/>
            <a:ext cx="7223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FF00"/>
                </a:solidFill>
                <a:latin typeface="Arial" charset="0"/>
              </a:rPr>
              <a:t>ideal</a:t>
            </a:r>
            <a:endParaRPr lang="en-US">
              <a:solidFill>
                <a:srgbClr val="00FF00"/>
              </a:solidFill>
            </a:endParaRPr>
          </a:p>
        </p:txBody>
      </p:sp>
      <p:sp>
        <p:nvSpPr>
          <p:cNvPr id="9" name="Freeform 11"/>
          <p:cNvSpPr>
            <a:spLocks/>
          </p:cNvSpPr>
          <p:nvPr/>
        </p:nvSpPr>
        <p:spPr bwMode="auto">
          <a:xfrm>
            <a:off x="2151049" y="1868988"/>
            <a:ext cx="2438400" cy="3733800"/>
          </a:xfrm>
          <a:custGeom>
            <a:avLst/>
            <a:gdLst/>
            <a:ahLst/>
            <a:cxnLst>
              <a:cxn ang="0">
                <a:pos x="0" y="2352"/>
              </a:cxn>
              <a:cxn ang="0">
                <a:pos x="1056" y="1632"/>
              </a:cxn>
              <a:cxn ang="0">
                <a:pos x="1440" y="1008"/>
              </a:cxn>
              <a:cxn ang="0">
                <a:pos x="1536" y="0"/>
              </a:cxn>
            </a:cxnLst>
            <a:rect l="0" t="0" r="r" b="b"/>
            <a:pathLst>
              <a:path w="1536" h="2352">
                <a:moveTo>
                  <a:pt x="0" y="2352"/>
                </a:moveTo>
                <a:cubicBezTo>
                  <a:pt x="408" y="2104"/>
                  <a:pt x="816" y="1856"/>
                  <a:pt x="1056" y="1632"/>
                </a:cubicBezTo>
                <a:cubicBezTo>
                  <a:pt x="1296" y="1408"/>
                  <a:pt x="1360" y="1280"/>
                  <a:pt x="1440" y="1008"/>
                </a:cubicBezTo>
                <a:cubicBezTo>
                  <a:pt x="1520" y="736"/>
                  <a:pt x="1528" y="368"/>
                  <a:pt x="1536" y="0"/>
                </a:cubicBezTo>
              </a:path>
            </a:pathLst>
          </a:custGeom>
          <a:noFill/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4665649" y="2402388"/>
            <a:ext cx="904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FF3300"/>
                </a:solidFill>
                <a:latin typeface="Arial" charset="0"/>
              </a:rPr>
              <a:t>typical</a:t>
            </a:r>
            <a:endParaRPr lang="en-US">
              <a:solidFill>
                <a:srgbClr val="FF3300"/>
              </a:solidFill>
            </a:endParaRP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4232293" y="5705983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 charset="0"/>
              </a:rPr>
              <a:t>offered load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 animBg="1"/>
      <p:bldP spid="1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3356"/>
            <a:ext cx="8229600" cy="1143000"/>
          </a:xfrm>
        </p:spPr>
        <p:txBody>
          <a:bodyPr/>
          <a:lstStyle/>
          <a:p>
            <a:r>
              <a:rPr lang="en-US" dirty="0" smtClean="0"/>
              <a:t>Why Does Response Time Explode?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744" y="1615161"/>
            <a:ext cx="8229600" cy="4525963"/>
          </a:xfrm>
        </p:spPr>
        <p:txBody>
          <a:bodyPr/>
          <a:lstStyle/>
          <a:p>
            <a:r>
              <a:rPr lang="en-GB" sz="2800" dirty="0" smtClean="0"/>
              <a:t>Real systems have finite limits</a:t>
            </a:r>
          </a:p>
          <a:p>
            <a:pPr lvl="1"/>
            <a:r>
              <a:rPr lang="en-GB" sz="2400" dirty="0" smtClean="0"/>
              <a:t>Such as queue size</a:t>
            </a:r>
          </a:p>
          <a:p>
            <a:r>
              <a:rPr lang="en-GB" sz="2800" dirty="0" smtClean="0"/>
              <a:t>When limits exceeded, requests are typically dropped</a:t>
            </a:r>
          </a:p>
          <a:p>
            <a:pPr lvl="1"/>
            <a:r>
              <a:rPr lang="en-GB" sz="2400" dirty="0" smtClean="0"/>
              <a:t>Which is an infinite response time, for them</a:t>
            </a:r>
          </a:p>
          <a:p>
            <a:pPr lvl="1"/>
            <a:r>
              <a:rPr lang="en-GB" sz="2400" dirty="0" smtClean="0"/>
              <a:t>There may be automatic retries (e.g., TCP), but they could be dropped, too</a:t>
            </a:r>
          </a:p>
          <a:p>
            <a:r>
              <a:rPr lang="en-GB" sz="2800" dirty="0" smtClean="0"/>
              <a:t>If load arrives a lot faster than it is serviced, lots of stuff gets dropped</a:t>
            </a:r>
          </a:p>
          <a:p>
            <a:r>
              <a:rPr lang="en-GB" sz="2800" dirty="0" smtClean="0"/>
              <a:t>Unless careful, overheads during heavy load explode</a:t>
            </a:r>
          </a:p>
          <a:p>
            <a:r>
              <a:rPr lang="en-GB" sz="2800" dirty="0" smtClean="0"/>
              <a:t>Effects like receive </a:t>
            </a:r>
            <a:r>
              <a:rPr lang="en-GB" sz="2800" dirty="0" err="1" smtClean="0"/>
              <a:t>livelock</a:t>
            </a:r>
            <a:r>
              <a:rPr lang="en-GB" sz="2800" dirty="0" smtClean="0"/>
              <a:t> can also hurt in this case</a:t>
            </a:r>
          </a:p>
          <a:p>
            <a:pPr lvl="1"/>
            <a:endParaRPr lang="en-GB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Graceful Degradation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3300"/>
            <a:ext cx="8229600" cy="4525963"/>
          </a:xfrm>
        </p:spPr>
        <p:txBody>
          <a:bodyPr/>
          <a:lstStyle/>
          <a:p>
            <a:r>
              <a:rPr lang="en-GB" dirty="0" smtClean="0"/>
              <a:t>When is a system </a:t>
            </a:r>
            <a:r>
              <a:rPr lang="en-GB" dirty="0" smtClean="0"/>
              <a:t>“overloaded</a:t>
            </a:r>
            <a:r>
              <a:rPr lang="en-GB" dirty="0" smtClean="0"/>
              <a:t>”?</a:t>
            </a:r>
          </a:p>
          <a:p>
            <a:pPr lvl="1"/>
            <a:r>
              <a:rPr lang="en-GB" dirty="0" smtClean="0"/>
              <a:t>When it is no longer able to meet service goals</a:t>
            </a:r>
          </a:p>
          <a:p>
            <a:r>
              <a:rPr lang="en-GB" dirty="0" smtClean="0"/>
              <a:t>What can we do when overloaded?</a:t>
            </a:r>
          </a:p>
          <a:p>
            <a:pPr lvl="1"/>
            <a:r>
              <a:rPr lang="en-GB" dirty="0" smtClean="0"/>
              <a:t>Continue service, but with degraded performance</a:t>
            </a:r>
          </a:p>
          <a:p>
            <a:pPr lvl="1"/>
            <a:r>
              <a:rPr lang="en-GB" dirty="0" smtClean="0"/>
              <a:t>Maintain performance by rejecting work</a:t>
            </a:r>
          </a:p>
          <a:p>
            <a:pPr lvl="1"/>
            <a:r>
              <a:rPr lang="en-GB" dirty="0" smtClean="0"/>
              <a:t>Resume normal service when load drops to normal</a:t>
            </a:r>
          </a:p>
          <a:p>
            <a:r>
              <a:rPr lang="en-GB" dirty="0" smtClean="0"/>
              <a:t>What should we </a:t>
            </a:r>
            <a:r>
              <a:rPr lang="en-GB" u="sng" dirty="0" smtClean="0"/>
              <a:t>not</a:t>
            </a:r>
            <a:r>
              <a:rPr lang="en-GB" dirty="0" smtClean="0"/>
              <a:t> do when overloaded?</a:t>
            </a:r>
          </a:p>
          <a:p>
            <a:pPr lvl="1"/>
            <a:r>
              <a:rPr lang="en-GB" dirty="0" smtClean="0"/>
              <a:t>Allow throughput to drop to zero (i.e., stop doing work)</a:t>
            </a:r>
          </a:p>
          <a:p>
            <a:pPr lvl="1"/>
            <a:r>
              <a:rPr lang="en-GB" dirty="0" smtClean="0"/>
              <a:t>Allow response time to grow without limit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Non-Preemptive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5600"/>
            <a:ext cx="8229600" cy="4525963"/>
          </a:xfrm>
        </p:spPr>
        <p:txBody>
          <a:bodyPr/>
          <a:lstStyle/>
          <a:p>
            <a:r>
              <a:rPr lang="en-GB" dirty="0" smtClean="0"/>
              <a:t>Consider in the context of CPU scheduling</a:t>
            </a:r>
          </a:p>
          <a:p>
            <a:r>
              <a:rPr lang="en-GB" dirty="0" smtClean="0"/>
              <a:t>Scheduled process runs until it yields CPU</a:t>
            </a:r>
          </a:p>
          <a:p>
            <a:r>
              <a:rPr lang="en-GB" dirty="0" smtClean="0"/>
              <a:t>Works well for simple systems</a:t>
            </a:r>
          </a:p>
          <a:p>
            <a:pPr lvl="1"/>
            <a:r>
              <a:rPr lang="en-GB" dirty="0" smtClean="0"/>
              <a:t>Small numbers of processes</a:t>
            </a:r>
          </a:p>
          <a:p>
            <a:pPr lvl="1"/>
            <a:r>
              <a:rPr lang="en-GB" dirty="0" smtClean="0"/>
              <a:t>With natural producer consumer relationships</a:t>
            </a:r>
          </a:p>
          <a:p>
            <a:r>
              <a:rPr lang="en-GB" dirty="0" smtClean="0"/>
              <a:t>Good for maximizing throughput</a:t>
            </a:r>
          </a:p>
          <a:p>
            <a:r>
              <a:rPr lang="en-GB" dirty="0" smtClean="0"/>
              <a:t>Depends on each process to voluntarily yield</a:t>
            </a:r>
          </a:p>
          <a:p>
            <a:pPr lvl="1"/>
            <a:r>
              <a:rPr lang="en-GB" dirty="0" smtClean="0"/>
              <a:t>A piggy process can starve others</a:t>
            </a:r>
          </a:p>
          <a:p>
            <a:pPr lvl="1"/>
            <a:r>
              <a:rPr lang="en-GB" dirty="0" smtClean="0"/>
              <a:t>A buggy process can lock up the entire system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322857" y="542422"/>
            <a:ext cx="6534700" cy="674720"/>
          </a:xfrm>
          <a:prstGeom prst="round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Should a Process Yield?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9140"/>
            <a:ext cx="8229600" cy="4525963"/>
          </a:xfrm>
        </p:spPr>
        <p:txBody>
          <a:bodyPr/>
          <a:lstStyle/>
          <a:p>
            <a:r>
              <a:rPr lang="en-US" dirty="0" smtClean="0"/>
              <a:t>When it knows it’s not going to make progress</a:t>
            </a:r>
          </a:p>
          <a:p>
            <a:pPr lvl="1"/>
            <a:r>
              <a:rPr lang="en-US" dirty="0" smtClean="0"/>
              <a:t>E.g., while waiting for I/O</a:t>
            </a:r>
          </a:p>
          <a:p>
            <a:pPr lvl="1"/>
            <a:r>
              <a:rPr lang="en-US" dirty="0" smtClean="0"/>
              <a:t>Better to let someone else make progress than sit in a pointless wait loop</a:t>
            </a:r>
          </a:p>
          <a:p>
            <a:r>
              <a:rPr lang="en-US" dirty="0" smtClean="0"/>
              <a:t>After it has had its “fair share” of time</a:t>
            </a:r>
          </a:p>
          <a:p>
            <a:pPr lvl="1"/>
            <a:r>
              <a:rPr lang="en-US" dirty="0" smtClean="0"/>
              <a:t>Which is hard to define</a:t>
            </a:r>
          </a:p>
          <a:p>
            <a:pPr lvl="1"/>
            <a:r>
              <a:rPr lang="en-US" dirty="0" smtClean="0"/>
              <a:t>Since it may depend on the state of everything else in the system</a:t>
            </a:r>
          </a:p>
          <a:p>
            <a:r>
              <a:rPr lang="en-US" dirty="0" smtClean="0"/>
              <a:t>Can’t expect application programmers to do sophisticated things to decide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7073"/>
            <a:ext cx="8229600" cy="1143000"/>
          </a:xfrm>
        </p:spPr>
        <p:txBody>
          <a:bodyPr/>
          <a:lstStyle/>
          <a:p>
            <a:r>
              <a:rPr lang="en-US" dirty="0" smtClean="0"/>
              <a:t>Scheduling Other Resources </a:t>
            </a:r>
            <a:br>
              <a:rPr lang="en-US" dirty="0" smtClean="0"/>
            </a:br>
            <a:r>
              <a:rPr lang="en-US" dirty="0" smtClean="0"/>
              <a:t>Non-Preemptively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Schedulers aren’t just for the CPU or cores</a:t>
            </a:r>
          </a:p>
          <a:p>
            <a:r>
              <a:rPr lang="en-US" dirty="0" smtClean="0"/>
              <a:t>They also schedule use of other system resources</a:t>
            </a:r>
          </a:p>
          <a:p>
            <a:pPr lvl="1"/>
            <a:r>
              <a:rPr lang="en-US" dirty="0" smtClean="0"/>
              <a:t>Disks</a:t>
            </a:r>
          </a:p>
          <a:p>
            <a:pPr lvl="1"/>
            <a:r>
              <a:rPr lang="en-US" dirty="0" smtClean="0"/>
              <a:t>Networks</a:t>
            </a:r>
          </a:p>
          <a:p>
            <a:pPr lvl="1"/>
            <a:r>
              <a:rPr lang="en-US" dirty="0" smtClean="0"/>
              <a:t>At low level, busses</a:t>
            </a:r>
          </a:p>
          <a:p>
            <a:r>
              <a:rPr lang="en-US" dirty="0" smtClean="0"/>
              <a:t>Is non-preemptive best for each such resource?</a:t>
            </a:r>
          </a:p>
          <a:p>
            <a:r>
              <a:rPr lang="en-US" dirty="0" smtClean="0"/>
              <a:t>Which algorithms we will discuss make sense for each?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Scheduling?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operating system often has choices about what to do next</a:t>
            </a:r>
          </a:p>
          <a:p>
            <a:r>
              <a:rPr lang="en-US" dirty="0" smtClean="0"/>
              <a:t>In particular:</a:t>
            </a:r>
          </a:p>
          <a:p>
            <a:pPr lvl="1"/>
            <a:r>
              <a:rPr lang="en-US" dirty="0" smtClean="0"/>
              <a:t>For a resource that can serve one client at a time</a:t>
            </a:r>
          </a:p>
          <a:p>
            <a:pPr lvl="1"/>
            <a:r>
              <a:rPr lang="en-US" dirty="0" smtClean="0"/>
              <a:t>When there are multiple potential clients</a:t>
            </a:r>
          </a:p>
          <a:p>
            <a:pPr lvl="1"/>
            <a:r>
              <a:rPr lang="en-US" dirty="0" smtClean="0"/>
              <a:t>Who gets to use the resource next?</a:t>
            </a:r>
          </a:p>
          <a:p>
            <a:pPr lvl="1"/>
            <a:r>
              <a:rPr lang="en-US" dirty="0" smtClean="0"/>
              <a:t>And for how long?</a:t>
            </a:r>
          </a:p>
          <a:p>
            <a:r>
              <a:rPr lang="en-US" dirty="0" smtClean="0"/>
              <a:t>Making those decisions is scheduling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156221" y="542422"/>
            <a:ext cx="4867958" cy="674720"/>
          </a:xfrm>
          <a:prstGeom prst="round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7073"/>
            <a:ext cx="8229600" cy="1143000"/>
          </a:xfrm>
        </p:spPr>
        <p:txBody>
          <a:bodyPr/>
          <a:lstStyle/>
          <a:p>
            <a:r>
              <a:rPr lang="en-US" dirty="0" smtClean="0"/>
              <a:t>Non-Preemptive Scheduling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 come first served</a:t>
            </a:r>
          </a:p>
          <a:p>
            <a:r>
              <a:rPr lang="en-US" dirty="0" smtClean="0"/>
              <a:t>Shortest job next</a:t>
            </a:r>
          </a:p>
          <a:p>
            <a:r>
              <a:rPr lang="en-US" dirty="0" smtClean="0"/>
              <a:t>Real time schedulers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Come First Served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746153" y="542422"/>
            <a:ext cx="5688101" cy="674720"/>
          </a:xfrm>
          <a:prstGeom prst="roundRect">
            <a:avLst/>
          </a:prstGeom>
          <a:noFill/>
          <a:ln w="9525" cap="flat" cmpd="sng" algn="ctr">
            <a:solidFill>
              <a:schemeClr val="tx1">
                <a:lumMod val="95000"/>
                <a:lumOff val="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simplest of all scheduling algorithms</a:t>
            </a:r>
          </a:p>
          <a:p>
            <a:r>
              <a:rPr lang="en-GB" dirty="0" smtClean="0"/>
              <a:t>Run first process on ready queue</a:t>
            </a:r>
          </a:p>
          <a:p>
            <a:pPr lvl="1"/>
            <a:r>
              <a:rPr lang="en-GB" dirty="0" smtClean="0"/>
              <a:t> Until it completes or yields</a:t>
            </a:r>
          </a:p>
          <a:p>
            <a:r>
              <a:rPr lang="en-GB" dirty="0" smtClean="0"/>
              <a:t>Then run next process on queue</a:t>
            </a:r>
          </a:p>
          <a:p>
            <a:pPr lvl="1"/>
            <a:r>
              <a:rPr lang="en-GB" dirty="0" smtClean="0"/>
              <a:t>Until it completes or yields</a:t>
            </a:r>
          </a:p>
          <a:p>
            <a:r>
              <a:rPr lang="en-GB" dirty="0" smtClean="0"/>
              <a:t>Highly variable delays</a:t>
            </a:r>
          </a:p>
          <a:p>
            <a:pPr lvl="1"/>
            <a:r>
              <a:rPr lang="en-GB" dirty="0" smtClean="0"/>
              <a:t>Depends on process implementations</a:t>
            </a:r>
          </a:p>
          <a:p>
            <a:r>
              <a:rPr lang="en-GB" dirty="0" smtClean="0"/>
              <a:t>All processes will eventually be served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Come First Served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1654175" y="1468438"/>
          <a:ext cx="6235700" cy="3835400"/>
        </p:xfrm>
        <a:graphic>
          <a:graphicData uri="http://schemas.openxmlformats.org/presentationml/2006/ole">
            <p:oleObj spid="_x0000_s322562" name="Worksheet" r:id="rId3" imgW="10998200" imgH="5613400" progId="Excel.Sheet.8">
              <p:embed/>
            </p:oleObj>
          </a:graphicData>
        </a:graphic>
      </p:graphicFrame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763713" y="5684838"/>
            <a:ext cx="6477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Times New Roman"/>
                <a:cs typeface="Times New Roman"/>
              </a:rPr>
              <a:t>Note: Average </a:t>
            </a:r>
            <a:r>
              <a:rPr lang="en-US" dirty="0">
                <a:latin typeface="Times New Roman"/>
                <a:cs typeface="Times New Roman"/>
              </a:rPr>
              <a:t>is worse than total/5 because four</a:t>
            </a:r>
            <a:r>
              <a:rPr lang="en-US" dirty="0" smtClean="0">
                <a:latin typeface="Times New Roman"/>
                <a:cs typeface="Times New Roman"/>
              </a:rPr>
              <a:t> other </a:t>
            </a:r>
            <a:r>
              <a:rPr lang="en-US" dirty="0">
                <a:latin typeface="Times New Roman"/>
                <a:cs typeface="Times New Roman"/>
              </a:rPr>
              <a:t>processes had to wait for the slow-poke</a:t>
            </a:r>
            <a:r>
              <a:rPr lang="en-US" dirty="0" smtClean="0">
                <a:latin typeface="Times New Roman"/>
                <a:cs typeface="Times New Roman"/>
              </a:rPr>
              <a:t> who </a:t>
            </a:r>
            <a:r>
              <a:rPr lang="en-US" dirty="0">
                <a:latin typeface="Times New Roman"/>
                <a:cs typeface="Times New Roman"/>
              </a:rPr>
              <a:t>ran first.</a:t>
            </a:r>
            <a:endParaRPr lang="en-US" sz="1800" dirty="0">
              <a:latin typeface="Times New Roman"/>
              <a:cs typeface="Times New Roman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31319" y="4510812"/>
            <a:ext cx="834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Total 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075819" y="4517682"/>
            <a:ext cx="8693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1275</a:t>
            </a:r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5225143" y="4919557"/>
            <a:ext cx="674639" cy="33136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201604" y="4894044"/>
            <a:ext cx="6981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595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8534"/>
            <a:ext cx="8229600" cy="1143000"/>
          </a:xfrm>
        </p:spPr>
        <p:txBody>
          <a:bodyPr/>
          <a:lstStyle/>
          <a:p>
            <a:r>
              <a:rPr lang="en-US" dirty="0" smtClean="0"/>
              <a:t>When Would First Come First Served Work Well?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70"/>
            <a:ext cx="8229600" cy="4525963"/>
          </a:xfrm>
        </p:spPr>
        <p:txBody>
          <a:bodyPr/>
          <a:lstStyle/>
          <a:p>
            <a:r>
              <a:rPr lang="en-US" dirty="0" smtClean="0"/>
              <a:t>FCFS scheduling is very simple</a:t>
            </a:r>
          </a:p>
          <a:p>
            <a:r>
              <a:rPr lang="en-US" dirty="0" smtClean="0"/>
              <a:t>It may deliver very poor response time</a:t>
            </a:r>
          </a:p>
          <a:p>
            <a:r>
              <a:rPr lang="en-US" dirty="0" smtClean="0"/>
              <a:t>Thus it makes the most sense:</a:t>
            </a:r>
          </a:p>
          <a:p>
            <a:pPr lvl="1">
              <a:buFont typeface="Symbol" charset="2"/>
              <a:buAutoNum type="arabicPeriod"/>
            </a:pPr>
            <a:r>
              <a:rPr lang="en-US" dirty="0" smtClean="0"/>
              <a:t> In batch systems, where response time is not important</a:t>
            </a:r>
          </a:p>
          <a:p>
            <a:pPr lvl="1">
              <a:buFont typeface="Symbol" charset="2"/>
              <a:buAutoNum type="arabicPeriod"/>
            </a:pPr>
            <a:r>
              <a:rPr lang="en-US" dirty="0" smtClean="0"/>
              <a:t> In embedded (e.g. telephone or set-top box) systems where computations are brief and/or exist in natural producer/consumer relationships</a:t>
            </a:r>
          </a:p>
          <a:p>
            <a:pPr lvl="1">
              <a:buNone/>
            </a:pPr>
            <a:r>
              <a:rPr lang="en-US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Shortest Job First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Find the shortest task on ready queue</a:t>
            </a:r>
          </a:p>
          <a:p>
            <a:pPr lvl="1"/>
            <a:r>
              <a:rPr lang="en-GB" dirty="0" smtClean="0"/>
              <a:t>Run it until it completes or yields</a:t>
            </a:r>
          </a:p>
          <a:p>
            <a:r>
              <a:rPr lang="en-GB" dirty="0" smtClean="0"/>
              <a:t>Find the next shortest task on ready queue</a:t>
            </a:r>
          </a:p>
          <a:p>
            <a:pPr lvl="1"/>
            <a:r>
              <a:rPr lang="en-GB" dirty="0" smtClean="0"/>
              <a:t>Run it until it completes or yields</a:t>
            </a:r>
          </a:p>
          <a:p>
            <a:r>
              <a:rPr lang="en-GB" dirty="0" smtClean="0"/>
              <a:t>Yields minimum average queuing delay</a:t>
            </a:r>
          </a:p>
          <a:p>
            <a:pPr lvl="1"/>
            <a:r>
              <a:rPr lang="en-GB" dirty="0" smtClean="0"/>
              <a:t>This can be very good for interactive response time</a:t>
            </a:r>
          </a:p>
          <a:p>
            <a:pPr lvl="1"/>
            <a:r>
              <a:rPr lang="en-GB" dirty="0" smtClean="0"/>
              <a:t>But it penalizes longer jobs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420781" y="542422"/>
            <a:ext cx="4272693" cy="674720"/>
          </a:xfrm>
          <a:prstGeom prst="roundRect">
            <a:avLst/>
          </a:prstGeom>
          <a:noFill/>
          <a:ln w="9525" cap="flat" cmpd="sng" algn="ctr">
            <a:solidFill>
              <a:schemeClr val="tx1">
                <a:lumMod val="95000"/>
                <a:lumOff val="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Shortest Job First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911243" y="1514468"/>
          <a:ext cx="7421562" cy="3668712"/>
        </p:xfrm>
        <a:graphic>
          <a:graphicData uri="http://schemas.openxmlformats.org/presentationml/2006/ole">
            <p:oleObj spid="_x0000_s325634" name="Worksheet" r:id="rId3" imgW="10325100" imgH="5105400" progId="Excel.Sheet.8">
              <p:embed/>
            </p:oleObj>
          </a:graphicData>
        </a:graphic>
      </p:graphicFrame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311418" y="6110280"/>
            <a:ext cx="1846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" name="Text Box 19"/>
          <p:cNvSpPr txBox="1">
            <a:spLocks noChangeArrowheads="1"/>
          </p:cNvSpPr>
          <p:nvPr/>
        </p:nvSpPr>
        <p:spPr bwMode="auto">
          <a:xfrm>
            <a:off x="955693" y="5641968"/>
            <a:ext cx="5998244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Note: Even </a:t>
            </a:r>
            <a:r>
              <a:rPr lang="en-US" dirty="0">
                <a:latin typeface="Times New Roman"/>
                <a:cs typeface="Times New Roman"/>
              </a:rPr>
              <a:t>though total time remained unchanged, reordering </a:t>
            </a:r>
          </a:p>
          <a:p>
            <a:r>
              <a:rPr lang="en-US" dirty="0">
                <a:latin typeface="Times New Roman"/>
                <a:cs typeface="Times New Roman"/>
              </a:rPr>
              <a:t>	the processes significantly reduced the average wait time</a:t>
            </a:r>
            <a:r>
              <a:rPr lang="en-US" sz="2400" dirty="0">
                <a:latin typeface="Times New Roman"/>
                <a:cs typeface="Times New Roman"/>
              </a:rPr>
              <a:t>.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410335" y="4876800"/>
            <a:ext cx="674639" cy="22858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386796" y="4748514"/>
            <a:ext cx="6981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305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1309603" y="4418202"/>
            <a:ext cx="834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Total 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2824487" y="4425072"/>
            <a:ext cx="8693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1275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Shortest Job First Practical?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How can we know how long a job is going to run?</a:t>
            </a:r>
          </a:p>
          <a:p>
            <a:pPr lvl="1"/>
            <a:r>
              <a:rPr lang="en-GB" sz="2400" dirty="0" smtClean="0"/>
              <a:t>Processes predict for themselves?</a:t>
            </a:r>
          </a:p>
          <a:p>
            <a:pPr lvl="1"/>
            <a:r>
              <a:rPr lang="en-GB" sz="2400" dirty="0" smtClean="0"/>
              <a:t>The system predicts for them?</a:t>
            </a:r>
          </a:p>
          <a:p>
            <a:r>
              <a:rPr lang="en-GB" sz="2800" dirty="0" smtClean="0"/>
              <a:t>How fair is SJF scheduling?</a:t>
            </a:r>
          </a:p>
          <a:p>
            <a:pPr lvl="1"/>
            <a:r>
              <a:rPr lang="en-GB" sz="2400" dirty="0" smtClean="0"/>
              <a:t>The smaller jobs will always be run first </a:t>
            </a:r>
          </a:p>
          <a:p>
            <a:pPr lvl="1"/>
            <a:r>
              <a:rPr lang="en-GB" sz="2400" dirty="0" smtClean="0"/>
              <a:t>New small jobs cut in line, ahead of older longer jobs</a:t>
            </a:r>
          </a:p>
          <a:p>
            <a:pPr lvl="1"/>
            <a:r>
              <a:rPr lang="en-GB" sz="2400" dirty="0" smtClean="0"/>
              <a:t>Will the long jobs ever run?</a:t>
            </a:r>
          </a:p>
          <a:p>
            <a:pPr lvl="2"/>
            <a:r>
              <a:rPr lang="en-GB" sz="2000" dirty="0" smtClean="0"/>
              <a:t>Only if short jobs stop arriving ... which could be never</a:t>
            </a:r>
          </a:p>
          <a:p>
            <a:r>
              <a:rPr lang="en-GB" sz="2800" dirty="0" smtClean="0"/>
              <a:t>This is called </a:t>
            </a:r>
            <a:r>
              <a:rPr lang="en-GB" sz="2800" i="1" dirty="0" smtClean="0"/>
              <a:t>starvation</a:t>
            </a:r>
          </a:p>
          <a:p>
            <a:pPr lvl="1"/>
            <a:r>
              <a:rPr lang="en-GB" sz="2400" dirty="0" smtClean="0"/>
              <a:t>It is caused by discriminatory scheduling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If the Prediction is Wrong?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2680"/>
            <a:ext cx="8229600" cy="4525963"/>
          </a:xfrm>
        </p:spPr>
        <p:txBody>
          <a:bodyPr/>
          <a:lstStyle/>
          <a:p>
            <a:r>
              <a:rPr lang="en-US" sz="2800" dirty="0" smtClean="0"/>
              <a:t>Regardless of who made it</a:t>
            </a:r>
          </a:p>
          <a:p>
            <a:r>
              <a:rPr lang="en-US" sz="2800" dirty="0" smtClean="0"/>
              <a:t>In non-preemptive system, we have little choice:</a:t>
            </a:r>
          </a:p>
          <a:p>
            <a:pPr lvl="1"/>
            <a:r>
              <a:rPr lang="en-US" sz="2400" dirty="0" smtClean="0"/>
              <a:t>Continue running the process until it yields</a:t>
            </a:r>
          </a:p>
          <a:p>
            <a:r>
              <a:rPr lang="en-US" sz="2800" dirty="0" smtClean="0"/>
              <a:t>If prediction is wrong, the purpose of Shortest-Job-First scheduling is defeated</a:t>
            </a:r>
          </a:p>
          <a:p>
            <a:pPr lvl="1"/>
            <a:r>
              <a:rPr lang="en-US" sz="2400" dirty="0" smtClean="0"/>
              <a:t>Response time suffers as a result</a:t>
            </a:r>
          </a:p>
          <a:p>
            <a:r>
              <a:rPr lang="en-US" sz="2800" dirty="0" smtClean="0"/>
              <a:t>Few computer systems attempt to use Shortest-Job-First scheduling</a:t>
            </a:r>
          </a:p>
          <a:p>
            <a:pPr lvl="1"/>
            <a:r>
              <a:rPr lang="en-US" sz="2400" dirty="0" smtClean="0"/>
              <a:t>But grocery stores and banks do use it </a:t>
            </a:r>
          </a:p>
          <a:p>
            <a:pPr lvl="2"/>
            <a:r>
              <a:rPr lang="en-US" sz="2000" dirty="0" smtClean="0"/>
              <a:t>10-item-or-less registers</a:t>
            </a:r>
          </a:p>
          <a:p>
            <a:pPr lvl="2"/>
            <a:r>
              <a:rPr lang="en-US" sz="2000" dirty="0" smtClean="0"/>
              <a:t>Simple deposit &amp; check cashing windows</a:t>
            </a:r>
            <a:endParaRPr lang="en-US" sz="2000" i="1" dirty="0" smtClean="0"/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Starvation Really That Bad?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210"/>
            <a:ext cx="8229600" cy="4525963"/>
          </a:xfrm>
        </p:spPr>
        <p:txBody>
          <a:bodyPr/>
          <a:lstStyle/>
          <a:p>
            <a:r>
              <a:rPr lang="en-US" dirty="0" smtClean="0"/>
              <a:t>If optimizing for response time, it may make sense to preferentially schedule shorter jobs </a:t>
            </a:r>
          </a:p>
          <a:p>
            <a:pPr lvl="1"/>
            <a:r>
              <a:rPr lang="en-US" dirty="0" smtClean="0"/>
              <a:t>The long jobs are “inappropriate” for this type of system</a:t>
            </a:r>
          </a:p>
          <a:p>
            <a:pPr lvl="1"/>
            <a:r>
              <a:rPr lang="en-US" dirty="0" smtClean="0"/>
              <a:t> And inconvenience many other jobs</a:t>
            </a:r>
          </a:p>
          <a:p>
            <a:r>
              <a:rPr lang="en-US" dirty="0" smtClean="0"/>
              <a:t>If a job is inappropriate for our system, perhaps we should refuse to run it</a:t>
            </a:r>
          </a:p>
          <a:p>
            <a:pPr lvl="1"/>
            <a:r>
              <a:rPr lang="en-US" dirty="0" smtClean="0"/>
              <a:t>But making it wait for an indefinitely long period of time doesn’t sound like reasonable behavior</a:t>
            </a:r>
          </a:p>
          <a:p>
            <a:pPr lvl="1"/>
            <a:r>
              <a:rPr lang="en-US" dirty="0" smtClean="0"/>
              <a:t>Especially without feedback to job’s submitter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Real Time Schedulers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certain systems, some things </a:t>
            </a:r>
            <a:r>
              <a:rPr lang="en-US" u="sng" dirty="0" smtClean="0"/>
              <a:t>must</a:t>
            </a:r>
            <a:r>
              <a:rPr lang="en-US" dirty="0" smtClean="0"/>
              <a:t> happen at particular times</a:t>
            </a:r>
          </a:p>
          <a:p>
            <a:pPr lvl="1"/>
            <a:r>
              <a:rPr lang="en-US" dirty="0" smtClean="0"/>
              <a:t>E.g., industrial control systems</a:t>
            </a:r>
          </a:p>
          <a:p>
            <a:pPr lvl="1"/>
            <a:r>
              <a:rPr lang="en-US" dirty="0" smtClean="0"/>
              <a:t>If you don’t rivet the widget before the conveyer belt moves, you have a worthless widget</a:t>
            </a:r>
          </a:p>
          <a:p>
            <a:r>
              <a:rPr lang="en-US" dirty="0" smtClean="0"/>
              <a:t>These systems must schedule on the basis of real-time deadlines</a:t>
            </a:r>
          </a:p>
          <a:p>
            <a:r>
              <a:rPr lang="en-US" dirty="0" smtClean="0"/>
              <a:t>Can be either </a:t>
            </a:r>
            <a:r>
              <a:rPr lang="en-US" i="1" dirty="0" smtClean="0"/>
              <a:t>hard </a:t>
            </a:r>
            <a:r>
              <a:rPr lang="en-US" dirty="0" smtClean="0"/>
              <a:t>or </a:t>
            </a:r>
            <a:r>
              <a:rPr lang="en-US" i="1" dirty="0" smtClean="0"/>
              <a:t>soft</a:t>
            </a:r>
            <a:endParaRPr lang="en-US" i="1" dirty="0"/>
          </a:p>
        </p:txBody>
      </p:sp>
      <p:sp>
        <p:nvSpPr>
          <p:cNvPr id="4" name="Rounded Rectangle 3"/>
          <p:cNvSpPr/>
          <p:nvPr/>
        </p:nvSpPr>
        <p:spPr>
          <a:xfrm>
            <a:off x="1984257" y="542422"/>
            <a:ext cx="5198661" cy="674720"/>
          </a:xfrm>
          <a:prstGeom prst="roundRect">
            <a:avLst/>
          </a:prstGeom>
          <a:noFill/>
          <a:ln w="9525" cap="flat" cmpd="sng" algn="ctr">
            <a:solidFill>
              <a:schemeClr val="tx1">
                <a:lumMod val="95000"/>
                <a:lumOff val="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 Scheduling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job to run next on an idle core?</a:t>
            </a:r>
          </a:p>
          <a:p>
            <a:pPr lvl="1"/>
            <a:r>
              <a:rPr lang="en-US" dirty="0" smtClean="0"/>
              <a:t>How long should we let it run?</a:t>
            </a:r>
          </a:p>
          <a:p>
            <a:r>
              <a:rPr lang="en-US" dirty="0" smtClean="0"/>
              <a:t>In what order to handle a set of block requests for a disk drive?</a:t>
            </a:r>
          </a:p>
          <a:p>
            <a:r>
              <a:rPr lang="en-US" dirty="0" smtClean="0"/>
              <a:t>If multiple messages are to be sent over the network, in what order should they be sent?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 Real Time Schedulers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6220"/>
            <a:ext cx="8229600" cy="4525963"/>
          </a:xfrm>
        </p:spPr>
        <p:txBody>
          <a:bodyPr/>
          <a:lstStyle/>
          <a:p>
            <a:r>
              <a:rPr lang="en-US" dirty="0" smtClean="0"/>
              <a:t>The system absolutely must meet its deadlines</a:t>
            </a:r>
          </a:p>
          <a:p>
            <a:r>
              <a:rPr lang="en-US" dirty="0" smtClean="0"/>
              <a:t>By definition, system fails if a deadline is not met</a:t>
            </a:r>
          </a:p>
          <a:p>
            <a:pPr lvl="1"/>
            <a:r>
              <a:rPr lang="en-US" dirty="0" smtClean="0"/>
              <a:t>E.g., controlling a nuclear power plant . . .</a:t>
            </a:r>
          </a:p>
          <a:p>
            <a:r>
              <a:rPr lang="en-US" dirty="0" smtClean="0"/>
              <a:t>How can we ensure no missed deadlines?</a:t>
            </a:r>
          </a:p>
          <a:p>
            <a:r>
              <a:rPr lang="en-US" dirty="0" smtClean="0"/>
              <a:t>Typically by very, very careful analysis</a:t>
            </a:r>
          </a:p>
          <a:p>
            <a:pPr lvl="1"/>
            <a:r>
              <a:rPr lang="en-US" dirty="0" smtClean="0"/>
              <a:t>Make sure no possible schedule causes a deadline to be missed</a:t>
            </a:r>
          </a:p>
          <a:p>
            <a:pPr lvl="1"/>
            <a:r>
              <a:rPr lang="en-US" dirty="0" smtClean="0"/>
              <a:t>By working it out ahead of time</a:t>
            </a:r>
          </a:p>
          <a:p>
            <a:pPr lvl="1"/>
            <a:r>
              <a:rPr lang="en-US" dirty="0" smtClean="0"/>
              <a:t>Then scheduler rigorously follows deadlines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Ensuring Hard Deadlines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2920"/>
            <a:ext cx="8229600" cy="4525963"/>
          </a:xfrm>
        </p:spPr>
        <p:txBody>
          <a:bodyPr/>
          <a:lstStyle/>
          <a:p>
            <a:r>
              <a:rPr lang="en-US" dirty="0" smtClean="0"/>
              <a:t>Must have deep understanding of the code used in each job</a:t>
            </a:r>
          </a:p>
          <a:p>
            <a:pPr lvl="1"/>
            <a:r>
              <a:rPr lang="en-US" dirty="0" smtClean="0"/>
              <a:t>You know </a:t>
            </a:r>
            <a:r>
              <a:rPr lang="en-US" u="sng" dirty="0" smtClean="0"/>
              <a:t>exactly</a:t>
            </a:r>
            <a:r>
              <a:rPr lang="en-US" dirty="0" smtClean="0"/>
              <a:t> how long it will take</a:t>
            </a:r>
          </a:p>
          <a:p>
            <a:r>
              <a:rPr lang="en-US" dirty="0" smtClean="0"/>
              <a:t>Vital to avoid non-deterministic timings</a:t>
            </a:r>
          </a:p>
          <a:p>
            <a:pPr lvl="1"/>
            <a:r>
              <a:rPr lang="en-US" dirty="0" smtClean="0"/>
              <a:t>Even if the non-deterministic mechanism usually speeds things up</a:t>
            </a:r>
          </a:p>
          <a:p>
            <a:pPr lvl="1"/>
            <a:r>
              <a:rPr lang="en-US" dirty="0" smtClean="0"/>
              <a:t>You’re screwed if it </a:t>
            </a:r>
            <a:r>
              <a:rPr lang="en-US" u="sng" dirty="0" smtClean="0"/>
              <a:t>ever</a:t>
            </a:r>
            <a:r>
              <a:rPr lang="en-US" dirty="0" smtClean="0"/>
              <a:t> slows them down</a:t>
            </a:r>
          </a:p>
          <a:p>
            <a:r>
              <a:rPr lang="en-US" dirty="0" smtClean="0"/>
              <a:t>Typically means you do things like turn off interrupts</a:t>
            </a:r>
          </a:p>
          <a:p>
            <a:r>
              <a:rPr lang="en-US" dirty="0" smtClean="0"/>
              <a:t>And scheduler is non-preemptive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7560"/>
            <a:ext cx="8229600" cy="1143000"/>
          </a:xfrm>
        </p:spPr>
        <p:txBody>
          <a:bodyPr/>
          <a:lstStyle/>
          <a:p>
            <a:r>
              <a:rPr lang="en-US" dirty="0" smtClean="0"/>
              <a:t>How Does a Hard Real Time System Schedule?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is usually a very carefully pre-defined schedule</a:t>
            </a:r>
          </a:p>
          <a:p>
            <a:r>
              <a:rPr lang="en-US" dirty="0" smtClean="0"/>
              <a:t>No actual decisions made at run time</a:t>
            </a:r>
          </a:p>
          <a:p>
            <a:r>
              <a:rPr lang="en-US" dirty="0" smtClean="0"/>
              <a:t>It’s all been worked out ahead of time</a:t>
            </a:r>
          </a:p>
          <a:p>
            <a:r>
              <a:rPr lang="en-US" dirty="0" smtClean="0"/>
              <a:t>Not necessarily using any particular algorithm</a:t>
            </a:r>
          </a:p>
          <a:p>
            <a:r>
              <a:rPr lang="en-US" dirty="0" smtClean="0"/>
              <a:t>The designers may have just tinkered around to make everything “fit”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 Real Time Schedulers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Highly desirable to meet your deadlines</a:t>
            </a:r>
          </a:p>
          <a:p>
            <a:r>
              <a:rPr lang="en-US" dirty="0" smtClean="0"/>
              <a:t>But some (or any) of them can occasionally be missed</a:t>
            </a:r>
          </a:p>
          <a:p>
            <a:r>
              <a:rPr lang="en-US" dirty="0" smtClean="0"/>
              <a:t>Goal of scheduler is to avoid missing deadlines</a:t>
            </a:r>
          </a:p>
          <a:p>
            <a:pPr lvl="1"/>
            <a:r>
              <a:rPr lang="en-US" dirty="0" smtClean="0"/>
              <a:t>With the understanding that you might</a:t>
            </a:r>
          </a:p>
          <a:p>
            <a:r>
              <a:rPr lang="en-US" dirty="0" smtClean="0"/>
              <a:t>May have different classes of deadlines</a:t>
            </a:r>
          </a:p>
          <a:p>
            <a:pPr lvl="1"/>
            <a:r>
              <a:rPr lang="en-US" dirty="0" smtClean="0"/>
              <a:t>Some “harder” than others</a:t>
            </a:r>
          </a:p>
          <a:p>
            <a:r>
              <a:rPr lang="en-US" dirty="0" smtClean="0"/>
              <a:t>Need not require quite as much analysis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8047"/>
            <a:ext cx="8229600" cy="1143000"/>
          </a:xfrm>
        </p:spPr>
        <p:txBody>
          <a:bodyPr/>
          <a:lstStyle/>
          <a:p>
            <a:r>
              <a:rPr lang="en-US" dirty="0" smtClean="0"/>
              <a:t>Soft Real Time Schedulers and Non-Preemption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as vital that tasks run to completion to meet their deadline</a:t>
            </a:r>
          </a:p>
          <a:p>
            <a:pPr lvl="1"/>
            <a:r>
              <a:rPr lang="en-US" dirty="0" smtClean="0"/>
              <a:t>Also not as predictable, since you probably did less careful analysis</a:t>
            </a:r>
          </a:p>
          <a:p>
            <a:r>
              <a:rPr lang="en-US" dirty="0" smtClean="0"/>
              <a:t>In particular, a new task with an earlier deadline might arrive</a:t>
            </a:r>
          </a:p>
          <a:p>
            <a:r>
              <a:rPr lang="en-US" dirty="0" smtClean="0"/>
              <a:t>If you don’t pre-empt, you might not be able to meet that deadline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8534"/>
            <a:ext cx="8229600" cy="1143000"/>
          </a:xfrm>
        </p:spPr>
        <p:txBody>
          <a:bodyPr/>
          <a:lstStyle/>
          <a:p>
            <a:r>
              <a:rPr lang="en-US" dirty="0" smtClean="0"/>
              <a:t>What If You Don’t Meet a Deadline?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Depends on the particular type of system</a:t>
            </a:r>
          </a:p>
          <a:p>
            <a:r>
              <a:rPr lang="en-US" dirty="0" smtClean="0"/>
              <a:t>Might just drop the job whose deadline you missed</a:t>
            </a:r>
          </a:p>
          <a:p>
            <a:r>
              <a:rPr lang="en-US" dirty="0" smtClean="0"/>
              <a:t>Might allow system to fall behind</a:t>
            </a:r>
          </a:p>
          <a:p>
            <a:r>
              <a:rPr lang="en-US" dirty="0" smtClean="0"/>
              <a:t>Might drop some other job in the future</a:t>
            </a:r>
          </a:p>
          <a:p>
            <a:r>
              <a:rPr lang="en-US" dirty="0" smtClean="0"/>
              <a:t>At any rate, it will be well defined in each particular system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7073"/>
            <a:ext cx="8229600" cy="1143000"/>
          </a:xfrm>
        </p:spPr>
        <p:txBody>
          <a:bodyPr/>
          <a:lstStyle/>
          <a:p>
            <a:r>
              <a:rPr lang="en-US" dirty="0" smtClean="0"/>
              <a:t>What Algorithms Do You </a:t>
            </a:r>
            <a:br>
              <a:rPr lang="en-US" dirty="0" smtClean="0"/>
            </a:br>
            <a:r>
              <a:rPr lang="en-US" dirty="0" smtClean="0"/>
              <a:t>Use For Soft Real Time?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54670"/>
            <a:ext cx="8229600" cy="4525963"/>
          </a:xfrm>
        </p:spPr>
        <p:txBody>
          <a:bodyPr/>
          <a:lstStyle/>
          <a:p>
            <a:r>
              <a:rPr lang="en-US" dirty="0" smtClean="0"/>
              <a:t>Most common is Earliest Deadline First</a:t>
            </a:r>
          </a:p>
          <a:p>
            <a:r>
              <a:rPr lang="en-US" dirty="0" smtClean="0"/>
              <a:t>Each job has a deadline associated with it</a:t>
            </a:r>
          </a:p>
          <a:p>
            <a:pPr lvl="1"/>
            <a:r>
              <a:rPr lang="en-US" dirty="0" smtClean="0"/>
              <a:t>Based on a common clock</a:t>
            </a:r>
          </a:p>
          <a:p>
            <a:r>
              <a:rPr lang="en-US" dirty="0" smtClean="0"/>
              <a:t>Keep the job queue sorted by those deadlines</a:t>
            </a:r>
          </a:p>
          <a:p>
            <a:r>
              <a:rPr lang="en-US" dirty="0" smtClean="0"/>
              <a:t>Whenever one job completes, pick the first one off the queue</a:t>
            </a:r>
          </a:p>
          <a:p>
            <a:r>
              <a:rPr lang="en-US" dirty="0" smtClean="0"/>
              <a:t>Perhaps prune the queue to remove jobs whose deadlines were missed</a:t>
            </a:r>
          </a:p>
          <a:p>
            <a:r>
              <a:rPr lang="en-US" dirty="0" smtClean="0"/>
              <a:t>Minimizes </a:t>
            </a:r>
            <a:r>
              <a:rPr lang="en-US" i="1" dirty="0" smtClean="0"/>
              <a:t>total lateness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7073"/>
            <a:ext cx="8229600" cy="1143000"/>
          </a:xfrm>
        </p:spPr>
        <p:txBody>
          <a:bodyPr/>
          <a:lstStyle/>
          <a:p>
            <a:r>
              <a:rPr lang="en-US" dirty="0" smtClean="0"/>
              <a:t>Periodic Scheduling for </a:t>
            </a:r>
            <a:br>
              <a:rPr lang="en-US" dirty="0" smtClean="0"/>
            </a:br>
            <a:r>
              <a:rPr lang="en-US" dirty="0" smtClean="0"/>
              <a:t>Soft Real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82148"/>
            <a:ext cx="8229600" cy="4525963"/>
          </a:xfrm>
        </p:spPr>
        <p:txBody>
          <a:bodyPr/>
          <a:lstStyle/>
          <a:p>
            <a:r>
              <a:rPr lang="en-US" dirty="0" smtClean="0"/>
              <a:t>Many soft real time systems have jobs coming in at predictable intervals</a:t>
            </a:r>
          </a:p>
          <a:p>
            <a:pPr lvl="1"/>
            <a:r>
              <a:rPr lang="en-US" dirty="0" smtClean="0"/>
              <a:t>With predictable deadlines</a:t>
            </a:r>
          </a:p>
          <a:p>
            <a:r>
              <a:rPr lang="en-US" dirty="0" smtClean="0"/>
              <a:t>System must be designed so that its total amount of work doesn’t exceed capacity</a:t>
            </a:r>
          </a:p>
          <a:p>
            <a:r>
              <a:rPr lang="en-US" dirty="0" smtClean="0"/>
              <a:t>Even so, you might still miss deadlines</a:t>
            </a:r>
          </a:p>
          <a:p>
            <a:pPr lvl="1"/>
            <a:r>
              <a:rPr lang="en-US" dirty="0" smtClean="0"/>
              <a:t>Because those quantities represent averages, not instantaneous guarantees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7073"/>
            <a:ext cx="8229600" cy="1143000"/>
          </a:xfrm>
        </p:spPr>
        <p:txBody>
          <a:bodyPr/>
          <a:lstStyle/>
          <a:p>
            <a:r>
              <a:rPr lang="en-US" dirty="0" smtClean="0"/>
              <a:t>Example of a Soft Real Time Scheduler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210"/>
            <a:ext cx="8229600" cy="4525963"/>
          </a:xfrm>
        </p:spPr>
        <p:txBody>
          <a:bodyPr/>
          <a:lstStyle/>
          <a:p>
            <a:r>
              <a:rPr lang="en-US" dirty="0" smtClean="0"/>
              <a:t>A video playing device</a:t>
            </a:r>
          </a:p>
          <a:p>
            <a:r>
              <a:rPr lang="en-US" dirty="0" smtClean="0"/>
              <a:t>Frames arrive</a:t>
            </a:r>
          </a:p>
          <a:p>
            <a:pPr lvl="1"/>
            <a:r>
              <a:rPr lang="en-US" dirty="0" smtClean="0"/>
              <a:t>From disk or network or wherever</a:t>
            </a:r>
          </a:p>
          <a:p>
            <a:r>
              <a:rPr lang="en-US" dirty="0" smtClean="0"/>
              <a:t>Ideally, each frame should be rendered “on time”</a:t>
            </a:r>
          </a:p>
          <a:p>
            <a:pPr lvl="1"/>
            <a:r>
              <a:rPr lang="en-US" dirty="0" smtClean="0"/>
              <a:t>To achieve highest user-perceived quality</a:t>
            </a:r>
          </a:p>
          <a:p>
            <a:r>
              <a:rPr lang="en-US" dirty="0" smtClean="0"/>
              <a:t>If you can’t render a frame on time, might be better to skip it entirely</a:t>
            </a:r>
          </a:p>
          <a:p>
            <a:pPr lvl="1"/>
            <a:r>
              <a:rPr lang="en-US" dirty="0" smtClean="0"/>
              <a:t>Rather than fall further behind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Preemptive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5600"/>
            <a:ext cx="8229600" cy="4525963"/>
          </a:xfrm>
        </p:spPr>
        <p:txBody>
          <a:bodyPr/>
          <a:lstStyle/>
          <a:p>
            <a:r>
              <a:rPr lang="en-GB" dirty="0" smtClean="0"/>
              <a:t>Again in the context of CPU scheduling</a:t>
            </a:r>
          </a:p>
          <a:p>
            <a:r>
              <a:rPr lang="en-GB" dirty="0" smtClean="0"/>
              <a:t>A thread or process is chosen to run</a:t>
            </a:r>
          </a:p>
          <a:p>
            <a:r>
              <a:rPr lang="en-GB" dirty="0" smtClean="0"/>
              <a:t>It runs until either it yields</a:t>
            </a:r>
          </a:p>
          <a:p>
            <a:r>
              <a:rPr lang="en-GB" dirty="0" smtClean="0"/>
              <a:t>Or the OS decides to interrupt it</a:t>
            </a:r>
          </a:p>
          <a:p>
            <a:r>
              <a:rPr lang="en-GB" dirty="0" smtClean="0"/>
              <a:t>At which point some other process/thread runs</a:t>
            </a:r>
          </a:p>
          <a:p>
            <a:r>
              <a:rPr lang="en-GB" dirty="0" smtClean="0"/>
              <a:t>Typically, the interrupted process/thread is restarted later</a:t>
            </a:r>
          </a:p>
          <a:p>
            <a:pPr>
              <a:buNone/>
            </a:pPr>
            <a:endParaRPr lang="en-GB" dirty="0" smtClean="0"/>
          </a:p>
        </p:txBody>
      </p:sp>
      <p:sp>
        <p:nvSpPr>
          <p:cNvPr id="4" name="Rounded Rectangle 3"/>
          <p:cNvSpPr/>
          <p:nvPr/>
        </p:nvSpPr>
        <p:spPr>
          <a:xfrm>
            <a:off x="1706439" y="542422"/>
            <a:ext cx="5727815" cy="674720"/>
          </a:xfrm>
          <a:prstGeom prst="round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7560"/>
            <a:ext cx="8229600" cy="1143000"/>
          </a:xfrm>
        </p:spPr>
        <p:txBody>
          <a:bodyPr/>
          <a:lstStyle/>
          <a:p>
            <a:r>
              <a:rPr lang="en-US" dirty="0" smtClean="0"/>
              <a:t>How Do We Decide </a:t>
            </a:r>
            <a:br>
              <a:rPr lang="en-US" dirty="0" smtClean="0"/>
            </a:br>
            <a:r>
              <a:rPr lang="en-US" dirty="0" smtClean="0"/>
              <a:t>How To Schedule?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Generally, we choose goals we wish to achieve</a:t>
            </a:r>
          </a:p>
          <a:p>
            <a:r>
              <a:rPr lang="en-US" dirty="0" smtClean="0"/>
              <a:t>And design a scheduling algorithm that is likely to achieve those goals</a:t>
            </a:r>
          </a:p>
          <a:p>
            <a:r>
              <a:rPr lang="en-US" dirty="0" smtClean="0"/>
              <a:t>Different scheduling algorithms try to optimize different quantities</a:t>
            </a:r>
          </a:p>
          <a:p>
            <a:r>
              <a:rPr lang="en-US" dirty="0" smtClean="0"/>
              <a:t>So changing our scheduling algorithm can drastically change system behavior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Implications of Forcing Preemption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6530"/>
            <a:ext cx="8229600" cy="4525963"/>
          </a:xfrm>
        </p:spPr>
        <p:txBody>
          <a:bodyPr/>
          <a:lstStyle/>
          <a:p>
            <a:r>
              <a:rPr lang="en-GB" sz="2800" dirty="0" smtClean="0"/>
              <a:t>A process can be forced to yield at any time</a:t>
            </a:r>
          </a:p>
          <a:p>
            <a:pPr lvl="1"/>
            <a:r>
              <a:rPr lang="en-GB" sz="2400" dirty="0" smtClean="0"/>
              <a:t>If a higher priority process becomes ready</a:t>
            </a:r>
          </a:p>
          <a:p>
            <a:pPr lvl="2"/>
            <a:r>
              <a:rPr lang="en-GB" sz="2000" dirty="0" smtClean="0"/>
              <a:t>Perhaps as a result of an I/O completion interrupt</a:t>
            </a:r>
          </a:p>
          <a:p>
            <a:pPr lvl="1"/>
            <a:r>
              <a:rPr lang="en-GB" sz="2400" dirty="0" smtClean="0"/>
              <a:t>If running process’s priority is lowered</a:t>
            </a:r>
          </a:p>
          <a:p>
            <a:pPr lvl="2"/>
            <a:r>
              <a:rPr lang="en-GB" sz="2000" dirty="0" smtClean="0"/>
              <a:t>Perhaps as a result of having run for too long</a:t>
            </a:r>
          </a:p>
          <a:p>
            <a:r>
              <a:rPr lang="en-GB" sz="2800" dirty="0" smtClean="0"/>
              <a:t>Interrupted process might not be in a “clean” state</a:t>
            </a:r>
          </a:p>
          <a:p>
            <a:pPr lvl="1"/>
            <a:r>
              <a:rPr lang="en-GB" sz="2400" dirty="0" smtClean="0"/>
              <a:t>Which could complicate saving and restoring its state</a:t>
            </a:r>
          </a:p>
          <a:p>
            <a:r>
              <a:rPr lang="en-GB" sz="2800" dirty="0" smtClean="0"/>
              <a:t>Enables enforced “fair share” scheduling</a:t>
            </a:r>
          </a:p>
          <a:p>
            <a:r>
              <a:rPr lang="en-GB" sz="2800" dirty="0" smtClean="0"/>
              <a:t>Introduces gratuitous context switches</a:t>
            </a:r>
          </a:p>
          <a:p>
            <a:pPr lvl="1"/>
            <a:r>
              <a:rPr lang="en-GB" sz="2400" dirty="0" smtClean="0"/>
              <a:t>Not required by the dynamics of processes </a:t>
            </a:r>
          </a:p>
          <a:p>
            <a:r>
              <a:rPr lang="en-GB" sz="2800" dirty="0" smtClean="0"/>
              <a:t>Creates potential resource sharing problems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Preemption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9140"/>
            <a:ext cx="8229600" cy="4525963"/>
          </a:xfrm>
        </p:spPr>
        <p:txBody>
          <a:bodyPr/>
          <a:lstStyle/>
          <a:p>
            <a:r>
              <a:rPr lang="en-GB" dirty="0" smtClean="0"/>
              <a:t>Need a way to get control away from process</a:t>
            </a:r>
          </a:p>
          <a:p>
            <a:pPr lvl="1"/>
            <a:r>
              <a:rPr lang="en-GB" dirty="0" smtClean="0"/>
              <a:t>E.g., process makes a sys call, or clock interrupt</a:t>
            </a:r>
          </a:p>
          <a:p>
            <a:r>
              <a:rPr lang="en-GB" dirty="0" smtClean="0"/>
              <a:t>Consult scheduler before returning to process</a:t>
            </a:r>
          </a:p>
          <a:p>
            <a:pPr lvl="1"/>
            <a:r>
              <a:rPr lang="en-GB" dirty="0" smtClean="0"/>
              <a:t>Has any ready process had its priority raised?</a:t>
            </a:r>
          </a:p>
          <a:p>
            <a:pPr lvl="1"/>
            <a:r>
              <a:rPr lang="en-GB" dirty="0" smtClean="0"/>
              <a:t>Has any process been awakened?</a:t>
            </a:r>
          </a:p>
          <a:p>
            <a:pPr lvl="1"/>
            <a:r>
              <a:rPr lang="en-GB" dirty="0" smtClean="0"/>
              <a:t>Has current process had its priority lowered?</a:t>
            </a:r>
          </a:p>
          <a:p>
            <a:r>
              <a:rPr lang="en-GB" dirty="0" smtClean="0"/>
              <a:t>Scheduler finds highest priority ready process</a:t>
            </a:r>
          </a:p>
          <a:p>
            <a:pPr lvl="1"/>
            <a:r>
              <a:rPr lang="en-GB" dirty="0" smtClean="0"/>
              <a:t>If current process, return as usual</a:t>
            </a:r>
          </a:p>
          <a:p>
            <a:pPr lvl="1"/>
            <a:r>
              <a:rPr lang="en-GB" dirty="0" smtClean="0"/>
              <a:t>If not, yield on behalf of current process and switch to higher priority process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560931" y="542422"/>
            <a:ext cx="6058518" cy="674720"/>
          </a:xfrm>
          <a:prstGeom prst="roundRect">
            <a:avLst/>
          </a:prstGeom>
          <a:noFill/>
          <a:ln w="9525" cap="flat" cmpd="sng" algn="ctr">
            <a:solidFill>
              <a:schemeClr val="tx1">
                <a:lumMod val="95000"/>
                <a:lumOff val="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Clock Interrupts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3300"/>
            <a:ext cx="8229600" cy="4525963"/>
          </a:xfrm>
        </p:spPr>
        <p:txBody>
          <a:bodyPr/>
          <a:lstStyle/>
          <a:p>
            <a:r>
              <a:rPr lang="en-US" dirty="0" smtClean="0"/>
              <a:t>Modern processors contain a clock</a:t>
            </a:r>
          </a:p>
          <a:p>
            <a:r>
              <a:rPr lang="en-US" dirty="0" smtClean="0"/>
              <a:t>A peripheral device</a:t>
            </a:r>
          </a:p>
          <a:p>
            <a:pPr lvl="1"/>
            <a:r>
              <a:rPr lang="en-US" dirty="0" smtClean="0"/>
              <a:t>With limited powers</a:t>
            </a:r>
          </a:p>
          <a:p>
            <a:r>
              <a:rPr lang="en-US" dirty="0" smtClean="0"/>
              <a:t>Can generate an interrupt at a fixed time interval</a:t>
            </a:r>
          </a:p>
          <a:p>
            <a:r>
              <a:rPr lang="en-US" dirty="0" smtClean="0"/>
              <a:t>Which temporarily halts any running process</a:t>
            </a:r>
          </a:p>
          <a:p>
            <a:r>
              <a:rPr lang="en-US" dirty="0" smtClean="0"/>
              <a:t>Good way to ensure that runaway process doesn’t keep control forever</a:t>
            </a:r>
          </a:p>
          <a:p>
            <a:r>
              <a:rPr lang="en-US" dirty="0" smtClean="0"/>
              <a:t>Key technology for preemptive scheduling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8224"/>
            <a:ext cx="8229600" cy="1143000"/>
          </a:xfrm>
        </p:spPr>
        <p:txBody>
          <a:bodyPr/>
          <a:lstStyle/>
          <a:p>
            <a:r>
              <a:rPr lang="en-US" dirty="0" smtClean="0"/>
              <a:t>Round Robin Scheduling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2396"/>
            <a:ext cx="8229600" cy="4525963"/>
          </a:xfrm>
        </p:spPr>
        <p:txBody>
          <a:bodyPr/>
          <a:lstStyle/>
          <a:p>
            <a:r>
              <a:rPr lang="en-GB" sz="2800" dirty="0" smtClean="0"/>
              <a:t>Goal - fair share scheduling</a:t>
            </a:r>
          </a:p>
          <a:p>
            <a:pPr lvl="1"/>
            <a:r>
              <a:rPr lang="en-GB" sz="2400" dirty="0" smtClean="0"/>
              <a:t>All processes offered equal shares of CPU</a:t>
            </a:r>
          </a:p>
          <a:p>
            <a:pPr lvl="1"/>
            <a:r>
              <a:rPr lang="en-GB" sz="2400" dirty="0" smtClean="0"/>
              <a:t>All processes experience similar queue delays</a:t>
            </a:r>
          </a:p>
          <a:p>
            <a:r>
              <a:rPr lang="en-GB" sz="2800" dirty="0" smtClean="0"/>
              <a:t>All processes are assigned a nominal time slice</a:t>
            </a:r>
          </a:p>
          <a:p>
            <a:pPr lvl="1"/>
            <a:r>
              <a:rPr lang="en-GB" sz="2400" dirty="0" smtClean="0"/>
              <a:t>Usually the same sized slice for all</a:t>
            </a:r>
          </a:p>
          <a:p>
            <a:r>
              <a:rPr lang="en-GB" sz="2800" dirty="0" smtClean="0"/>
              <a:t>Each process is scheduled in turn</a:t>
            </a:r>
          </a:p>
          <a:p>
            <a:pPr lvl="1"/>
            <a:r>
              <a:rPr lang="en-GB" sz="2400" dirty="0" smtClean="0"/>
              <a:t>Runs until it blocks, or its time slice expires</a:t>
            </a:r>
          </a:p>
          <a:p>
            <a:pPr lvl="1"/>
            <a:r>
              <a:rPr lang="en-GB" sz="2400" dirty="0" smtClean="0"/>
              <a:t>Then put at the end of the process queue</a:t>
            </a:r>
          </a:p>
          <a:p>
            <a:r>
              <a:rPr lang="en-GB" sz="2800" dirty="0" smtClean="0"/>
              <a:t>Then the next process is run</a:t>
            </a:r>
          </a:p>
          <a:p>
            <a:r>
              <a:rPr lang="en-GB" sz="2800" dirty="0" smtClean="0"/>
              <a:t>Eventually, each process reaches front of queue</a:t>
            </a:r>
          </a:p>
          <a:p>
            <a:endParaRPr lang="en-US" sz="2800" dirty="0"/>
          </a:p>
        </p:txBody>
      </p:sp>
      <p:sp>
        <p:nvSpPr>
          <p:cNvPr id="5" name="Rounded Rectangle 4"/>
          <p:cNvSpPr/>
          <p:nvPr/>
        </p:nvSpPr>
        <p:spPr>
          <a:xfrm>
            <a:off x="1560931" y="494638"/>
            <a:ext cx="6058518" cy="1237862"/>
          </a:xfrm>
          <a:prstGeom prst="roundRect">
            <a:avLst/>
          </a:prstGeom>
          <a:noFill/>
          <a:ln w="9525" cap="flat" cmpd="sng" algn="ctr">
            <a:solidFill>
              <a:schemeClr val="tx1">
                <a:lumMod val="95000"/>
                <a:lumOff val="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8534"/>
            <a:ext cx="8229600" cy="1143000"/>
          </a:xfrm>
        </p:spPr>
        <p:txBody>
          <a:bodyPr/>
          <a:lstStyle/>
          <a:p>
            <a:r>
              <a:rPr lang="en-US" dirty="0" smtClean="0"/>
              <a:t>Properties of Round Robin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processes get relatively quick chance to do some computation</a:t>
            </a:r>
          </a:p>
          <a:p>
            <a:pPr lvl="1"/>
            <a:r>
              <a:rPr lang="en-US" dirty="0" smtClean="0"/>
              <a:t>At the cost of not finishing any process as quickly</a:t>
            </a:r>
          </a:p>
          <a:p>
            <a:pPr lvl="1"/>
            <a:r>
              <a:rPr lang="en-US" dirty="0" smtClean="0"/>
              <a:t>A big win for interactive processes</a:t>
            </a:r>
          </a:p>
          <a:p>
            <a:r>
              <a:rPr lang="en-US" dirty="0" smtClean="0"/>
              <a:t>Far more context switches</a:t>
            </a:r>
          </a:p>
          <a:p>
            <a:pPr lvl="1"/>
            <a:r>
              <a:rPr lang="en-US" dirty="0" smtClean="0"/>
              <a:t>Which can be expensive</a:t>
            </a:r>
          </a:p>
          <a:p>
            <a:r>
              <a:rPr lang="en-US" dirty="0" smtClean="0"/>
              <a:t>Runaway processes do relatively little harm</a:t>
            </a:r>
          </a:p>
          <a:p>
            <a:pPr lvl="1"/>
            <a:r>
              <a:rPr lang="en-US" dirty="0" smtClean="0"/>
              <a:t>Only take 1/n</a:t>
            </a:r>
            <a:r>
              <a:rPr lang="en-US" baseline="30000" dirty="0" smtClean="0"/>
              <a:t>th</a:t>
            </a:r>
            <a:r>
              <a:rPr lang="en-US" dirty="0" smtClean="0"/>
              <a:t> of the overall cycles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Round Robin and I/O Interrupts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Processes get halted by round robin scheduling if their time slice expires</a:t>
            </a:r>
          </a:p>
          <a:p>
            <a:r>
              <a:rPr lang="en-US" dirty="0" smtClean="0"/>
              <a:t>If they block for I/O (or anything else) on their own, the scheduler doesn’t halt them</a:t>
            </a:r>
          </a:p>
          <a:p>
            <a:r>
              <a:rPr lang="en-US" dirty="0" smtClean="0"/>
              <a:t>Thus, some percentage of the time round robin acts no differently than FIFO</a:t>
            </a:r>
          </a:p>
          <a:p>
            <a:pPr lvl="1"/>
            <a:r>
              <a:rPr lang="en-US" dirty="0" smtClean="0"/>
              <a:t>When I/O occurs in a process and it blocks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Round Robin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9564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54008" y="1759564"/>
            <a:ext cx="7738502" cy="3995401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40780" y="1192728"/>
            <a:ext cx="63173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/>
                <a:cs typeface="Times New Roman"/>
              </a:rPr>
              <a:t>Assume a 50 </a:t>
            </a:r>
            <a:r>
              <a:rPr lang="en-US" sz="2800" dirty="0" err="1" smtClean="0">
                <a:latin typeface="Times New Roman"/>
                <a:cs typeface="Times New Roman"/>
              </a:rPr>
              <a:t>msec</a:t>
            </a:r>
            <a:r>
              <a:rPr lang="en-US" sz="2800" dirty="0" smtClean="0">
                <a:latin typeface="Times New Roman"/>
                <a:cs typeface="Times New Roman"/>
              </a:rPr>
              <a:t> time slice (or </a:t>
            </a:r>
            <a:r>
              <a:rPr lang="en-US" sz="2800" i="1" dirty="0" smtClean="0">
                <a:latin typeface="Times New Roman"/>
                <a:cs typeface="Times New Roman"/>
              </a:rPr>
              <a:t>quantum</a:t>
            </a:r>
            <a:r>
              <a:rPr lang="en-US" sz="2800" dirty="0" smtClean="0">
                <a:latin typeface="Times New Roman"/>
                <a:cs typeface="Times New Roman"/>
              </a:rPr>
              <a:t>)</a:t>
            </a:r>
            <a:endParaRPr lang="en-US" sz="2800" dirty="0">
              <a:latin typeface="Times New Roman"/>
              <a:cs typeface="Times New Roman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40780" y="1759564"/>
            <a:ext cx="4696014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Dispatch Order:  0, 1, 2, 3, 4, 0, 1, 2,  . . .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419411" y="1766434"/>
            <a:ext cx="3059872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40780" y="2229477"/>
            <a:ext cx="1104816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Process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845596" y="2223117"/>
            <a:ext cx="892643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Length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738764" y="2223107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1st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226626" y="2224158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2nd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709726" y="2224678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3d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199704" y="2224668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4th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688623" y="2224678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5th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171723" y="2224668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6th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661662" y="2224668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7th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150612" y="2224668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8th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638474" y="2223072"/>
            <a:ext cx="800542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Finish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439016" y="2225709"/>
            <a:ext cx="1040266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Switches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40792" y="2684529"/>
            <a:ext cx="1104816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0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845608" y="2678169"/>
            <a:ext cx="892643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350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738776" y="267180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226638" y="2679210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250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709738" y="2679730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475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199716" y="2679720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650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4688635" y="2679730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800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171735" y="2679720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950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5661674" y="2679720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1050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6150624" y="2679720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6638486" y="2682357"/>
            <a:ext cx="800542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1100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7439028" y="2680761"/>
            <a:ext cx="1040266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7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734456" y="3145938"/>
            <a:ext cx="1104816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1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1839272" y="3139578"/>
            <a:ext cx="892643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125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2732440" y="3133218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50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220302" y="314061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300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3703402" y="314113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525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4193380" y="314112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682299" y="314113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5165399" y="314112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5655338" y="314112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6144288" y="314112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6632150" y="3143766"/>
            <a:ext cx="800542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525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7432692" y="3142170"/>
            <a:ext cx="1040266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3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741348" y="3602628"/>
            <a:ext cx="1104816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2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846164" y="3596268"/>
            <a:ext cx="892643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475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2739332" y="3603138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100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3227194" y="359730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350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3710294" y="359782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550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4200272" y="359781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700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4689191" y="359782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850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5172291" y="359781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1000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5662230" y="359781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1100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6151180" y="359781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1150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6639042" y="3600456"/>
            <a:ext cx="800542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1275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7439584" y="3598860"/>
            <a:ext cx="1040266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10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6143231" y="3592021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1200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6147464" y="359204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1250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748240" y="4059318"/>
            <a:ext cx="1104816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3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1853056" y="4052958"/>
            <a:ext cx="892643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250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2746224" y="4059828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150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3234086" y="405399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400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717186" y="405451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600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4207164" y="405450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750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696083" y="405451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900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5179183" y="405450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5669122" y="405450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6158072" y="405450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6645934" y="4057146"/>
            <a:ext cx="800542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900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7446476" y="4055550"/>
            <a:ext cx="1040266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5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741348" y="4528728"/>
            <a:ext cx="1104816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4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1846164" y="4522368"/>
            <a:ext cx="892643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75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2739332" y="4522888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200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3227194" y="452340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450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3710294" y="452392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4200272" y="452391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4689191" y="452392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5172291" y="452391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5662230" y="452391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6151180" y="452391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6639042" y="4526556"/>
            <a:ext cx="800542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475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7439584" y="4524960"/>
            <a:ext cx="1040266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2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735012" y="4522368"/>
            <a:ext cx="1104816" cy="46304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4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741348" y="3139578"/>
            <a:ext cx="1104816" cy="463043"/>
          </a:xfrm>
          <a:prstGeom prst="rect">
            <a:avLst/>
          </a:prstGeom>
          <a:solidFill>
            <a:srgbClr val="BFBFB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1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741904" y="4052958"/>
            <a:ext cx="1104816" cy="463043"/>
          </a:xfrm>
          <a:prstGeom prst="rect">
            <a:avLst/>
          </a:prstGeom>
          <a:solidFill>
            <a:srgbClr val="BFBFB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3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734456" y="2678169"/>
            <a:ext cx="1104816" cy="463043"/>
          </a:xfrm>
          <a:prstGeom prst="rect">
            <a:avLst/>
          </a:prstGeom>
          <a:solidFill>
            <a:srgbClr val="BFBFB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0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6632150" y="4985411"/>
            <a:ext cx="800542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noFill/>
                <a:latin typeface="Times New Roman"/>
                <a:cs typeface="Times New Roman"/>
              </a:rPr>
              <a:t>1275</a:t>
            </a:r>
            <a:endParaRPr lang="en-US" sz="24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7433248" y="4981650"/>
            <a:ext cx="1040266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noFill/>
                <a:latin typeface="Times New Roman"/>
                <a:cs typeface="Times New Roman"/>
              </a:rPr>
              <a:t>27</a:t>
            </a:r>
            <a:endParaRPr lang="en-US" sz="24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735012" y="3596268"/>
            <a:ext cx="1104816" cy="463043"/>
          </a:xfrm>
          <a:prstGeom prst="rect">
            <a:avLst/>
          </a:prstGeom>
          <a:solidFill>
            <a:srgbClr val="BFBFB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2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701099" y="5106690"/>
            <a:ext cx="29266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Average waiting time: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3858961" y="5106690"/>
            <a:ext cx="13556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100 </a:t>
            </a:r>
            <a:r>
              <a:rPr lang="en-US" sz="2400" dirty="0" err="1" smtClean="0">
                <a:latin typeface="Times New Roman"/>
                <a:cs typeface="Times New Roman"/>
              </a:rPr>
              <a:t>msec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707991" y="5761830"/>
            <a:ext cx="31934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First process completed: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3863147" y="5768700"/>
            <a:ext cx="13556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475 </a:t>
            </a:r>
            <a:r>
              <a:rPr lang="en-US" sz="2400" dirty="0" err="1" smtClean="0">
                <a:latin typeface="Times New Roman"/>
                <a:cs typeface="Times New Roman"/>
              </a:rPr>
              <a:t>msec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93" name="Right Triangle 92"/>
          <p:cNvSpPr/>
          <p:nvPr/>
        </p:nvSpPr>
        <p:spPr>
          <a:xfrm flipH="1">
            <a:off x="3228251" y="4528728"/>
            <a:ext cx="475151" cy="452922"/>
          </a:xfrm>
          <a:prstGeom prst="rtTriangle">
            <a:avLst/>
          </a:prstGeom>
          <a:solidFill>
            <a:schemeClr val="bg1">
              <a:lumMod val="75000"/>
              <a:alpha val="5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ight Triangle 99"/>
          <p:cNvSpPr/>
          <p:nvPr/>
        </p:nvSpPr>
        <p:spPr>
          <a:xfrm flipH="1">
            <a:off x="3715584" y="3141684"/>
            <a:ext cx="475151" cy="452922"/>
          </a:xfrm>
          <a:prstGeom prst="rtTriangle">
            <a:avLst/>
          </a:prstGeom>
          <a:solidFill>
            <a:schemeClr val="bg1">
              <a:lumMod val="75000"/>
              <a:alpha val="5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ight Triangle 100"/>
          <p:cNvSpPr/>
          <p:nvPr/>
        </p:nvSpPr>
        <p:spPr>
          <a:xfrm flipH="1">
            <a:off x="6171840" y="3592021"/>
            <a:ext cx="475151" cy="452922"/>
          </a:xfrm>
          <a:prstGeom prst="rtTriangle">
            <a:avLst/>
          </a:prstGeom>
          <a:solidFill>
            <a:schemeClr val="bg1">
              <a:lumMod val="75000"/>
              <a:alpha val="5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0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60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0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000"/>
                            </p:stCondLst>
                            <p:childTnLst>
                              <p:par>
                                <p:cTn id="7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3000"/>
                            </p:stCondLst>
                            <p:childTnLst>
                              <p:par>
                                <p:cTn id="8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4000"/>
                            </p:stCondLst>
                            <p:childTnLst>
                              <p:par>
                                <p:cTn id="83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6000"/>
                            </p:stCondLst>
                            <p:childTnLst>
                              <p:par>
                                <p:cTn id="8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7000"/>
                            </p:stCondLst>
                            <p:childTnLst>
                              <p:par>
                                <p:cTn id="8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8000"/>
                            </p:stCondLst>
                            <p:childTnLst>
                              <p:par>
                                <p:cTn id="9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9000"/>
                            </p:stCondLst>
                            <p:childTnLst>
                              <p:par>
                                <p:cTn id="9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0"/>
                            </p:stCondLst>
                            <p:childTnLst>
                              <p:par>
                                <p:cTn id="98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3000"/>
                            </p:stCondLst>
                            <p:childTnLst>
                              <p:par>
                                <p:cTn id="10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4000"/>
                            </p:stCondLst>
                            <p:childTnLst>
                              <p:par>
                                <p:cTn id="10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5000"/>
                            </p:stCondLst>
                            <p:childTnLst>
                              <p:par>
                                <p:cTn id="11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6000"/>
                            </p:stCondLst>
                            <p:childTnLst>
                              <p:par>
                                <p:cTn id="11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7000"/>
                            </p:stCondLst>
                            <p:childTnLst>
                              <p:par>
                                <p:cTn id="11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8000"/>
                            </p:stCondLst>
                            <p:childTnLst>
                              <p:par>
                                <p:cTn id="11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9000"/>
                            </p:stCondLst>
                            <p:childTnLst>
                              <p:par>
                                <p:cTn id="12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20000"/>
                            </p:stCondLst>
                            <p:childTnLst>
                              <p:par>
                                <p:cTn id="12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21000"/>
                            </p:stCondLst>
                            <p:childTnLst>
                              <p:par>
                                <p:cTn id="12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22000"/>
                            </p:stCondLst>
                            <p:childTnLst>
                              <p:par>
                                <p:cTn id="131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1000"/>
                            </p:stCondLst>
                            <p:childTnLst>
                              <p:par>
                                <p:cTn id="1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3000"/>
                            </p:stCondLst>
                            <p:childTnLst>
                              <p:par>
                                <p:cTn id="1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3000"/>
                            </p:stCondLst>
                            <p:childTnLst>
                              <p:par>
                                <p:cTn id="1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2000"/>
                            </p:stCondLst>
                            <p:childTnLst>
                              <p:par>
                                <p:cTn id="17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3000"/>
                            </p:stCondLst>
                            <p:childTnLst>
                              <p:par>
                                <p:cTn id="17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4000"/>
                            </p:stCondLst>
                            <p:childTnLst>
                              <p:par>
                                <p:cTn id="17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3000"/>
                            </p:stCondLst>
                            <p:childTnLst>
                              <p:par>
                                <p:cTn id="19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4000"/>
                            </p:stCondLst>
                            <p:childTnLst>
                              <p:par>
                                <p:cTn id="19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6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4" grpId="0" animBg="1"/>
      <p:bldP spid="95" grpId="0" animBg="1"/>
      <p:bldP spid="96" grpId="0"/>
      <p:bldP spid="97" grpId="0"/>
      <p:bldP spid="98" grpId="0"/>
      <p:bldP spid="99" grpId="0"/>
      <p:bldP spid="93" grpId="0" animBg="1"/>
      <p:bldP spid="100" grpId="0" animBg="1"/>
      <p:bldP spid="101" grpId="0" animBg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7073"/>
            <a:ext cx="8229600" cy="1143000"/>
          </a:xfrm>
        </p:spPr>
        <p:txBody>
          <a:bodyPr/>
          <a:lstStyle/>
          <a:p>
            <a:r>
              <a:rPr lang="en-US" dirty="0" smtClean="0"/>
              <a:t>Comparing Example to Non-Preemptive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130"/>
            <a:ext cx="8229600" cy="4525963"/>
          </a:xfrm>
        </p:spPr>
        <p:txBody>
          <a:bodyPr/>
          <a:lstStyle/>
          <a:p>
            <a:r>
              <a:rPr lang="en-US" sz="2800" dirty="0" smtClean="0"/>
              <a:t>Context switches:  27 vs. 5 (for both FIFO and SJF)</a:t>
            </a:r>
          </a:p>
          <a:p>
            <a:pPr lvl="1"/>
            <a:r>
              <a:rPr lang="en-US" sz="2400" dirty="0" smtClean="0"/>
              <a:t>Clearly more expensive</a:t>
            </a:r>
          </a:p>
          <a:p>
            <a:r>
              <a:rPr lang="en-US" sz="2800" dirty="0" smtClean="0"/>
              <a:t>First job completed:  475 </a:t>
            </a:r>
            <a:r>
              <a:rPr lang="en-US" sz="2800" dirty="0" err="1" smtClean="0"/>
              <a:t>msec</a:t>
            </a:r>
            <a:r>
              <a:rPr lang="en-US" sz="2800" dirty="0" smtClean="0"/>
              <a:t> vs. </a:t>
            </a:r>
          </a:p>
          <a:p>
            <a:pPr lvl="1"/>
            <a:r>
              <a:rPr lang="en-US" sz="2400" dirty="0" smtClean="0"/>
              <a:t>75 (shortest job first) </a:t>
            </a:r>
          </a:p>
          <a:p>
            <a:pPr lvl="1"/>
            <a:r>
              <a:rPr lang="en-US" sz="2400" dirty="0" smtClean="0"/>
              <a:t>350 (FIFO)</a:t>
            </a:r>
          </a:p>
          <a:p>
            <a:pPr lvl="1"/>
            <a:r>
              <a:rPr lang="en-US" sz="2400" dirty="0" smtClean="0"/>
              <a:t>Clearly takes longer to complete some process</a:t>
            </a:r>
          </a:p>
          <a:p>
            <a:r>
              <a:rPr lang="en-US" sz="2800" dirty="0" smtClean="0"/>
              <a:t>Average waiting time:  100 </a:t>
            </a:r>
            <a:r>
              <a:rPr lang="en-US" sz="2800" dirty="0" err="1" smtClean="0"/>
              <a:t>msec</a:t>
            </a:r>
            <a:r>
              <a:rPr lang="en-US" sz="2800" dirty="0" smtClean="0"/>
              <a:t> vs.</a:t>
            </a:r>
          </a:p>
          <a:p>
            <a:pPr lvl="1"/>
            <a:r>
              <a:rPr lang="en-US" sz="2400" dirty="0" smtClean="0"/>
              <a:t>350 (shortest job first)</a:t>
            </a:r>
          </a:p>
          <a:p>
            <a:pPr lvl="1"/>
            <a:r>
              <a:rPr lang="en-US" sz="2400" dirty="0" smtClean="0"/>
              <a:t>595 (FIFO)</a:t>
            </a:r>
          </a:p>
          <a:p>
            <a:pPr lvl="1"/>
            <a:r>
              <a:rPr lang="en-US" sz="2400" dirty="0" smtClean="0"/>
              <a:t>For first opportunity to compute</a:t>
            </a:r>
          </a:p>
          <a:p>
            <a:pPr lvl="1"/>
            <a:r>
              <a:rPr lang="en-US" sz="2400" dirty="0" smtClean="0"/>
              <a:t>Clearly more responsive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Choosing a Time Slice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Performance of a preemptive scheduler depends heavily on how long time slice is</a:t>
            </a:r>
          </a:p>
          <a:p>
            <a:r>
              <a:rPr lang="en-US" dirty="0" smtClean="0"/>
              <a:t>Long time slices avoid too many context switches</a:t>
            </a:r>
          </a:p>
          <a:p>
            <a:pPr lvl="1"/>
            <a:r>
              <a:rPr lang="en-US" dirty="0" smtClean="0"/>
              <a:t>Which waste cycles</a:t>
            </a:r>
          </a:p>
          <a:p>
            <a:pPr lvl="1"/>
            <a:r>
              <a:rPr lang="en-US" dirty="0" smtClean="0"/>
              <a:t>So better throughput and utilization</a:t>
            </a:r>
          </a:p>
          <a:p>
            <a:r>
              <a:rPr lang="en-US" dirty="0" smtClean="0"/>
              <a:t>Short time slices provide better response time to processes </a:t>
            </a:r>
          </a:p>
          <a:p>
            <a:r>
              <a:rPr lang="en-US" dirty="0" smtClean="0"/>
              <a:t>How to balance?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Costs of a Context Switch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210"/>
            <a:ext cx="8229600" cy="4525963"/>
          </a:xfrm>
        </p:spPr>
        <p:txBody>
          <a:bodyPr/>
          <a:lstStyle/>
          <a:p>
            <a:r>
              <a:rPr lang="en-GB" sz="2800" dirty="0" smtClean="0"/>
              <a:t>Entering the OS</a:t>
            </a:r>
          </a:p>
          <a:p>
            <a:pPr lvl="1"/>
            <a:r>
              <a:rPr lang="en-GB" sz="2400" dirty="0" smtClean="0"/>
              <a:t>Taking interrupt, saving registers, calling scheduler</a:t>
            </a:r>
          </a:p>
          <a:p>
            <a:r>
              <a:rPr lang="en-GB" sz="2800" dirty="0" smtClean="0"/>
              <a:t>Cycles to choose who to run</a:t>
            </a:r>
          </a:p>
          <a:p>
            <a:pPr lvl="1"/>
            <a:r>
              <a:rPr lang="en-GB" sz="2400" dirty="0" smtClean="0"/>
              <a:t>The scheduler/dispatcher does work to choose</a:t>
            </a:r>
          </a:p>
          <a:p>
            <a:r>
              <a:rPr lang="en-GB" sz="2800" dirty="0" smtClean="0"/>
              <a:t>Moving OS context to the new process</a:t>
            </a:r>
          </a:p>
          <a:p>
            <a:pPr lvl="1"/>
            <a:r>
              <a:rPr lang="en-GB" sz="2400" dirty="0" smtClean="0"/>
              <a:t>Switch stack, non-resident process description</a:t>
            </a:r>
          </a:p>
          <a:p>
            <a:r>
              <a:rPr lang="en-GB" sz="2800" dirty="0" smtClean="0"/>
              <a:t>Switching process address spaces</a:t>
            </a:r>
          </a:p>
          <a:p>
            <a:pPr lvl="1"/>
            <a:r>
              <a:rPr lang="en-GB" sz="2400" dirty="0" smtClean="0"/>
              <a:t>Map-out old process, map-in new process</a:t>
            </a:r>
          </a:p>
          <a:p>
            <a:r>
              <a:rPr lang="en-GB" sz="2800" dirty="0" smtClean="0"/>
              <a:t>Losing instruction and data caches</a:t>
            </a:r>
          </a:p>
          <a:p>
            <a:pPr lvl="1"/>
            <a:r>
              <a:rPr lang="en-GB" sz="2400" dirty="0" smtClean="0"/>
              <a:t>Greatly slowing down the next hundred instructions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Process Queue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6530"/>
            <a:ext cx="8229600" cy="4525963"/>
          </a:xfrm>
        </p:spPr>
        <p:txBody>
          <a:bodyPr/>
          <a:lstStyle/>
          <a:p>
            <a:r>
              <a:rPr lang="en-US" dirty="0" smtClean="0"/>
              <a:t>The OS typically keeps a queue of processes that are ready to run</a:t>
            </a:r>
          </a:p>
          <a:p>
            <a:pPr lvl="1"/>
            <a:r>
              <a:rPr lang="en-US" dirty="0" smtClean="0"/>
              <a:t>Ordered by whichever one should run next</a:t>
            </a:r>
          </a:p>
          <a:p>
            <a:pPr lvl="1"/>
            <a:r>
              <a:rPr lang="en-US" dirty="0" smtClean="0"/>
              <a:t>Which depends on the scheduling algorithm used</a:t>
            </a:r>
          </a:p>
          <a:p>
            <a:r>
              <a:rPr lang="en-US" dirty="0" smtClean="0"/>
              <a:t>When time comes to schedule a new process, grab the first one on the process queue</a:t>
            </a:r>
          </a:p>
          <a:p>
            <a:r>
              <a:rPr lang="en-US" dirty="0" smtClean="0"/>
              <a:t>Processes that are not ready to run either:</a:t>
            </a:r>
          </a:p>
          <a:p>
            <a:pPr lvl="1"/>
            <a:r>
              <a:rPr lang="en-US" dirty="0" smtClean="0"/>
              <a:t>Aren’t in that queue</a:t>
            </a:r>
          </a:p>
          <a:p>
            <a:pPr lvl="1"/>
            <a:r>
              <a:rPr lang="en-US" dirty="0" smtClean="0"/>
              <a:t>Or are at the end</a:t>
            </a:r>
          </a:p>
          <a:p>
            <a:pPr lvl="1"/>
            <a:r>
              <a:rPr lang="en-US" dirty="0" smtClean="0"/>
              <a:t>Or are ignored by scheduler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7560"/>
            <a:ext cx="8229600" cy="1143000"/>
          </a:xfrm>
        </p:spPr>
        <p:txBody>
          <a:bodyPr/>
          <a:lstStyle/>
          <a:p>
            <a:r>
              <a:rPr lang="en-US" dirty="0" smtClean="0"/>
              <a:t>Characterizing Costs of </a:t>
            </a:r>
            <a:br>
              <a:rPr lang="en-US" dirty="0" smtClean="0"/>
            </a:br>
            <a:r>
              <a:rPr lang="en-US" dirty="0" smtClean="0"/>
              <a:t>a Time Slice Choice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What % of CPU use does a process get?</a:t>
            </a:r>
          </a:p>
          <a:p>
            <a:r>
              <a:rPr lang="en-GB" sz="2800" dirty="0" smtClean="0"/>
              <a:t>Depends on workload</a:t>
            </a:r>
          </a:p>
          <a:p>
            <a:pPr lvl="1"/>
            <a:r>
              <a:rPr lang="en-GB" sz="2400" dirty="0" smtClean="0"/>
              <a:t>More processes in queue = fewer slices/second</a:t>
            </a:r>
          </a:p>
          <a:p>
            <a:r>
              <a:rPr lang="en-GB" sz="2800" dirty="0" smtClean="0"/>
              <a:t>CPU share = </a:t>
            </a:r>
            <a:r>
              <a:rPr lang="en-GB" sz="2800" dirty="0" err="1" smtClean="0"/>
              <a:t>time_slice</a:t>
            </a:r>
            <a:r>
              <a:rPr lang="en-GB" sz="2800" dirty="0" smtClean="0"/>
              <a:t> * slices/second</a:t>
            </a:r>
          </a:p>
          <a:p>
            <a:pPr lvl="1"/>
            <a:r>
              <a:rPr lang="en-GB" sz="2400" dirty="0" smtClean="0"/>
              <a:t>2% = 20ms/sec = 2ms/slice * 10 slices/sec</a:t>
            </a:r>
          </a:p>
          <a:p>
            <a:pPr lvl="1"/>
            <a:r>
              <a:rPr lang="en-GB" sz="2400" dirty="0" smtClean="0"/>
              <a:t>2% = 20ms/sec = 5ms/slice * 4 slices/sec </a:t>
            </a:r>
          </a:p>
          <a:p>
            <a:r>
              <a:rPr lang="en-GB" sz="2800" dirty="0" smtClean="0"/>
              <a:t>Natural rescheduling interval</a:t>
            </a:r>
          </a:p>
          <a:p>
            <a:pPr lvl="1"/>
            <a:r>
              <a:rPr lang="en-GB" sz="2400" dirty="0" smtClean="0"/>
              <a:t>When a typical process blocks for resources or I/O</a:t>
            </a:r>
          </a:p>
          <a:p>
            <a:pPr lvl="1"/>
            <a:r>
              <a:rPr lang="en-GB" sz="2400" dirty="0" smtClean="0"/>
              <a:t>Ideally, fair-share would be based on this period</a:t>
            </a:r>
          </a:p>
          <a:p>
            <a:pPr lvl="1"/>
            <a:r>
              <a:rPr lang="en-GB" sz="2400" dirty="0" smtClean="0"/>
              <a:t>Time-slice ends only if process runs too long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Multi-queue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1636"/>
            <a:ext cx="8229600" cy="4525963"/>
          </a:xfrm>
        </p:spPr>
        <p:txBody>
          <a:bodyPr/>
          <a:lstStyle/>
          <a:p>
            <a:pPr>
              <a:lnSpc>
                <a:spcPct val="83000"/>
              </a:lnSpc>
            </a:pPr>
            <a:r>
              <a:rPr lang="en-GB" dirty="0" smtClean="0"/>
              <a:t>One time slice length may not fit all processes</a:t>
            </a:r>
          </a:p>
          <a:p>
            <a:pPr>
              <a:lnSpc>
                <a:spcPct val="83000"/>
              </a:lnSpc>
            </a:pPr>
            <a:r>
              <a:rPr lang="en-GB" dirty="0" smtClean="0"/>
              <a:t>Create multiple ready queues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Short quantum (foreground) tasks that finish quickly</a:t>
            </a:r>
          </a:p>
          <a:p>
            <a:pPr lvl="2">
              <a:lnSpc>
                <a:spcPct val="83000"/>
              </a:lnSpc>
            </a:pPr>
            <a:r>
              <a:rPr lang="en-GB" dirty="0" smtClean="0"/>
              <a:t>	Short but frequent time slices, optimize response time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Long quantum (background) tasks that run longer</a:t>
            </a:r>
          </a:p>
          <a:p>
            <a:pPr lvl="2">
              <a:lnSpc>
                <a:spcPct val="83000"/>
              </a:lnSpc>
            </a:pPr>
            <a:r>
              <a:rPr lang="en-GB" dirty="0" smtClean="0"/>
              <a:t>	Longer but infrequent time slices, minimize overhead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Different queues may get different shares of the CPU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9508"/>
            <a:ext cx="8229600" cy="1143000"/>
          </a:xfrm>
        </p:spPr>
        <p:txBody>
          <a:bodyPr/>
          <a:lstStyle/>
          <a:p>
            <a:r>
              <a:rPr lang="en-US" dirty="0" smtClean="0"/>
              <a:t>How Do I Know What Queue To Put New Process Into?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69797"/>
            <a:ext cx="8229600" cy="4525963"/>
          </a:xfrm>
        </p:spPr>
        <p:txBody>
          <a:bodyPr/>
          <a:lstStyle/>
          <a:p>
            <a:pPr>
              <a:lnSpc>
                <a:spcPct val="83000"/>
              </a:lnSpc>
            </a:pPr>
            <a:r>
              <a:rPr lang="en-GB" dirty="0" smtClean="0"/>
              <a:t>If it’s in the wrong queue, its scheduling discipline causes it problems</a:t>
            </a:r>
          </a:p>
          <a:p>
            <a:pPr>
              <a:lnSpc>
                <a:spcPct val="83000"/>
              </a:lnSpc>
            </a:pPr>
            <a:r>
              <a:rPr lang="en-GB" dirty="0" smtClean="0"/>
              <a:t>Start all processes in short quantum queue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Move downwards if too many time-slice ends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Move back upwards if too few time slice ends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Processes dynamically find the right queue</a:t>
            </a:r>
          </a:p>
          <a:p>
            <a:pPr>
              <a:lnSpc>
                <a:spcPct val="83000"/>
              </a:lnSpc>
            </a:pPr>
            <a:r>
              <a:rPr lang="en-GB" dirty="0" smtClean="0"/>
              <a:t>If you also have real time tasks, you know what belongs there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Start them in real time queue and don’t move them</a:t>
            </a:r>
          </a:p>
          <a:p>
            <a:pPr lvl="1">
              <a:lnSpc>
                <a:spcPct val="83000"/>
              </a:lnSpc>
            </a:pPr>
            <a:endParaRPr lang="en-GB" dirty="0" smtClean="0"/>
          </a:p>
          <a:p>
            <a:endParaRPr lang="en-US" sz="3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Queue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28"/>
          <p:cNvSpPr>
            <a:spLocks noChangeArrowheads="1"/>
          </p:cNvSpPr>
          <p:nvPr/>
        </p:nvSpPr>
        <p:spPr bwMode="auto">
          <a:xfrm>
            <a:off x="5745225" y="2103438"/>
            <a:ext cx="1371600" cy="3048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ts</a:t>
            </a:r>
            <a:r>
              <a:rPr lang="en-GB" sz="1600" baseline="-25000">
                <a:solidFill>
                  <a:schemeClr val="tx1"/>
                </a:solidFill>
                <a:latin typeface="Times New Roman"/>
                <a:cs typeface="Times New Roman"/>
              </a:rPr>
              <a:t>max</a:t>
            </a: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 = ∞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5" name="Rectangle 29"/>
          <p:cNvSpPr>
            <a:spLocks noChangeArrowheads="1"/>
          </p:cNvSpPr>
          <p:nvPr/>
        </p:nvSpPr>
        <p:spPr bwMode="auto">
          <a:xfrm>
            <a:off x="4221225" y="1798638"/>
            <a:ext cx="4191000" cy="3048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real time queue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6" name="Rectangle 30"/>
          <p:cNvSpPr>
            <a:spLocks noChangeArrowheads="1"/>
          </p:cNvSpPr>
          <p:nvPr/>
        </p:nvSpPr>
        <p:spPr bwMode="auto">
          <a:xfrm>
            <a:off x="7116825" y="2103438"/>
            <a:ext cx="1295400" cy="3048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#tse = ∞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7" name="Rectangle 31"/>
          <p:cNvSpPr>
            <a:spLocks noChangeArrowheads="1"/>
          </p:cNvSpPr>
          <p:nvPr/>
        </p:nvSpPr>
        <p:spPr bwMode="auto">
          <a:xfrm>
            <a:off x="4221225" y="2103438"/>
            <a:ext cx="1524000" cy="3048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#yield = ∞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8" name="Rectangle 32"/>
          <p:cNvSpPr>
            <a:spLocks noChangeArrowheads="1"/>
          </p:cNvSpPr>
          <p:nvPr/>
        </p:nvSpPr>
        <p:spPr bwMode="auto">
          <a:xfrm>
            <a:off x="5745225" y="3246438"/>
            <a:ext cx="1371600" cy="3048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ts</a:t>
            </a:r>
            <a:r>
              <a:rPr lang="en-GB" sz="1600" baseline="-25000">
                <a:solidFill>
                  <a:schemeClr val="tx1"/>
                </a:solidFill>
                <a:latin typeface="Times New Roman"/>
                <a:cs typeface="Times New Roman"/>
              </a:rPr>
              <a:t>max</a:t>
            </a: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 = 500us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9" name="Rectangle 33"/>
          <p:cNvSpPr>
            <a:spLocks noChangeArrowheads="1"/>
          </p:cNvSpPr>
          <p:nvPr/>
        </p:nvSpPr>
        <p:spPr bwMode="auto">
          <a:xfrm>
            <a:off x="4221225" y="2941638"/>
            <a:ext cx="4191000" cy="3048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short quantum queue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10" name="Rectangle 34"/>
          <p:cNvSpPr>
            <a:spLocks noChangeArrowheads="1"/>
          </p:cNvSpPr>
          <p:nvPr/>
        </p:nvSpPr>
        <p:spPr bwMode="auto">
          <a:xfrm>
            <a:off x="7116825" y="3246438"/>
            <a:ext cx="1295400" cy="3048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#tse = 10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11" name="Rectangle 35"/>
          <p:cNvSpPr>
            <a:spLocks noChangeArrowheads="1"/>
          </p:cNvSpPr>
          <p:nvPr/>
        </p:nvSpPr>
        <p:spPr bwMode="auto">
          <a:xfrm>
            <a:off x="4221225" y="3246438"/>
            <a:ext cx="1524000" cy="3048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#yield = ∞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12" name="Rectangle 36"/>
          <p:cNvSpPr>
            <a:spLocks noChangeArrowheads="1"/>
          </p:cNvSpPr>
          <p:nvPr/>
        </p:nvSpPr>
        <p:spPr bwMode="auto">
          <a:xfrm>
            <a:off x="5745225" y="4313238"/>
            <a:ext cx="1371600" cy="3048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ts</a:t>
            </a:r>
            <a:r>
              <a:rPr lang="en-GB" sz="1600" baseline="-25000">
                <a:solidFill>
                  <a:schemeClr val="tx1"/>
                </a:solidFill>
                <a:latin typeface="Times New Roman"/>
                <a:cs typeface="Times New Roman"/>
              </a:rPr>
              <a:t>max</a:t>
            </a: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 = 2ms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13" name="Rectangle 37"/>
          <p:cNvSpPr>
            <a:spLocks noChangeArrowheads="1"/>
          </p:cNvSpPr>
          <p:nvPr/>
        </p:nvSpPr>
        <p:spPr bwMode="auto">
          <a:xfrm>
            <a:off x="4221225" y="4008438"/>
            <a:ext cx="4191000" cy="3048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medium quantum queue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14" name="Rectangle 38"/>
          <p:cNvSpPr>
            <a:spLocks noChangeArrowheads="1"/>
          </p:cNvSpPr>
          <p:nvPr/>
        </p:nvSpPr>
        <p:spPr bwMode="auto">
          <a:xfrm>
            <a:off x="7116825" y="4313238"/>
            <a:ext cx="1295400" cy="3048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#tse = 50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15" name="Rectangle 39"/>
          <p:cNvSpPr>
            <a:spLocks noChangeArrowheads="1"/>
          </p:cNvSpPr>
          <p:nvPr/>
        </p:nvSpPr>
        <p:spPr bwMode="auto">
          <a:xfrm>
            <a:off x="4221225" y="4313238"/>
            <a:ext cx="1524000" cy="3048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#yield = 10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16" name="Rectangle 40"/>
          <p:cNvSpPr>
            <a:spLocks noChangeArrowheads="1"/>
          </p:cNvSpPr>
          <p:nvPr/>
        </p:nvSpPr>
        <p:spPr bwMode="auto">
          <a:xfrm>
            <a:off x="5745225" y="5456238"/>
            <a:ext cx="1371600" cy="3048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ts</a:t>
            </a:r>
            <a:r>
              <a:rPr lang="en-GB" sz="1600" baseline="-25000">
                <a:solidFill>
                  <a:schemeClr val="tx1"/>
                </a:solidFill>
                <a:latin typeface="Times New Roman"/>
                <a:cs typeface="Times New Roman"/>
              </a:rPr>
              <a:t>max</a:t>
            </a: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 = 5ms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17" name="Rectangle 41"/>
          <p:cNvSpPr>
            <a:spLocks noChangeArrowheads="1"/>
          </p:cNvSpPr>
          <p:nvPr/>
        </p:nvSpPr>
        <p:spPr bwMode="auto">
          <a:xfrm>
            <a:off x="4221225" y="5151438"/>
            <a:ext cx="4191000" cy="3048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long quantum queue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18" name="Rectangle 42"/>
          <p:cNvSpPr>
            <a:spLocks noChangeArrowheads="1"/>
          </p:cNvSpPr>
          <p:nvPr/>
        </p:nvSpPr>
        <p:spPr bwMode="auto">
          <a:xfrm>
            <a:off x="7116825" y="5456238"/>
            <a:ext cx="1295400" cy="3048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#tse = </a:t>
            </a:r>
            <a:r>
              <a:rPr lang="en-GB">
                <a:solidFill>
                  <a:schemeClr val="tx1"/>
                </a:solidFill>
                <a:latin typeface="Times New Roman"/>
                <a:cs typeface="Times New Roman"/>
              </a:rPr>
              <a:t>∞</a:t>
            </a:r>
            <a:endParaRPr lang="en-US" sz="160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9" name="Rectangle 43"/>
          <p:cNvSpPr>
            <a:spLocks noChangeArrowheads="1"/>
          </p:cNvSpPr>
          <p:nvPr/>
        </p:nvSpPr>
        <p:spPr bwMode="auto">
          <a:xfrm>
            <a:off x="4221225" y="5456238"/>
            <a:ext cx="1524000" cy="3048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#yield = 20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20" name="AutoShape 44"/>
          <p:cNvSpPr>
            <a:spLocks noChangeArrowheads="1"/>
          </p:cNvSpPr>
          <p:nvPr/>
        </p:nvSpPr>
        <p:spPr bwMode="auto">
          <a:xfrm>
            <a:off x="792225" y="2789238"/>
            <a:ext cx="1828800" cy="1600200"/>
          </a:xfrm>
          <a:prstGeom prst="flowChartAlternateProcess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/>
                <a:cs typeface="Times New Roman"/>
              </a:rPr>
              <a:t>share</a:t>
            </a:r>
          </a:p>
          <a:p>
            <a:pPr algn="ctr"/>
            <a:r>
              <a:rPr lang="en-US">
                <a:latin typeface="Times New Roman"/>
                <a:cs typeface="Times New Roman"/>
              </a:rPr>
              <a:t>scheduler</a:t>
            </a:r>
          </a:p>
        </p:txBody>
      </p:sp>
      <p:cxnSp>
        <p:nvCxnSpPr>
          <p:cNvPr id="21" name="AutoShape 45"/>
          <p:cNvCxnSpPr>
            <a:cxnSpLocks noChangeShapeType="1"/>
            <a:stCxn id="20" idx="3"/>
            <a:endCxn id="5" idx="1"/>
          </p:cNvCxnSpPr>
          <p:nvPr/>
        </p:nvCxnSpPr>
        <p:spPr bwMode="auto">
          <a:xfrm flipV="1">
            <a:off x="2621025" y="1951038"/>
            <a:ext cx="1600200" cy="1638300"/>
          </a:xfrm>
          <a:prstGeom prst="bentConnector3">
            <a:avLst>
              <a:gd name="adj1" fmla="val 31843"/>
            </a:avLst>
          </a:prstGeom>
          <a:noFill/>
          <a:ln w="9525">
            <a:solidFill>
              <a:schemeClr val="bg2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2" name="AutoShape 46"/>
          <p:cNvCxnSpPr>
            <a:cxnSpLocks noChangeShapeType="1"/>
            <a:stCxn id="20" idx="3"/>
            <a:endCxn id="9" idx="1"/>
          </p:cNvCxnSpPr>
          <p:nvPr/>
        </p:nvCxnSpPr>
        <p:spPr bwMode="auto">
          <a:xfrm flipV="1">
            <a:off x="2621025" y="3094038"/>
            <a:ext cx="1600200" cy="495300"/>
          </a:xfrm>
          <a:prstGeom prst="bentConnector3">
            <a:avLst>
              <a:gd name="adj1" fmla="val 31745"/>
            </a:avLst>
          </a:prstGeom>
          <a:noFill/>
          <a:ln w="9525">
            <a:solidFill>
              <a:schemeClr val="bg2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3" name="AutoShape 47"/>
          <p:cNvCxnSpPr>
            <a:cxnSpLocks noChangeShapeType="1"/>
            <a:stCxn id="20" idx="3"/>
            <a:endCxn id="13" idx="1"/>
          </p:cNvCxnSpPr>
          <p:nvPr/>
        </p:nvCxnSpPr>
        <p:spPr bwMode="auto">
          <a:xfrm>
            <a:off x="2621025" y="3589338"/>
            <a:ext cx="1600200" cy="571500"/>
          </a:xfrm>
          <a:prstGeom prst="bentConnector3">
            <a:avLst>
              <a:gd name="adj1" fmla="val 31847"/>
            </a:avLst>
          </a:prstGeom>
          <a:noFill/>
          <a:ln w="9525">
            <a:solidFill>
              <a:schemeClr val="bg2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4" name="AutoShape 48"/>
          <p:cNvCxnSpPr>
            <a:cxnSpLocks noChangeShapeType="1"/>
            <a:stCxn id="20" idx="3"/>
            <a:endCxn id="17" idx="1"/>
          </p:cNvCxnSpPr>
          <p:nvPr/>
        </p:nvCxnSpPr>
        <p:spPr bwMode="auto">
          <a:xfrm>
            <a:off x="2621025" y="3589338"/>
            <a:ext cx="1600200" cy="1714500"/>
          </a:xfrm>
          <a:prstGeom prst="bentConnector3">
            <a:avLst>
              <a:gd name="adj1" fmla="val 31847"/>
            </a:avLst>
          </a:prstGeom>
          <a:noFill/>
          <a:ln w="9525">
            <a:solidFill>
              <a:schemeClr val="bg2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5" name="Text Box 49"/>
          <p:cNvSpPr txBox="1">
            <a:spLocks noChangeArrowheads="1"/>
          </p:cNvSpPr>
          <p:nvPr/>
        </p:nvSpPr>
        <p:spPr bwMode="auto">
          <a:xfrm>
            <a:off x="3198875" y="1660525"/>
            <a:ext cx="60785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Times New Roman"/>
                <a:cs typeface="Times New Roman"/>
              </a:rPr>
              <a:t>20%</a:t>
            </a:r>
          </a:p>
        </p:txBody>
      </p:sp>
      <p:sp>
        <p:nvSpPr>
          <p:cNvPr id="26" name="Text Box 50"/>
          <p:cNvSpPr txBox="1">
            <a:spLocks noChangeArrowheads="1"/>
          </p:cNvSpPr>
          <p:nvPr/>
        </p:nvSpPr>
        <p:spPr bwMode="auto">
          <a:xfrm>
            <a:off x="3230625" y="2803525"/>
            <a:ext cx="60785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Times New Roman"/>
                <a:cs typeface="Times New Roman"/>
              </a:rPr>
              <a:t>50%</a:t>
            </a:r>
          </a:p>
        </p:txBody>
      </p:sp>
      <p:sp>
        <p:nvSpPr>
          <p:cNvPr id="27" name="Text Box 51"/>
          <p:cNvSpPr txBox="1">
            <a:spLocks noChangeArrowheads="1"/>
          </p:cNvSpPr>
          <p:nvPr/>
        </p:nvSpPr>
        <p:spPr bwMode="auto">
          <a:xfrm>
            <a:off x="3230625" y="3870325"/>
            <a:ext cx="60785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Times New Roman"/>
                <a:cs typeface="Times New Roman"/>
              </a:rPr>
              <a:t>25%</a:t>
            </a:r>
          </a:p>
        </p:txBody>
      </p:sp>
      <p:sp>
        <p:nvSpPr>
          <p:cNvPr id="28" name="Text Box 52"/>
          <p:cNvSpPr txBox="1">
            <a:spLocks noChangeArrowheads="1"/>
          </p:cNvSpPr>
          <p:nvPr/>
        </p:nvSpPr>
        <p:spPr bwMode="auto">
          <a:xfrm>
            <a:off x="3230625" y="5013325"/>
            <a:ext cx="60785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Times New Roman"/>
                <a:cs typeface="Times New Roman"/>
              </a:rPr>
              <a:t>05%</a:t>
            </a:r>
          </a:p>
        </p:txBody>
      </p:sp>
      <p:cxnSp>
        <p:nvCxnSpPr>
          <p:cNvPr id="29" name="AutoShape 53"/>
          <p:cNvCxnSpPr>
            <a:cxnSpLocks noChangeShapeType="1"/>
            <a:stCxn id="10" idx="3"/>
            <a:endCxn id="13" idx="3"/>
          </p:cNvCxnSpPr>
          <p:nvPr/>
        </p:nvCxnSpPr>
        <p:spPr bwMode="auto">
          <a:xfrm>
            <a:off x="8412225" y="3398838"/>
            <a:ext cx="1587" cy="762000"/>
          </a:xfrm>
          <a:prstGeom prst="curved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0" name="AutoShape 54"/>
          <p:cNvCxnSpPr>
            <a:cxnSpLocks noChangeShapeType="1"/>
            <a:stCxn id="14" idx="3"/>
            <a:endCxn id="17" idx="3"/>
          </p:cNvCxnSpPr>
          <p:nvPr/>
        </p:nvCxnSpPr>
        <p:spPr bwMode="auto">
          <a:xfrm>
            <a:off x="8412225" y="4465638"/>
            <a:ext cx="1587" cy="838200"/>
          </a:xfrm>
          <a:prstGeom prst="curved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1" name="AutoShape 55"/>
          <p:cNvCxnSpPr>
            <a:cxnSpLocks noChangeShapeType="1"/>
            <a:stCxn id="19" idx="1"/>
            <a:endCxn id="13" idx="1"/>
          </p:cNvCxnSpPr>
          <p:nvPr/>
        </p:nvCxnSpPr>
        <p:spPr bwMode="auto">
          <a:xfrm rot="10800000" flipH="1">
            <a:off x="4221225" y="4160838"/>
            <a:ext cx="1587" cy="1447800"/>
          </a:xfrm>
          <a:prstGeom prst="curvedConnector3">
            <a:avLst>
              <a:gd name="adj1" fmla="val -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2" name="AutoShape 56"/>
          <p:cNvCxnSpPr>
            <a:cxnSpLocks noChangeShapeType="1"/>
            <a:stCxn id="15" idx="1"/>
            <a:endCxn id="9" idx="1"/>
          </p:cNvCxnSpPr>
          <p:nvPr/>
        </p:nvCxnSpPr>
        <p:spPr bwMode="auto">
          <a:xfrm rot="10800000" flipH="1">
            <a:off x="4221225" y="3094038"/>
            <a:ext cx="1587" cy="1371600"/>
          </a:xfrm>
          <a:prstGeom prst="curvedConnector3">
            <a:avLst>
              <a:gd name="adj1" fmla="val -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Priority Scheduling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Sometimes processes aren’t all equally important</a:t>
            </a:r>
          </a:p>
          <a:p>
            <a:r>
              <a:rPr lang="en-US" dirty="0" smtClean="0"/>
              <a:t>We might want to preferentially run the more important processes first</a:t>
            </a:r>
          </a:p>
          <a:p>
            <a:r>
              <a:rPr lang="en-US" dirty="0" smtClean="0"/>
              <a:t>How would our scheduling algorithm work then?</a:t>
            </a:r>
          </a:p>
          <a:p>
            <a:r>
              <a:rPr lang="en-US" dirty="0" smtClean="0"/>
              <a:t>Assign each job a priority number</a:t>
            </a:r>
          </a:p>
          <a:p>
            <a:r>
              <a:rPr lang="en-US" dirty="0" smtClean="0"/>
              <a:t>Run according to priority number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958652" y="514058"/>
            <a:ext cx="7198443" cy="864298"/>
          </a:xfrm>
          <a:prstGeom prst="roundRect">
            <a:avLst/>
          </a:prstGeom>
          <a:noFill/>
          <a:ln w="9525" cap="flat" cmpd="sng" algn="ctr">
            <a:solidFill>
              <a:schemeClr val="tx1">
                <a:lumMod val="95000"/>
                <a:lumOff val="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Priority and Preemption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non-preemptive, priority scheduling is just about ordering processes</a:t>
            </a:r>
          </a:p>
          <a:p>
            <a:r>
              <a:rPr lang="en-US" dirty="0" smtClean="0"/>
              <a:t>Much like shortest job first, but ordered by priority instead</a:t>
            </a:r>
          </a:p>
          <a:p>
            <a:r>
              <a:rPr lang="en-US" dirty="0" smtClean="0"/>
              <a:t>But what if scheduling is preemptive?</a:t>
            </a:r>
          </a:p>
          <a:p>
            <a:r>
              <a:rPr lang="en-US" dirty="0" smtClean="0"/>
              <a:t>In that case, when new process is created, it might preempt running process</a:t>
            </a:r>
          </a:p>
          <a:p>
            <a:pPr lvl="1"/>
            <a:r>
              <a:rPr lang="en-US" dirty="0" smtClean="0"/>
              <a:t>If its priority is higher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Priority Scheduling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40780" y="2229477"/>
            <a:ext cx="659630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noFill/>
                <a:latin typeface="Times New Roman"/>
                <a:cs typeface="Times New Roman"/>
              </a:rPr>
              <a:t>Process</a:t>
            </a:r>
            <a:endParaRPr lang="en-US" sz="1200" dirty="0">
              <a:noFill/>
              <a:latin typeface="Times New Roman"/>
              <a:cs typeface="Times New Roman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00554" y="2223117"/>
            <a:ext cx="637685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noFill/>
                <a:latin typeface="Times New Roman"/>
                <a:cs typeface="Times New Roman"/>
              </a:rPr>
              <a:t>Length</a:t>
            </a:r>
            <a:endParaRPr lang="en-US" sz="1200" dirty="0">
              <a:noFill/>
              <a:latin typeface="Times New Roman"/>
              <a:cs typeface="Times New Roman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40792" y="2684529"/>
            <a:ext cx="659630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0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100566" y="2678169"/>
            <a:ext cx="637685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350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734456" y="3145938"/>
            <a:ext cx="659630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1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094230" y="3139578"/>
            <a:ext cx="637685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125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741348" y="3602628"/>
            <a:ext cx="659630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2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2101122" y="3596268"/>
            <a:ext cx="637685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475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1403806" y="2224749"/>
            <a:ext cx="697315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noFill/>
                <a:latin typeface="Times New Roman"/>
                <a:cs typeface="Times New Roman"/>
              </a:rPr>
              <a:t>Priority</a:t>
            </a:r>
            <a:endParaRPr lang="en-US" sz="1200" dirty="0">
              <a:noFill/>
              <a:latin typeface="Times New Roman"/>
              <a:cs typeface="Times New Roman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1399090" y="2665217"/>
            <a:ext cx="697315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noFill/>
                <a:latin typeface="Times New Roman"/>
                <a:cs typeface="Times New Roman"/>
              </a:rPr>
              <a:t>10</a:t>
            </a:r>
            <a:endParaRPr lang="en-US" sz="1200" dirty="0">
              <a:noFill/>
              <a:latin typeface="Times New Roman"/>
              <a:cs typeface="Times New Roman"/>
            </a:endParaRPr>
          </a:p>
        </p:txBody>
      </p:sp>
      <p:sp>
        <p:nvSpPr>
          <p:cNvPr id="172" name="Rectangle 171"/>
          <p:cNvSpPr/>
          <p:nvPr/>
        </p:nvSpPr>
        <p:spPr>
          <a:xfrm>
            <a:off x="1394374" y="3131873"/>
            <a:ext cx="697315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noFill/>
                <a:latin typeface="Times New Roman"/>
                <a:cs typeface="Times New Roman"/>
              </a:rPr>
              <a:t>30</a:t>
            </a:r>
            <a:endParaRPr lang="en-US" sz="1200" dirty="0">
              <a:noFill/>
              <a:latin typeface="Times New Roman"/>
              <a:cs typeface="Times New Roman"/>
            </a:endParaRPr>
          </a:p>
        </p:txBody>
      </p:sp>
      <p:sp>
        <p:nvSpPr>
          <p:cNvPr id="173" name="Rectangle 172"/>
          <p:cNvSpPr/>
          <p:nvPr/>
        </p:nvSpPr>
        <p:spPr>
          <a:xfrm>
            <a:off x="1402886" y="3598529"/>
            <a:ext cx="697315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noFill/>
                <a:latin typeface="Times New Roman"/>
                <a:cs typeface="Times New Roman"/>
              </a:rPr>
              <a:t>40</a:t>
            </a:r>
            <a:endParaRPr lang="en-US" sz="1200" dirty="0">
              <a:noFill/>
              <a:latin typeface="Times New Roman"/>
              <a:cs typeface="Times New Roman"/>
            </a:endParaRPr>
          </a:p>
        </p:txBody>
      </p:sp>
      <p:grpSp>
        <p:nvGrpSpPr>
          <p:cNvPr id="4" name="Group 175"/>
          <p:cNvGrpSpPr/>
          <p:nvPr/>
        </p:nvGrpSpPr>
        <p:grpSpPr>
          <a:xfrm>
            <a:off x="748240" y="4052958"/>
            <a:ext cx="1997459" cy="475270"/>
            <a:chOff x="748240" y="4052958"/>
            <a:chExt cx="1997459" cy="475270"/>
          </a:xfrm>
        </p:grpSpPr>
        <p:sp>
          <p:nvSpPr>
            <p:cNvPr id="56" name="Rectangle 55"/>
            <p:cNvSpPr/>
            <p:nvPr/>
          </p:nvSpPr>
          <p:spPr>
            <a:xfrm>
              <a:off x="748240" y="4059318"/>
              <a:ext cx="659630" cy="463043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noFill/>
                  <a:latin typeface="Times New Roman"/>
                  <a:cs typeface="Times New Roman"/>
                </a:rPr>
                <a:t>3</a:t>
              </a:r>
              <a:endParaRPr lang="en-US" dirty="0">
                <a:noFill/>
                <a:latin typeface="Times New Roman"/>
                <a:cs typeface="Times New Roman"/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2108014" y="4052958"/>
              <a:ext cx="637685" cy="463043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noFill/>
                  <a:latin typeface="Times New Roman"/>
                  <a:cs typeface="Times New Roman"/>
                </a:rPr>
                <a:t>250</a:t>
              </a:r>
              <a:endParaRPr lang="en-US" dirty="0">
                <a:noFill/>
                <a:latin typeface="Times New Roman"/>
                <a:cs typeface="Times New Roman"/>
              </a:endParaRPr>
            </a:p>
          </p:txBody>
        </p:sp>
        <p:sp>
          <p:nvSpPr>
            <p:cNvPr id="174" name="Rectangle 173"/>
            <p:cNvSpPr/>
            <p:nvPr/>
          </p:nvSpPr>
          <p:spPr>
            <a:xfrm>
              <a:off x="1398035" y="4065185"/>
              <a:ext cx="697315" cy="463043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noFill/>
                  <a:latin typeface="Times New Roman"/>
                  <a:cs typeface="Times New Roman"/>
                </a:rPr>
                <a:t>20</a:t>
              </a:r>
              <a:endParaRPr lang="en-US" sz="1200" dirty="0">
                <a:noFill/>
                <a:latin typeface="Times New Roman"/>
                <a:cs typeface="Times New Roman"/>
              </a:endParaRPr>
            </a:p>
          </p:txBody>
        </p:sp>
      </p:grpSp>
      <p:grpSp>
        <p:nvGrpSpPr>
          <p:cNvPr id="5" name="Group 188"/>
          <p:cNvGrpSpPr/>
          <p:nvPr/>
        </p:nvGrpSpPr>
        <p:grpSpPr>
          <a:xfrm>
            <a:off x="741348" y="4522368"/>
            <a:ext cx="1997459" cy="472516"/>
            <a:chOff x="741348" y="4522368"/>
            <a:chExt cx="1997459" cy="472516"/>
          </a:xfrm>
        </p:grpSpPr>
        <p:sp>
          <p:nvSpPr>
            <p:cNvPr id="68" name="Rectangle 67"/>
            <p:cNvSpPr/>
            <p:nvPr/>
          </p:nvSpPr>
          <p:spPr>
            <a:xfrm>
              <a:off x="741348" y="4528728"/>
              <a:ext cx="659630" cy="463043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noFill/>
                  <a:latin typeface="Times New Roman"/>
                  <a:cs typeface="Times New Roman"/>
                </a:rPr>
                <a:t>4</a:t>
              </a:r>
              <a:endParaRPr lang="en-US" dirty="0">
                <a:noFill/>
                <a:latin typeface="Times New Roman"/>
                <a:cs typeface="Times New Roman"/>
              </a:endParaRP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2101122" y="4522368"/>
              <a:ext cx="637685" cy="463043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noFill/>
                  <a:latin typeface="Times New Roman"/>
                  <a:cs typeface="Times New Roman"/>
                </a:rPr>
                <a:t>75</a:t>
              </a:r>
              <a:endParaRPr lang="en-US" dirty="0">
                <a:noFill/>
                <a:latin typeface="Times New Roman"/>
                <a:cs typeface="Times New Roman"/>
              </a:endParaRPr>
            </a:p>
          </p:txBody>
        </p:sp>
        <p:sp>
          <p:nvSpPr>
            <p:cNvPr id="175" name="Rectangle 174"/>
            <p:cNvSpPr/>
            <p:nvPr/>
          </p:nvSpPr>
          <p:spPr>
            <a:xfrm>
              <a:off x="1393319" y="4531841"/>
              <a:ext cx="697315" cy="463043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noFill/>
                  <a:latin typeface="Times New Roman"/>
                  <a:cs typeface="Times New Roman"/>
                </a:rPr>
                <a:t>50</a:t>
              </a:r>
              <a:endParaRPr lang="en-US" sz="1200" dirty="0">
                <a:noFill/>
                <a:latin typeface="Times New Roman"/>
                <a:cs typeface="Times New Roman"/>
              </a:endParaRPr>
            </a:p>
          </p:txBody>
        </p:sp>
      </p:grpSp>
      <p:sp>
        <p:nvSpPr>
          <p:cNvPr id="178" name="Rectangle 177"/>
          <p:cNvSpPr/>
          <p:nvPr/>
        </p:nvSpPr>
        <p:spPr>
          <a:xfrm>
            <a:off x="2738239" y="3589915"/>
            <a:ext cx="1215946" cy="46304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179" name="Rectangle 178"/>
          <p:cNvSpPr/>
          <p:nvPr/>
        </p:nvSpPr>
        <p:spPr>
          <a:xfrm>
            <a:off x="734456" y="1186116"/>
            <a:ext cx="162232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noFill/>
                <a:latin typeface="Times New Roman"/>
                <a:cs typeface="Times New Roman"/>
              </a:rPr>
              <a:t>0</a:t>
            </a:r>
            <a:endParaRPr lang="en-US" sz="3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180" name="Rectangle 179"/>
          <p:cNvSpPr/>
          <p:nvPr/>
        </p:nvSpPr>
        <p:spPr>
          <a:xfrm>
            <a:off x="729740" y="1181388"/>
            <a:ext cx="162232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noFill/>
                <a:latin typeface="Times New Roman"/>
                <a:cs typeface="Times New Roman"/>
              </a:rPr>
              <a:t>200</a:t>
            </a:r>
            <a:endParaRPr lang="en-US" sz="3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181" name="Rectangle 180"/>
          <p:cNvSpPr/>
          <p:nvPr/>
        </p:nvSpPr>
        <p:spPr>
          <a:xfrm>
            <a:off x="3951172" y="3585187"/>
            <a:ext cx="644560" cy="46304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4425519" y="5016789"/>
            <a:ext cx="38772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Process 3’s priority is lower than running process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4433896" y="5588197"/>
            <a:ext cx="38772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Process 4’s priority is higher than running process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184" name="Rectangle 183"/>
          <p:cNvSpPr/>
          <p:nvPr/>
        </p:nvSpPr>
        <p:spPr>
          <a:xfrm>
            <a:off x="711931" y="1176660"/>
            <a:ext cx="162232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noFill/>
                <a:latin typeface="Times New Roman"/>
                <a:cs typeface="Times New Roman"/>
              </a:rPr>
              <a:t>300</a:t>
            </a:r>
            <a:endParaRPr lang="en-US" sz="3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185" name="Rectangle 184"/>
          <p:cNvSpPr/>
          <p:nvPr/>
        </p:nvSpPr>
        <p:spPr>
          <a:xfrm>
            <a:off x="4624199" y="4516001"/>
            <a:ext cx="482133" cy="46304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186" name="TextBox 185"/>
          <p:cNvSpPr txBox="1"/>
          <p:nvPr/>
        </p:nvSpPr>
        <p:spPr>
          <a:xfrm>
            <a:off x="556670" y="5094266"/>
            <a:ext cx="38772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Process 4 completes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187" name="Rectangle 186"/>
          <p:cNvSpPr/>
          <p:nvPr/>
        </p:nvSpPr>
        <p:spPr>
          <a:xfrm>
            <a:off x="736632" y="4524000"/>
            <a:ext cx="659630" cy="463043"/>
          </a:xfrm>
          <a:prstGeom prst="rect">
            <a:avLst/>
          </a:prstGeom>
          <a:solidFill>
            <a:srgbClr val="BFBFB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4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188" name="Rectangle 187"/>
          <p:cNvSpPr/>
          <p:nvPr/>
        </p:nvSpPr>
        <p:spPr>
          <a:xfrm>
            <a:off x="720308" y="1185026"/>
            <a:ext cx="162232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noFill/>
                <a:latin typeface="Times New Roman"/>
                <a:cs typeface="Times New Roman"/>
              </a:rPr>
              <a:t>375</a:t>
            </a:r>
            <a:endParaRPr lang="en-US" sz="3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190" name="TextBox 189"/>
          <p:cNvSpPr txBox="1"/>
          <p:nvPr/>
        </p:nvSpPr>
        <p:spPr>
          <a:xfrm>
            <a:off x="390931" y="5756831"/>
            <a:ext cx="38772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So we go back to process 2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192" name="Rectangle 191"/>
          <p:cNvSpPr/>
          <p:nvPr/>
        </p:nvSpPr>
        <p:spPr>
          <a:xfrm>
            <a:off x="5168820" y="3585187"/>
            <a:ext cx="1390887" cy="46304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193" name="Rectangle 192"/>
          <p:cNvSpPr/>
          <p:nvPr/>
        </p:nvSpPr>
        <p:spPr>
          <a:xfrm>
            <a:off x="715592" y="1180298"/>
            <a:ext cx="162232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noFill/>
                <a:latin typeface="Times New Roman"/>
                <a:cs typeface="Times New Roman"/>
              </a:rPr>
              <a:t>550</a:t>
            </a:r>
            <a:endParaRPr lang="en-US" sz="3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194" name="TextBox 193"/>
          <p:cNvSpPr txBox="1"/>
          <p:nvPr/>
        </p:nvSpPr>
        <p:spPr>
          <a:xfrm>
            <a:off x="2731915" y="1156028"/>
            <a:ext cx="9759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Times New Roman"/>
                <a:cs typeface="Times New Roman"/>
              </a:rPr>
              <a:t>Time</a:t>
            </a:r>
            <a:endParaRPr lang="en-US" sz="2800" b="1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5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" grpId="0" animBg="1"/>
      <p:bldP spid="179" grpId="0" animBg="1"/>
      <p:bldP spid="180" grpId="0" animBg="1"/>
      <p:bldP spid="181" grpId="0" animBg="1"/>
      <p:bldP spid="182" grpId="0"/>
      <p:bldP spid="182" grpId="1"/>
      <p:bldP spid="183" grpId="0"/>
      <p:bldP spid="183" grpId="1"/>
      <p:bldP spid="184" grpId="0" animBg="1"/>
      <p:bldP spid="185" grpId="0" animBg="1"/>
      <p:bldP spid="186" grpId="0"/>
      <p:bldP spid="186" grpId="1"/>
      <p:bldP spid="187" grpId="0" animBg="1"/>
      <p:bldP spid="188" grpId="0" animBg="1"/>
      <p:bldP spid="190" grpId="0"/>
      <p:bldP spid="192" grpId="0" animBg="1"/>
      <p:bldP spid="193" grpId="0" animBg="1"/>
      <p:bldP spid="194" grpId="0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With Priority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Possible starvation</a:t>
            </a:r>
          </a:p>
          <a:p>
            <a:r>
              <a:rPr lang="en-US" dirty="0" smtClean="0"/>
              <a:t>Can a low priority process </a:t>
            </a:r>
            <a:r>
              <a:rPr lang="en-US" u="sng" dirty="0" smtClean="0"/>
              <a:t>ever</a:t>
            </a:r>
            <a:r>
              <a:rPr lang="en-US" dirty="0" smtClean="0"/>
              <a:t> run?</a:t>
            </a:r>
          </a:p>
          <a:p>
            <a:r>
              <a:rPr lang="en-US" dirty="0" smtClean="0"/>
              <a:t>If not, is that really the effect we wanted?</a:t>
            </a:r>
          </a:p>
          <a:p>
            <a:r>
              <a:rPr lang="en-US" dirty="0" smtClean="0"/>
              <a:t>May make more sense to adjust priorities</a:t>
            </a:r>
          </a:p>
          <a:p>
            <a:pPr lvl="1"/>
            <a:r>
              <a:rPr lang="en-US" dirty="0" smtClean="0"/>
              <a:t>Processes that have run for a long time have priority temporarily lowered</a:t>
            </a:r>
          </a:p>
          <a:p>
            <a:pPr lvl="1"/>
            <a:r>
              <a:rPr lang="en-US" dirty="0" smtClean="0"/>
              <a:t>Processes that have not been able to run have priority temporarily raised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 Priorities Vs. Soft Priorities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does a priority mean?</a:t>
            </a:r>
          </a:p>
          <a:p>
            <a:r>
              <a:rPr lang="en-US" dirty="0" smtClean="0"/>
              <a:t>That the higher priority has absolute precedence over the lower?</a:t>
            </a:r>
          </a:p>
          <a:p>
            <a:pPr lvl="1"/>
            <a:r>
              <a:rPr lang="en-US" dirty="0" smtClean="0"/>
              <a:t>Hard priorities</a:t>
            </a:r>
          </a:p>
          <a:p>
            <a:pPr lvl="1"/>
            <a:r>
              <a:rPr lang="en-US" dirty="0" smtClean="0"/>
              <a:t>That’s what the example showed</a:t>
            </a:r>
          </a:p>
          <a:p>
            <a:r>
              <a:rPr lang="en-US" dirty="0" smtClean="0"/>
              <a:t>That the higher priority should get a larger share of the resource than the lower?</a:t>
            </a:r>
          </a:p>
          <a:p>
            <a:pPr lvl="1"/>
            <a:r>
              <a:rPr lang="en-US" dirty="0" smtClean="0"/>
              <a:t>Soft priorities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Priority Scheduling in Linux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process in Linux has a priority</a:t>
            </a:r>
          </a:p>
          <a:p>
            <a:pPr lvl="1"/>
            <a:r>
              <a:rPr lang="en-US" dirty="0" smtClean="0"/>
              <a:t>Called a </a:t>
            </a:r>
            <a:r>
              <a:rPr lang="en-US" i="1" dirty="0" smtClean="0"/>
              <a:t>nice </a:t>
            </a:r>
            <a:r>
              <a:rPr lang="en-US" dirty="0" smtClean="0"/>
              <a:t>value</a:t>
            </a:r>
          </a:p>
          <a:p>
            <a:pPr lvl="1"/>
            <a:r>
              <a:rPr lang="en-US" dirty="0" smtClean="0"/>
              <a:t>A soft priority describing share of CPU that a process should get</a:t>
            </a:r>
          </a:p>
          <a:p>
            <a:r>
              <a:rPr lang="en-US" dirty="0" smtClean="0"/>
              <a:t>Commands can be run to change process priorities</a:t>
            </a:r>
          </a:p>
          <a:p>
            <a:r>
              <a:rPr lang="en-US" dirty="0" smtClean="0"/>
              <a:t>Anyone can request lower priority for his processes</a:t>
            </a:r>
          </a:p>
          <a:p>
            <a:r>
              <a:rPr lang="en-US" dirty="0" smtClean="0"/>
              <a:t>Only privileged user can request higher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Potential Scheduling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4980"/>
            <a:ext cx="8229600" cy="4525963"/>
          </a:xfrm>
        </p:spPr>
        <p:txBody>
          <a:bodyPr/>
          <a:lstStyle/>
          <a:p>
            <a:r>
              <a:rPr lang="en-US" sz="2800" dirty="0" smtClean="0"/>
              <a:t>Maximize throughput</a:t>
            </a:r>
          </a:p>
          <a:p>
            <a:pPr lvl="1"/>
            <a:r>
              <a:rPr lang="en-US" sz="2400" dirty="0" smtClean="0"/>
              <a:t>Get as much work done as possible</a:t>
            </a:r>
          </a:p>
          <a:p>
            <a:r>
              <a:rPr lang="en-US" sz="2800" dirty="0" smtClean="0"/>
              <a:t>Minimize average waiting time</a:t>
            </a:r>
          </a:p>
          <a:p>
            <a:pPr lvl="1"/>
            <a:r>
              <a:rPr lang="en-US" sz="2400" dirty="0" smtClean="0"/>
              <a:t>Try to avoid delaying too many for too long</a:t>
            </a:r>
          </a:p>
          <a:p>
            <a:r>
              <a:rPr lang="en-US" sz="2800" dirty="0" smtClean="0"/>
              <a:t>Ensure some degree of fairness</a:t>
            </a:r>
          </a:p>
          <a:p>
            <a:pPr lvl="1"/>
            <a:r>
              <a:rPr lang="en-US" sz="2400" dirty="0" smtClean="0"/>
              <a:t>E.g., minimize worst case waiting time</a:t>
            </a:r>
          </a:p>
          <a:p>
            <a:r>
              <a:rPr lang="en-US" sz="2800" dirty="0" smtClean="0"/>
              <a:t>Meet explicit priority goals</a:t>
            </a:r>
          </a:p>
          <a:p>
            <a:pPr lvl="1"/>
            <a:r>
              <a:rPr lang="en-US" sz="2400" dirty="0" smtClean="0"/>
              <a:t>Scheduled items tagged with a relative priority</a:t>
            </a:r>
          </a:p>
          <a:p>
            <a:r>
              <a:rPr lang="en-US" sz="2800" dirty="0" smtClean="0"/>
              <a:t>Real time scheduling</a:t>
            </a:r>
          </a:p>
          <a:p>
            <a:pPr lvl="1"/>
            <a:r>
              <a:rPr lang="en-US" sz="2400" dirty="0" smtClean="0"/>
              <a:t>Scheduled items tagged with a deadline to be met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Priority Scheduling in Windows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32 different priority levels</a:t>
            </a:r>
          </a:p>
          <a:p>
            <a:pPr lvl="1"/>
            <a:r>
              <a:rPr lang="en-US" dirty="0" smtClean="0"/>
              <a:t>Half for regular tasks, half for soft real time</a:t>
            </a:r>
          </a:p>
          <a:p>
            <a:pPr lvl="1"/>
            <a:r>
              <a:rPr lang="en-US" dirty="0" smtClean="0"/>
              <a:t>Real time scheduling requires special privileges</a:t>
            </a:r>
          </a:p>
          <a:p>
            <a:pPr lvl="1"/>
            <a:r>
              <a:rPr lang="en-US" dirty="0" smtClean="0"/>
              <a:t>Using a multi-queue approach</a:t>
            </a:r>
          </a:p>
          <a:p>
            <a:r>
              <a:rPr lang="en-US" dirty="0" smtClean="0"/>
              <a:t>Users can choose from 5 of these priority levels</a:t>
            </a:r>
          </a:p>
          <a:p>
            <a:r>
              <a:rPr lang="en-US" dirty="0" smtClean="0"/>
              <a:t>Kernel adjusts priorities based on process behavior</a:t>
            </a:r>
          </a:p>
          <a:p>
            <a:pPr lvl="1"/>
            <a:r>
              <a:rPr lang="en-US" dirty="0" smtClean="0"/>
              <a:t>Goal of improving responsiveness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6763"/>
            <a:ext cx="8229600" cy="1143000"/>
          </a:xfrm>
        </p:spPr>
        <p:txBody>
          <a:bodyPr/>
          <a:lstStyle/>
          <a:p>
            <a:r>
              <a:rPr lang="en-US" dirty="0" smtClean="0"/>
              <a:t>Different Kinds of Systems, Different Scheduling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Time sharing</a:t>
            </a:r>
          </a:p>
          <a:p>
            <a:pPr lvl="1"/>
            <a:r>
              <a:rPr lang="en-GB" sz="2400" dirty="0" smtClean="0"/>
              <a:t>Fast response time to interactive programs</a:t>
            </a:r>
          </a:p>
          <a:p>
            <a:pPr lvl="1"/>
            <a:r>
              <a:rPr lang="en-GB" sz="2400" dirty="0" smtClean="0"/>
              <a:t>Each user gets an equal share of the CPU</a:t>
            </a:r>
          </a:p>
          <a:p>
            <a:r>
              <a:rPr lang="en-GB" sz="2800" dirty="0" smtClean="0"/>
              <a:t>Batch</a:t>
            </a:r>
          </a:p>
          <a:p>
            <a:pPr lvl="1"/>
            <a:r>
              <a:rPr lang="en-GB" sz="2400" dirty="0" smtClean="0"/>
              <a:t>Maximize total system throughput</a:t>
            </a:r>
          </a:p>
          <a:p>
            <a:pPr lvl="1"/>
            <a:r>
              <a:rPr lang="en-GB" sz="2400" dirty="0" smtClean="0"/>
              <a:t>Delays of individual processes are unimportant</a:t>
            </a:r>
          </a:p>
          <a:p>
            <a:r>
              <a:rPr lang="en-GB" sz="2800" dirty="0" smtClean="0"/>
              <a:t>Real-time</a:t>
            </a:r>
          </a:p>
          <a:p>
            <a:pPr lvl="1"/>
            <a:r>
              <a:rPr lang="en-GB" sz="2400" dirty="0" smtClean="0"/>
              <a:t>Critical operations must happen on time</a:t>
            </a:r>
          </a:p>
          <a:p>
            <a:pPr lvl="1"/>
            <a:r>
              <a:rPr lang="en-GB" sz="2400" dirty="0" smtClean="0"/>
              <a:t>Non-critical operations may not happen at all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7073"/>
            <a:ext cx="8229600" cy="1143000"/>
          </a:xfrm>
        </p:spPr>
        <p:txBody>
          <a:bodyPr/>
          <a:lstStyle/>
          <a:p>
            <a:r>
              <a:rPr lang="en-US" dirty="0" smtClean="0"/>
              <a:t>Preemptive Vs. </a:t>
            </a:r>
            <a:br>
              <a:rPr lang="en-US" dirty="0" smtClean="0"/>
            </a:br>
            <a:r>
              <a:rPr lang="en-US" dirty="0" smtClean="0"/>
              <a:t>Non-Preemptive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we schedule a piece of work, we could let it use the resource until it finishes</a:t>
            </a:r>
          </a:p>
          <a:p>
            <a:r>
              <a:rPr lang="en-US" dirty="0" smtClean="0"/>
              <a:t>Or we could use virtualization techniques to interrupt it part way through</a:t>
            </a:r>
          </a:p>
          <a:p>
            <a:pPr lvl="1"/>
            <a:r>
              <a:rPr lang="en-US" dirty="0" smtClean="0"/>
              <a:t>Allowing other pieces of work to run instead</a:t>
            </a:r>
          </a:p>
          <a:p>
            <a:r>
              <a:rPr lang="en-US" dirty="0" smtClean="0"/>
              <a:t>If scheduled work always runs to completion, the scheduler is non-preemptive</a:t>
            </a:r>
          </a:p>
          <a:p>
            <a:r>
              <a:rPr lang="en-US" dirty="0" smtClean="0"/>
              <a:t>If the scheduler temporarily halts running jobs to run something else, it’s preemptive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243498" y="429993"/>
            <a:ext cx="6693428" cy="1272642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32607</TotalTime>
  <Words>4182</Words>
  <Application>Microsoft Macintosh PowerPoint</Application>
  <PresentationFormat>On-screen Show (4:3)</PresentationFormat>
  <Paragraphs>666</Paragraphs>
  <Slides>70</Slides>
  <Notes>1</Notes>
  <HiddenSlides>8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70</vt:i4>
      </vt:variant>
    </vt:vector>
  </HeadingPairs>
  <TitlesOfParts>
    <vt:vector size="72" baseType="lpstr">
      <vt:lpstr>Default Theme</vt:lpstr>
      <vt:lpstr>Worksheet</vt:lpstr>
      <vt:lpstr>Scheduling CS 111 Operating Systems  Peter Reiher </vt:lpstr>
      <vt:lpstr>Outline</vt:lpstr>
      <vt:lpstr>What Is Scheduling?</vt:lpstr>
      <vt:lpstr>OS Scheduling Examples</vt:lpstr>
      <vt:lpstr>How Do We Decide  How To Schedule?</vt:lpstr>
      <vt:lpstr>The Process Queue</vt:lpstr>
      <vt:lpstr>Potential Scheduling Goals</vt:lpstr>
      <vt:lpstr>Different Kinds of Systems, Different Scheduling Goals</vt:lpstr>
      <vt:lpstr>Preemptive Vs.  Non-Preemptive Scheduling</vt:lpstr>
      <vt:lpstr>Pros and Cons of  Non-Preemptive Scheduling</vt:lpstr>
      <vt:lpstr>Pros and Cons of Pre-emptive Scheduling</vt:lpstr>
      <vt:lpstr>An Intermediate Choice</vt:lpstr>
      <vt:lpstr>Scheduling: Policy and Mechanism</vt:lpstr>
      <vt:lpstr>Scheduling the CPU</vt:lpstr>
      <vt:lpstr>Scheduling and Performance</vt:lpstr>
      <vt:lpstr>General Comments on Performance</vt:lpstr>
      <vt:lpstr>How Should We Quantify Scheduler Performance?</vt:lpstr>
      <vt:lpstr>An Example – Measuring CPU Scheduling</vt:lpstr>
      <vt:lpstr>A Little Bit of Queueing Theory</vt:lpstr>
      <vt:lpstr>Basic Queueing Theory Terms</vt:lpstr>
      <vt:lpstr>Some Basic Queueing Results</vt:lpstr>
      <vt:lpstr>Typical Throughput vs. Load Curve</vt:lpstr>
      <vt:lpstr>Why Don’t We Achieve Ideal Throughput?</vt:lpstr>
      <vt:lpstr>Typical Response Time  vs. Load Curve</vt:lpstr>
      <vt:lpstr>Why Does Response Time Explode?</vt:lpstr>
      <vt:lpstr>Graceful Degradation</vt:lpstr>
      <vt:lpstr>Non-Preemptive Scheduling</vt:lpstr>
      <vt:lpstr>When Should a Process Yield?</vt:lpstr>
      <vt:lpstr>Scheduling Other Resources  Non-Preemptively</vt:lpstr>
      <vt:lpstr>Non-Preemptive Scheduling Algorithms</vt:lpstr>
      <vt:lpstr>First Come First Served</vt:lpstr>
      <vt:lpstr>First Come First Served Example</vt:lpstr>
      <vt:lpstr>When Would First Come First Served Work Well?</vt:lpstr>
      <vt:lpstr>Shortest Job First</vt:lpstr>
      <vt:lpstr>Shortest Job First Example</vt:lpstr>
      <vt:lpstr>Is Shortest Job First Practical?</vt:lpstr>
      <vt:lpstr>What If the Prediction is Wrong?</vt:lpstr>
      <vt:lpstr>Is Starvation Really That Bad?</vt:lpstr>
      <vt:lpstr>Real Time Schedulers</vt:lpstr>
      <vt:lpstr>Hard Real Time Schedulers</vt:lpstr>
      <vt:lpstr>Ensuring Hard Deadlines</vt:lpstr>
      <vt:lpstr>How Does a Hard Real Time System Schedule?</vt:lpstr>
      <vt:lpstr>Soft Real Time Schedulers</vt:lpstr>
      <vt:lpstr>Soft Real Time Schedulers and Non-Preemption</vt:lpstr>
      <vt:lpstr>What If You Don’t Meet a Deadline?</vt:lpstr>
      <vt:lpstr>What Algorithms Do You  Use For Soft Real Time?</vt:lpstr>
      <vt:lpstr>Periodic Scheduling for  Soft Real Time</vt:lpstr>
      <vt:lpstr>Example of a Soft Real Time Scheduler</vt:lpstr>
      <vt:lpstr>Preemptive Scheduling</vt:lpstr>
      <vt:lpstr>Implications of Forcing Preemption</vt:lpstr>
      <vt:lpstr>Implementing Preemption</vt:lpstr>
      <vt:lpstr>Clock Interrupts</vt:lpstr>
      <vt:lpstr>Round Robin Scheduling Algorithm</vt:lpstr>
      <vt:lpstr>Properties of Round Robin Scheduling</vt:lpstr>
      <vt:lpstr>Round Robin and I/O Interrupts</vt:lpstr>
      <vt:lpstr>Round Robin Example</vt:lpstr>
      <vt:lpstr>Comparing Example to Non-Preemptive Examples</vt:lpstr>
      <vt:lpstr>Choosing a Time Slice</vt:lpstr>
      <vt:lpstr>Costs of a Context Switch</vt:lpstr>
      <vt:lpstr>Characterizing Costs of  a Time Slice Choice</vt:lpstr>
      <vt:lpstr>Multi-queue Scheduling</vt:lpstr>
      <vt:lpstr>How Do I Know What Queue To Put New Process Into?</vt:lpstr>
      <vt:lpstr>Multiple Queue Scheduling</vt:lpstr>
      <vt:lpstr>Priority Scheduling Algorithm</vt:lpstr>
      <vt:lpstr>Priority and Preemption</vt:lpstr>
      <vt:lpstr>Priority Scheduling Example</vt:lpstr>
      <vt:lpstr>Problems With Priority Scheduling</vt:lpstr>
      <vt:lpstr>Hard Priorities Vs. Soft Priorities</vt:lpstr>
      <vt:lpstr>Priority Scheduling in Linux </vt:lpstr>
      <vt:lpstr>Priority Scheduling in Windows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35</cp:revision>
  <dcterms:created xsi:type="dcterms:W3CDTF">2015-04-09T20:30:57Z</dcterms:created>
  <dcterms:modified xsi:type="dcterms:W3CDTF">2015-04-09T20:52:42Z</dcterms:modified>
</cp:coreProperties>
</file>