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319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  <p:sldId id="375" r:id="rId57"/>
    <p:sldId id="376" r:id="rId58"/>
    <p:sldId id="377" r:id="rId59"/>
    <p:sldId id="378" r:id="rId60"/>
    <p:sldId id="379" r:id="rId61"/>
    <p:sldId id="380" r:id="rId62"/>
    <p:sldId id="381" r:id="rId6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9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5" Type="http://schemas.openxmlformats.org/officeDocument/2006/relationships/handoutMaster" Target="handoutMasters/handoutMaster1.xml"/><Relationship Id="rId66" Type="http://schemas.openxmlformats.org/officeDocument/2006/relationships/printerSettings" Target="printerSettings/printerSettings1.bin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58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baseline="0" dirty="0" smtClean="0">
                <a:latin typeface="Times New Roman" pitchFamily="-107" charset="0"/>
              </a:rPr>
              <a:t>Spring 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Modularity and Virtualization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Be Careful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Interference between different user tasks</a:t>
            </a:r>
          </a:p>
          <a:p>
            <a:r>
              <a:rPr lang="en-US" dirty="0" smtClean="0"/>
              <a:t>User task failure causing failure of other user tasks</a:t>
            </a:r>
          </a:p>
          <a:p>
            <a:pPr lvl="1"/>
            <a:r>
              <a:rPr lang="en-US" dirty="0" smtClean="0"/>
              <a:t>Worse, causing failure of the overall system</a:t>
            </a:r>
          </a:p>
          <a:p>
            <a:r>
              <a:rPr lang="en-US" dirty="0" smtClean="0"/>
              <a:t>User tasks improperly overusing or misusing system resources</a:t>
            </a:r>
          </a:p>
          <a:p>
            <a:pPr lvl="1"/>
            <a:r>
              <a:rPr lang="en-US" dirty="0" smtClean="0"/>
              <a:t>Need to be sure each task gets a fair share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We’ll obviously have several SW elements to support the different user programs</a:t>
            </a:r>
          </a:p>
          <a:p>
            <a:r>
              <a:rPr lang="en-US" dirty="0" smtClean="0"/>
              <a:t>Desirable for each to be modular and self-contained</a:t>
            </a:r>
          </a:p>
          <a:p>
            <a:pPr lvl="1"/>
            <a:r>
              <a:rPr lang="en-US" dirty="0" smtClean="0"/>
              <a:t>With controlled interactions</a:t>
            </a:r>
          </a:p>
          <a:p>
            <a:r>
              <a:rPr lang="en-US" dirty="0" smtClean="0"/>
              <a:t>Gives cleaner organization</a:t>
            </a:r>
          </a:p>
          <a:p>
            <a:r>
              <a:rPr lang="en-US" dirty="0" smtClean="0"/>
              <a:t>Easier to prevent problems from spreading</a:t>
            </a:r>
          </a:p>
          <a:p>
            <a:r>
              <a:rPr lang="en-US" dirty="0" smtClean="0"/>
              <a:t>Easier to understand what’s going on </a:t>
            </a:r>
          </a:p>
          <a:p>
            <a:r>
              <a:rPr lang="en-US" dirty="0" smtClean="0"/>
              <a:t>Easier to control each program’s behavior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73276" y="553767"/>
            <a:ext cx="525904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Subroutine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just organize the system as a set of subroutines?</a:t>
            </a:r>
          </a:p>
          <a:p>
            <a:pPr lvl="1"/>
            <a:r>
              <a:rPr lang="en-US" dirty="0" smtClean="0"/>
              <a:t>All in the same address space</a:t>
            </a:r>
          </a:p>
          <a:p>
            <a:pPr lvl="2"/>
            <a:r>
              <a:rPr lang="en-US" dirty="0" smtClean="0"/>
              <a:t>A simplifying assumption</a:t>
            </a:r>
          </a:p>
          <a:p>
            <a:pPr lvl="2"/>
            <a:r>
              <a:rPr lang="en-US" dirty="0" smtClean="0"/>
              <a:t>Allowing easy in-memory communication</a:t>
            </a:r>
          </a:p>
          <a:p>
            <a:r>
              <a:rPr lang="en-US" dirty="0" smtClean="0"/>
              <a:t>System subroutines call user program subroutines as needed</a:t>
            </a:r>
          </a:p>
          <a:p>
            <a:pPr lvl="1"/>
            <a:r>
              <a:rPr lang="en-US" dirty="0" smtClean="0"/>
              <a:t>And vice versa</a:t>
            </a:r>
          </a:p>
          <a:p>
            <a:r>
              <a:rPr lang="en-US" i="1" dirty="0" smtClean="0"/>
              <a:t>Soft modularity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326"/>
            <a:ext cx="8229600" cy="1143000"/>
          </a:xfrm>
        </p:spPr>
        <p:txBody>
          <a:bodyPr/>
          <a:lstStyle/>
          <a:p>
            <a:r>
              <a:rPr lang="en-US" dirty="0" smtClean="0"/>
              <a:t>How Would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1216"/>
            <a:ext cx="8229600" cy="4525963"/>
          </a:xfrm>
        </p:spPr>
        <p:txBody>
          <a:bodyPr/>
          <a:lstStyle/>
          <a:p>
            <a:r>
              <a:rPr lang="en-US" dirty="0" smtClean="0"/>
              <a:t>Each program would be a self-contained set of subroutines</a:t>
            </a:r>
          </a:p>
          <a:p>
            <a:pPr lvl="1"/>
            <a:r>
              <a:rPr lang="en-US" dirty="0" smtClean="0"/>
              <a:t>Subroutines in the program call each other</a:t>
            </a:r>
          </a:p>
          <a:p>
            <a:pPr lvl="1"/>
            <a:r>
              <a:rPr lang="en-US" dirty="0" smtClean="0"/>
              <a:t>But not subroutines in other programs</a:t>
            </a:r>
          </a:p>
          <a:p>
            <a:r>
              <a:rPr lang="en-US" dirty="0" smtClean="0"/>
              <a:t>Shared services would be offered by other subroutines</a:t>
            </a:r>
          </a:p>
          <a:p>
            <a:pPr lvl="1"/>
            <a:r>
              <a:rPr lang="en-US" dirty="0" smtClean="0"/>
              <a:t>Which any program can call</a:t>
            </a:r>
          </a:p>
          <a:p>
            <a:pPr lvl="1"/>
            <a:r>
              <a:rPr lang="en-US" dirty="0" smtClean="0"/>
              <a:t>But which mostly don’t call programs</a:t>
            </a:r>
          </a:p>
          <a:p>
            <a:r>
              <a:rPr lang="en-US" dirty="0" smtClean="0"/>
              <a:t>Perhaps some “master routine” that calls subroutines in the various programs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What’s Soft About This Modularity?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Vital resources are shared</a:t>
            </a:r>
          </a:p>
          <a:p>
            <a:pPr lvl="1"/>
            <a:r>
              <a:rPr lang="en-US" dirty="0" smtClean="0"/>
              <a:t>Like the</a:t>
            </a:r>
            <a:r>
              <a:rPr lang="en-US" dirty="0" smtClean="0"/>
              <a:t> </a:t>
            </a:r>
            <a:r>
              <a:rPr lang="en-US" dirty="0" smtClean="0"/>
              <a:t>RAM</a:t>
            </a:r>
            <a:endParaRPr lang="en-US" dirty="0" smtClean="0"/>
          </a:p>
          <a:p>
            <a:r>
              <a:rPr lang="en-US" dirty="0" smtClean="0"/>
              <a:t>Proper behavior would prevent one program from treading on another’s resources</a:t>
            </a:r>
          </a:p>
          <a:p>
            <a:r>
              <a:rPr lang="en-US" dirty="0" smtClean="0"/>
              <a:t>But no system or hardware features prevent it</a:t>
            </a:r>
          </a:p>
          <a:p>
            <a:r>
              <a:rPr lang="en-US" dirty="0" smtClean="0"/>
              <a:t>Maintaining module boundaries requires programs to all follow the rules</a:t>
            </a:r>
          </a:p>
          <a:p>
            <a:pPr lvl="1"/>
            <a:r>
              <a:rPr lang="en-US" dirty="0" smtClean="0"/>
              <a:t>Even if they intend to, they might fail to do so because of programming errors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Problem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96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63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1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58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558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997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" name="Group 11"/>
          <p:cNvGrpSpPr/>
          <p:nvPr/>
        </p:nvGrpSpPr>
        <p:grpSpPr>
          <a:xfrm>
            <a:off x="1510633" y="1999920"/>
            <a:ext cx="5925165" cy="324414"/>
            <a:chOff x="1510633" y="1796720"/>
            <a:chExt cx="5925165" cy="324414"/>
          </a:xfrm>
        </p:grpSpPr>
        <p:sp>
          <p:nvSpPr>
            <p:cNvPr id="13" name="Down Arrow 12"/>
            <p:cNvSpPr/>
            <p:nvPr/>
          </p:nvSpPr>
          <p:spPr>
            <a:xfrm>
              <a:off x="1510633" y="1796720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3306401" y="1806973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5178372" y="1808759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>
              <a:off x="7008008" y="1819012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3467100" y="4064000"/>
            <a:ext cx="2362200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Memory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Can 17"/>
          <p:cNvSpPr/>
          <p:nvPr/>
        </p:nvSpPr>
        <p:spPr>
          <a:xfrm>
            <a:off x="1409700" y="42037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2" name="Group 18"/>
          <p:cNvGrpSpPr/>
          <p:nvPr/>
        </p:nvGrpSpPr>
        <p:grpSpPr>
          <a:xfrm>
            <a:off x="6807200" y="4140200"/>
            <a:ext cx="1202070" cy="1384300"/>
            <a:chOff x="6807200" y="3937000"/>
            <a:chExt cx="1202070" cy="1384300"/>
          </a:xfrm>
        </p:grpSpPr>
        <p:sp>
          <p:nvSpPr>
            <p:cNvPr id="20" name="Rounded Rectangle 1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1" name="Up-Down Arrow 2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21"/>
          <p:cNvGrpSpPr/>
          <p:nvPr/>
        </p:nvGrpSpPr>
        <p:grpSpPr>
          <a:xfrm>
            <a:off x="935801" y="2870653"/>
            <a:ext cx="7073469" cy="1485220"/>
            <a:chOff x="935801" y="2667453"/>
            <a:chExt cx="7073469" cy="1485220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935801" y="3251200"/>
              <a:ext cx="7073469" cy="38100"/>
            </a:xfrm>
            <a:prstGeom prst="line">
              <a:avLst/>
            </a:prstGeom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1454377" y="29529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245077" y="29656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51119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69280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362677" y="35625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1494039" y="3695586"/>
              <a:ext cx="901473" cy="12702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7105600" y="3594102"/>
              <a:ext cx="673099" cy="12699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ounded Rectangle 30"/>
          <p:cNvSpPr/>
          <p:nvPr/>
        </p:nvSpPr>
        <p:spPr>
          <a:xfrm>
            <a:off x="2870200" y="3581399"/>
            <a:ext cx="3613098" cy="1909763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00542" y="37374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1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73842" y="37374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4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699042" y="46010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2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83378" y="4608036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3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6" name="Down Arrow 35"/>
          <p:cNvSpPr/>
          <p:nvPr/>
        </p:nvSpPr>
        <p:spPr>
          <a:xfrm rot="19266765">
            <a:off x="4497877" y="1604330"/>
            <a:ext cx="455419" cy="2350607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273842" y="3737401"/>
            <a:ext cx="898358" cy="738664"/>
          </a:xfrm>
          <a:prstGeom prst="rect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743200" y="5588000"/>
            <a:ext cx="371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Now Program 4 is in trouble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4200" y="5943600"/>
            <a:ext cx="5083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Even though it did nothing wrong itself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Hardening the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6624"/>
            <a:ext cx="8229600" cy="4525963"/>
          </a:xfrm>
        </p:spPr>
        <p:txBody>
          <a:bodyPr/>
          <a:lstStyle/>
          <a:p>
            <a:r>
              <a:rPr lang="en-US" dirty="0" smtClean="0"/>
              <a:t>How can we more carefully separate the several competing programs?</a:t>
            </a:r>
          </a:p>
          <a:p>
            <a:r>
              <a:rPr lang="en-US" dirty="0" smtClean="0"/>
              <a:t>If each were on its own machine, the problem is easier</a:t>
            </a:r>
          </a:p>
          <a:p>
            <a:r>
              <a:rPr lang="en-US" dirty="0" smtClean="0"/>
              <a:t>No program can touch another’s resources</a:t>
            </a:r>
          </a:p>
          <a:p>
            <a:pPr lvl="1"/>
            <a:r>
              <a:rPr lang="en-US" dirty="0" smtClean="0"/>
              <a:t>Except via network messages</a:t>
            </a:r>
          </a:p>
          <a:p>
            <a:r>
              <a:rPr lang="en-US" dirty="0" smtClean="0"/>
              <a:t>Each program would have complete control over a full machine</a:t>
            </a:r>
          </a:p>
          <a:p>
            <a:pPr lvl="1"/>
            <a:r>
              <a:rPr lang="en-US" dirty="0" smtClean="0"/>
              <a:t>No need to worry if some resource is yours or not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04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9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455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966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6574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521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207262" y="34798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1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12262" y="34925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042662" y="35052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3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73062" y="35179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510633" y="199992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3357201" y="2010173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5279972" y="2011959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7160408" y="202221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812800" y="13668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7305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6101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64897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844800" y="4787900"/>
            <a:ext cx="3324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Four separate machines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90800" y="5219700"/>
            <a:ext cx="4350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Perhaps in very different places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74900" y="5664200"/>
            <a:ext cx="4804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Each program has its own machine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>
            <a:stCxn id="4" idx="2"/>
            <a:endCxn id="12" idx="0"/>
          </p:cNvCxnSpPr>
          <p:nvPr/>
        </p:nvCxnSpPr>
        <p:spPr>
          <a:xfrm rot="5400000">
            <a:off x="1398361" y="31603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3271229" y="31730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5252429" y="31857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7148118" y="31857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6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Across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machine would send messages to the others to communicate</a:t>
            </a:r>
          </a:p>
          <a:p>
            <a:r>
              <a:rPr lang="en-US" dirty="0" smtClean="0"/>
              <a:t>A machine receiving a message would take action as it saw fit</a:t>
            </a:r>
          </a:p>
          <a:p>
            <a:pPr lvl="1"/>
            <a:r>
              <a:rPr lang="en-US" dirty="0" smtClean="0"/>
              <a:t>Typically doing what the sender requested</a:t>
            </a:r>
          </a:p>
          <a:p>
            <a:pPr lvl="1"/>
            <a:r>
              <a:rPr lang="en-US" dirty="0" smtClean="0"/>
              <a:t>But with no opportunity for sender’s own code to run</a:t>
            </a:r>
          </a:p>
          <a:p>
            <a:r>
              <a:rPr lang="en-US" dirty="0" smtClean="0"/>
              <a:t>Obvious opportunities for parallelism</a:t>
            </a:r>
          </a:p>
          <a:p>
            <a:pPr lvl="1"/>
            <a:r>
              <a:rPr lang="en-US" dirty="0" smtClean="0"/>
              <a:t>And obvious dangers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04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9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455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966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6574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521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435862" y="33528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1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66262" y="33655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296662" y="33782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3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227062" y="33909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510633" y="199992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3357201" y="2010173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5279972" y="2011959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7160408" y="202221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812800" y="1366838"/>
            <a:ext cx="1796006" cy="39290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27305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46101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489700" y="1328738"/>
            <a:ext cx="1796006" cy="39671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endCxn id="15" idx="0"/>
          </p:cNvCxnSpPr>
          <p:nvPr/>
        </p:nvCxnSpPr>
        <p:spPr>
          <a:xfrm rot="16200000" flipH="1">
            <a:off x="7467290" y="3129858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5486089" y="3111812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3574358" y="3119166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1669358" y="3099112"/>
            <a:ext cx="515353" cy="673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" name="Group 38"/>
          <p:cNvGrpSpPr/>
          <p:nvPr/>
        </p:nvGrpSpPr>
        <p:grpSpPr>
          <a:xfrm>
            <a:off x="6553200" y="4368800"/>
            <a:ext cx="1168400" cy="812800"/>
            <a:chOff x="6807200" y="3937000"/>
            <a:chExt cx="1202070" cy="1384300"/>
          </a:xfrm>
        </p:grpSpPr>
        <p:sp>
          <p:nvSpPr>
            <p:cNvPr id="40" name="Rounded Rectangle 3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1" name="Up-Down Arrow 4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41"/>
          <p:cNvGrpSpPr/>
          <p:nvPr/>
        </p:nvGrpSpPr>
        <p:grpSpPr>
          <a:xfrm>
            <a:off x="4648200" y="4368800"/>
            <a:ext cx="1168400" cy="812800"/>
            <a:chOff x="6807200" y="3937000"/>
            <a:chExt cx="1202070" cy="1384300"/>
          </a:xfrm>
        </p:grpSpPr>
        <p:sp>
          <p:nvSpPr>
            <p:cNvPr id="43" name="Rounded Rectangle 4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4" name="Up-Down Arrow 43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44"/>
          <p:cNvGrpSpPr/>
          <p:nvPr/>
        </p:nvGrpSpPr>
        <p:grpSpPr>
          <a:xfrm>
            <a:off x="2794000" y="4368800"/>
            <a:ext cx="1168400" cy="812800"/>
            <a:chOff x="6807200" y="3937000"/>
            <a:chExt cx="1202070" cy="1384300"/>
          </a:xfrm>
        </p:grpSpPr>
        <p:sp>
          <p:nvSpPr>
            <p:cNvPr id="46" name="Rounded Rectangle 4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7" name="Up-Down Arrow 4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53"/>
          <p:cNvGrpSpPr/>
          <p:nvPr/>
        </p:nvGrpSpPr>
        <p:grpSpPr>
          <a:xfrm>
            <a:off x="889000" y="4368800"/>
            <a:ext cx="1168400" cy="812800"/>
            <a:chOff x="6807200" y="3937000"/>
            <a:chExt cx="1202070" cy="1384300"/>
          </a:xfrm>
        </p:grpSpPr>
        <p:sp>
          <p:nvSpPr>
            <p:cNvPr id="55" name="Rounded Rectangle 5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56" name="Up-Down Arrow 5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0" name="Straight Connector 59"/>
          <p:cNvCxnSpPr/>
          <p:nvPr/>
        </p:nvCxnSpPr>
        <p:spPr>
          <a:xfrm rot="5400000">
            <a:off x="546833" y="3613150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>
            <a:off x="2443955" y="36123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4341077" y="36250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6238199" y="3625056"/>
            <a:ext cx="1511300" cy="158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752600" y="6000690"/>
            <a:ext cx="5937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If Program 1 needs to communicate with Program 4, 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65" name="Down Arrow 64"/>
          <p:cNvSpPr/>
          <p:nvPr/>
        </p:nvSpPr>
        <p:spPr>
          <a:xfrm>
            <a:off x="1082842" y="1905000"/>
            <a:ext cx="353020" cy="24003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1323380" y="4495800"/>
            <a:ext cx="353020" cy="10668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 rot="16200000">
            <a:off x="4127594" y="2834586"/>
            <a:ext cx="353020" cy="5712608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own Arrow 67"/>
          <p:cNvSpPr/>
          <p:nvPr/>
        </p:nvSpPr>
        <p:spPr>
          <a:xfrm flipV="1">
            <a:off x="7038380" y="4495800"/>
            <a:ext cx="353020" cy="10668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own Arrow 68"/>
          <p:cNvSpPr/>
          <p:nvPr/>
        </p:nvSpPr>
        <p:spPr>
          <a:xfrm flipV="1">
            <a:off x="6858000" y="1905000"/>
            <a:ext cx="353020" cy="2400300"/>
          </a:xfrm>
          <a:prstGeom prst="downArrow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own Arrow 69"/>
          <p:cNvSpPr/>
          <p:nvPr/>
        </p:nvSpPr>
        <p:spPr>
          <a:xfrm rot="17400186">
            <a:off x="4767213" y="-183753"/>
            <a:ext cx="429173" cy="5804254"/>
          </a:xfrm>
          <a:prstGeom prst="downArrow">
            <a:avLst/>
          </a:prstGeom>
          <a:solidFill>
            <a:srgbClr val="D9D9D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4439452" y="2286000"/>
            <a:ext cx="1966654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This can’t happen!</a:t>
            </a:r>
            <a:endParaRPr lang="en-US" sz="28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5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70" grpId="0" animBg="1"/>
      <p:bldP spid="70" grpId="1" animBg="1"/>
      <p:bldP spid="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useful abstractions an OS wants to offer can’t be directly realized by hardware</a:t>
            </a:r>
          </a:p>
          <a:p>
            <a:pPr lvl="1"/>
            <a:r>
              <a:rPr lang="en-US" dirty="0" smtClean="0"/>
              <a:t>The hardware doesn’t do exactly what the abstraction requires</a:t>
            </a:r>
          </a:p>
          <a:p>
            <a:pPr lvl="1"/>
            <a:r>
              <a:rPr lang="en-US" dirty="0" smtClean="0"/>
              <a:t>Multiple pieces of hardware are needed to achieve the abstraction</a:t>
            </a:r>
          </a:p>
          <a:p>
            <a:pPr lvl="1"/>
            <a:r>
              <a:rPr lang="en-US" dirty="0" smtClean="0"/>
              <a:t>The hardware must be shared by multiple instances of the abstraction</a:t>
            </a:r>
          </a:p>
          <a:p>
            <a:r>
              <a:rPr lang="en-US" dirty="0" smtClean="0"/>
              <a:t>How do we provide the abstraction to users?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92268" y="553767"/>
            <a:ext cx="297947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In This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US" dirty="0" smtClean="0"/>
              <a:t>Some activities are local to each program</a:t>
            </a:r>
          </a:p>
          <a:p>
            <a:r>
              <a:rPr lang="en-US" dirty="0" smtClean="0"/>
              <a:t>Other services are intended to be shared</a:t>
            </a:r>
          </a:p>
          <a:p>
            <a:pPr lvl="1"/>
            <a:r>
              <a:rPr lang="en-US" dirty="0" smtClean="0"/>
              <a:t>Like a file system</a:t>
            </a:r>
          </a:p>
          <a:p>
            <a:r>
              <a:rPr lang="en-US" dirty="0" smtClean="0"/>
              <a:t>This functionality can be provided by a client/server model</a:t>
            </a:r>
          </a:p>
          <a:p>
            <a:r>
              <a:rPr lang="en-US" dirty="0" smtClean="0"/>
              <a:t>The system services are provided by the server</a:t>
            </a:r>
          </a:p>
          <a:p>
            <a:r>
              <a:rPr lang="en-US" dirty="0" smtClean="0"/>
              <a:t>The user programs are clients</a:t>
            </a:r>
          </a:p>
          <a:p>
            <a:r>
              <a:rPr lang="en-US" dirty="0" smtClean="0"/>
              <a:t>The client sends a message to the server to get help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Storage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server keeps data persistently for all user programs</a:t>
            </a:r>
          </a:p>
          <a:p>
            <a:pPr lvl="1"/>
            <a:r>
              <a:rPr lang="en-US" dirty="0" smtClean="0"/>
              <a:t>E.g., a file system</a:t>
            </a:r>
          </a:p>
          <a:p>
            <a:r>
              <a:rPr lang="en-US" dirty="0" smtClean="0"/>
              <a:t>User programs act as clients</a:t>
            </a:r>
          </a:p>
          <a:p>
            <a:pPr lvl="1"/>
            <a:r>
              <a:rPr lang="en-US" dirty="0" smtClean="0"/>
              <a:t>Sending read/write messages to the server</a:t>
            </a:r>
          </a:p>
          <a:p>
            <a:r>
              <a:rPr lang="en-US" dirty="0" smtClean="0"/>
              <a:t>The server responds to reads with the requested data</a:t>
            </a:r>
          </a:p>
          <a:p>
            <a:r>
              <a:rPr lang="en-US" dirty="0" smtClean="0"/>
              <a:t>And to writes with acknowledgements of completion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Advantages of This Modularity </a:t>
            </a:r>
            <a:br>
              <a:rPr lang="en-US" dirty="0" smtClean="0"/>
            </a:br>
            <a:r>
              <a:rPr lang="en-US" dirty="0" smtClean="0"/>
              <a:t>For a Storage Subsystem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Everyone easily sees the same persistent storage</a:t>
            </a:r>
          </a:p>
          <a:p>
            <a:r>
              <a:rPr lang="en-US" dirty="0" smtClean="0"/>
              <a:t>The server performs all actual data accesses</a:t>
            </a:r>
          </a:p>
          <a:p>
            <a:pPr lvl="1"/>
            <a:r>
              <a:rPr lang="en-US" dirty="0" smtClean="0"/>
              <a:t>So no worries about concurrent writes or read/write inconsistencies</a:t>
            </a:r>
          </a:p>
          <a:p>
            <a:r>
              <a:rPr lang="en-US" dirty="0" smtClean="0"/>
              <a:t>Server can ensure fair sharing</a:t>
            </a:r>
          </a:p>
          <a:p>
            <a:r>
              <a:rPr lang="en-US" dirty="0" smtClean="0"/>
              <a:t>Clients can’t accidentally/intentionally corrupt the entire data store</a:t>
            </a:r>
          </a:p>
          <a:p>
            <a:pPr lvl="1"/>
            <a:r>
              <a:rPr lang="en-US" dirty="0" smtClean="0"/>
              <a:t>Only things they are allowed to write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US" dirty="0" smtClean="0"/>
              <a:t>With hard modularity, something beyond good behavior enforces module boundaries</a:t>
            </a:r>
          </a:p>
          <a:p>
            <a:r>
              <a:rPr lang="en-US" dirty="0" smtClean="0"/>
              <a:t>Here, the physical boundaries of the machine</a:t>
            </a:r>
          </a:p>
          <a:p>
            <a:r>
              <a:rPr lang="en-US" dirty="0" smtClean="0"/>
              <a:t>A client machine literally cannot touch the memory of the server</a:t>
            </a:r>
          </a:p>
          <a:p>
            <a:pPr lvl="1"/>
            <a:r>
              <a:rPr lang="en-US" dirty="0" smtClean="0"/>
              <a:t>Or of another client machine</a:t>
            </a:r>
          </a:p>
          <a:p>
            <a:r>
              <a:rPr lang="en-US" dirty="0" smtClean="0"/>
              <a:t>No error or attack can change that</a:t>
            </a:r>
          </a:p>
          <a:p>
            <a:pPr lvl="1"/>
            <a:r>
              <a:rPr lang="en-US" dirty="0" smtClean="0"/>
              <a:t>Though flaws in the server can cause problems</a:t>
            </a:r>
          </a:p>
          <a:p>
            <a:r>
              <a:rPr lang="en-US" dirty="0" smtClean="0"/>
              <a:t>Provides stronger guarantees all around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Downsides of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158"/>
            <a:ext cx="8229600" cy="4525963"/>
          </a:xfrm>
        </p:spPr>
        <p:txBody>
          <a:bodyPr/>
          <a:lstStyle/>
          <a:p>
            <a:r>
              <a:rPr lang="en-US" dirty="0" smtClean="0"/>
              <a:t>The hard boundaries prevent low-cost optimizations</a:t>
            </a:r>
          </a:p>
          <a:p>
            <a:r>
              <a:rPr lang="en-US" dirty="0" smtClean="0"/>
              <a:t>In client/server organizations, doing anything with another program </a:t>
            </a:r>
            <a:r>
              <a:rPr lang="en-US" smtClean="0"/>
              <a:t>requires messages</a:t>
            </a:r>
            <a:endParaRPr lang="en-US" dirty="0" smtClean="0"/>
          </a:p>
          <a:p>
            <a:pPr lvl="1"/>
            <a:r>
              <a:rPr lang="en-US" dirty="0" smtClean="0"/>
              <a:t>Inherently more expensive than simple memory accesses</a:t>
            </a:r>
          </a:p>
          <a:p>
            <a:r>
              <a:rPr lang="en-US" dirty="0" smtClean="0"/>
              <a:t>If the boundary sits between components requiring fast interactions, possibly very bad</a:t>
            </a:r>
          </a:p>
          <a:p>
            <a:r>
              <a:rPr lang="en-US" dirty="0" smtClean="0"/>
              <a:t>A lot of what we do in operating systems involves this tradeoff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Other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I don’t have enough hardware?</a:t>
            </a:r>
          </a:p>
          <a:p>
            <a:pPr lvl="1"/>
            <a:r>
              <a:rPr lang="en-US" dirty="0" smtClean="0"/>
              <a:t>Not enough machines to give one to each client and server</a:t>
            </a:r>
          </a:p>
          <a:p>
            <a:pPr lvl="1"/>
            <a:r>
              <a:rPr lang="en-US" dirty="0" smtClean="0"/>
              <a:t>Not enough memory, network capacity, etc.</a:t>
            </a:r>
          </a:p>
          <a:p>
            <a:r>
              <a:rPr lang="en-US" dirty="0" smtClean="0"/>
              <a:t>Am I forced to fall back on sharing machines and using soft modularity?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different alternative to providing harder modularity</a:t>
            </a:r>
          </a:p>
          <a:p>
            <a:r>
              <a:rPr lang="en-US" dirty="0" smtClean="0"/>
              <a:t>Provide the illusion of a complete machine to each program</a:t>
            </a:r>
          </a:p>
          <a:p>
            <a:r>
              <a:rPr lang="en-US" dirty="0" smtClean="0"/>
              <a:t>Use shared hardware to instantiate the various virtual machines</a:t>
            </a:r>
          </a:p>
          <a:p>
            <a:r>
              <a:rPr lang="en-US" dirty="0" smtClean="0"/>
              <a:t>System software (i.e., the operating system) and perhaps special hardware handle it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15460" y="553767"/>
            <a:ext cx="350780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Virtualization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20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4" name="Rectangle 3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4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Up-Down Arrow 1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" name="Straight Connector 16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12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val 21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5" name="Group 35"/>
          <p:cNvGrpSpPr/>
          <p:nvPr/>
        </p:nvGrpSpPr>
        <p:grpSpPr>
          <a:xfrm>
            <a:off x="928394" y="2209800"/>
            <a:ext cx="1281406" cy="1026695"/>
            <a:chOff x="633445" y="2388113"/>
            <a:chExt cx="1622146" cy="1299031"/>
          </a:xfrm>
        </p:grpSpPr>
        <p:sp>
          <p:nvSpPr>
            <p:cNvPr id="26" name="Rectangle 25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stCxn id="26" idx="2"/>
              <a:endCxn id="27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Can 29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6" name="Group 30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34" name="Rounded Rectangle 3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Up-Down Arrow 3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2" name="Straight Connector 31"/>
            <p:cNvCxnSpPr>
              <a:endCxn id="30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endCxn id="34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36"/>
          <p:cNvGrpSpPr/>
          <p:nvPr/>
        </p:nvGrpSpPr>
        <p:grpSpPr>
          <a:xfrm>
            <a:off x="3061994" y="2209800"/>
            <a:ext cx="1281406" cy="1026695"/>
            <a:chOff x="633445" y="2388113"/>
            <a:chExt cx="1622146" cy="1299031"/>
          </a:xfrm>
        </p:grpSpPr>
        <p:sp>
          <p:nvSpPr>
            <p:cNvPr id="38" name="Rectangle 37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stCxn id="38" idx="2"/>
              <a:endCxn id="39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Can 41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0" name="Group 42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46" name="Rounded Rectangle 4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Up-Down Arrow 4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Straight Connector 43"/>
            <p:cNvCxnSpPr>
              <a:endCxn id="42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endCxn id="46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47"/>
          <p:cNvGrpSpPr/>
          <p:nvPr/>
        </p:nvGrpSpPr>
        <p:grpSpPr>
          <a:xfrm>
            <a:off x="5105400" y="2209800"/>
            <a:ext cx="1281406" cy="1026695"/>
            <a:chOff x="633445" y="2388113"/>
            <a:chExt cx="1622146" cy="1299031"/>
          </a:xfrm>
        </p:grpSpPr>
        <p:sp>
          <p:nvSpPr>
            <p:cNvPr id="49" name="Rectangle 48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49" idx="2"/>
              <a:endCxn id="50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Can 52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5" name="Group 53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57" name="Rounded Rectangle 56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Up-Down Arrow 57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5" name="Straight Connector 54"/>
            <p:cNvCxnSpPr>
              <a:endCxn id="53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endCxn id="57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58"/>
          <p:cNvGrpSpPr/>
          <p:nvPr/>
        </p:nvGrpSpPr>
        <p:grpSpPr>
          <a:xfrm>
            <a:off x="7086600" y="2209800"/>
            <a:ext cx="1281406" cy="1026695"/>
            <a:chOff x="633445" y="2388113"/>
            <a:chExt cx="1622146" cy="1299031"/>
          </a:xfrm>
        </p:grpSpPr>
        <p:sp>
          <p:nvSpPr>
            <p:cNvPr id="60" name="Rectangle 59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>
              <a:stCxn id="60" idx="2"/>
              <a:endCxn id="61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Can 63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6" name="Group 64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68" name="Rounded Rectangle 67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9" name="Up-Down Arrow 68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6" name="Straight Connector 65"/>
            <p:cNvCxnSpPr>
              <a:endCxn id="64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endCxn id="68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Down Arrow 69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Down Arrow 70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Down Arrow 71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457200" y="3962400"/>
            <a:ext cx="138782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Virtual machines 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75" name="Straight Arrow Connector 74"/>
          <p:cNvCxnSpPr>
            <a:stCxn id="73" idx="0"/>
          </p:cNvCxnSpPr>
          <p:nvPr/>
        </p:nvCxnSpPr>
        <p:spPr>
          <a:xfrm rot="5400000" flipH="1" flipV="1">
            <a:off x="876217" y="3511390"/>
            <a:ext cx="725904" cy="17611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1215451" y="2871519"/>
            <a:ext cx="1846544" cy="110562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1307449" y="2871519"/>
            <a:ext cx="3737548" cy="11082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endCxn id="62" idx="2"/>
          </p:cNvCxnSpPr>
          <p:nvPr/>
        </p:nvCxnSpPr>
        <p:spPr>
          <a:xfrm flipV="1">
            <a:off x="1327228" y="2723149"/>
            <a:ext cx="5759372" cy="123925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232808" y="4297947"/>
            <a:ext cx="1387822" cy="1200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 single physical machine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24167 0.27778 " pathEditMode="relative" ptsTypes="AA">
                                      <p:cBhvr>
                                        <p:cTn id="5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0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05556E-6 -7.40741E-7 L 0.0783 0.27801 " pathEditMode="relative" ptsTypes="AA">
                                      <p:cBhvr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889E-6 -7.40741E-7 L -0.075 0.27801 " pathEditMode="relative" ptsTypes="AA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72222E-6 -7.40741E-7 L -0.22153 0.27824 " pathEditMode="relative" ptsTypes="AA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0" grpId="0" animBg="1"/>
      <p:bldP spid="71" grpId="0" animBg="1"/>
      <p:bldP spid="72" grpId="0" animBg="1"/>
      <p:bldP spid="73" grpId="0"/>
      <p:bldP spid="73" grpId="1"/>
      <p:bldP spid="82" grpId="0"/>
      <p:bldP spid="82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Trick in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virtual machines share the same physical hardware</a:t>
            </a:r>
          </a:p>
          <a:p>
            <a:r>
              <a:rPr lang="en-US" dirty="0" smtClean="0"/>
              <a:t>But each thinks it has its own machine</a:t>
            </a:r>
          </a:p>
          <a:p>
            <a:r>
              <a:rPr lang="en-US" dirty="0" smtClean="0"/>
              <a:t>Must be sure that one virtual machine doesn’t affect behavior of the others</a:t>
            </a:r>
          </a:p>
          <a:p>
            <a:pPr lvl="1"/>
            <a:r>
              <a:rPr lang="en-US" dirty="0" smtClean="0"/>
              <a:t>Intentionally or accidentally</a:t>
            </a:r>
          </a:p>
          <a:p>
            <a:r>
              <a:rPr lang="en-US" dirty="0" smtClean="0"/>
              <a:t>With the least possible performance penalty</a:t>
            </a:r>
          </a:p>
          <a:p>
            <a:pPr lvl="1"/>
            <a:r>
              <a:rPr lang="en-US" dirty="0" smtClean="0"/>
              <a:t>Given that there will be a penalty merely for sharing at 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To Our Simple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could build a system in which each program gets its own virtualized resources</a:t>
            </a:r>
          </a:p>
          <a:p>
            <a:r>
              <a:rPr lang="en-US" dirty="0" smtClean="0"/>
              <a:t>Providing stronger modularity than soft</a:t>
            </a:r>
          </a:p>
          <a:p>
            <a:pPr lvl="1"/>
            <a:r>
              <a:rPr lang="en-US" dirty="0" smtClean="0"/>
              <a:t>But maybe not quite as hard as true separate hardware</a:t>
            </a:r>
          </a:p>
          <a:p>
            <a:r>
              <a:rPr lang="en-US" dirty="0" smtClean="0"/>
              <a:t>If we did that, what abstractions will our system need to support?</a:t>
            </a:r>
          </a:p>
          <a:p>
            <a:pPr lvl="1"/>
            <a:r>
              <a:rPr lang="en-US" dirty="0" smtClean="0"/>
              <a:t>To provide the illusion of exclusive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and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US" dirty="0" smtClean="0"/>
              <a:t>Use software to make the hardware we have look like the abstraction we want</a:t>
            </a:r>
          </a:p>
          <a:p>
            <a:pPr lvl="1"/>
            <a:r>
              <a:rPr lang="en-US" dirty="0" smtClean="0"/>
              <a:t>That’s virtualization</a:t>
            </a:r>
          </a:p>
          <a:p>
            <a:r>
              <a:rPr lang="en-US" dirty="0" smtClean="0"/>
              <a:t>Divide up the overall system you want into well-defined communicating pieces</a:t>
            </a:r>
          </a:p>
          <a:p>
            <a:pPr lvl="1"/>
            <a:r>
              <a:rPr lang="en-US" dirty="0" smtClean="0"/>
              <a:t>That’s modularity</a:t>
            </a:r>
          </a:p>
          <a:p>
            <a:r>
              <a:rPr lang="en-US" dirty="0" smtClean="0"/>
              <a:t>Using the two techniques allows us to build powerful systems from simple components</a:t>
            </a:r>
          </a:p>
          <a:p>
            <a:pPr lvl="1"/>
            <a:r>
              <a:rPr lang="en-US" dirty="0" smtClean="0"/>
              <a:t>Without making the resulting system unmanageably complex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434"/>
            <a:ext cx="8229600" cy="1143000"/>
          </a:xfrm>
        </p:spPr>
        <p:txBody>
          <a:bodyPr/>
          <a:lstStyle/>
          <a:p>
            <a:r>
              <a:rPr lang="en-US" dirty="0" smtClean="0"/>
              <a:t>Abstractions for </a:t>
            </a:r>
            <a:r>
              <a:rPr lang="en-US" dirty="0" err="1" smtClean="0"/>
              <a:t>Virtualizing</a:t>
            </a:r>
            <a:r>
              <a:rPr lang="en-US" dirty="0" smtClean="0"/>
              <a:t>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kind of interpreter abstraction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thread</a:t>
            </a:r>
          </a:p>
          <a:p>
            <a:r>
              <a:rPr lang="en-US" dirty="0" smtClean="0"/>
              <a:t>Some kind of communications abstraction</a:t>
            </a:r>
          </a:p>
          <a:p>
            <a:pPr lvl="1"/>
            <a:r>
              <a:rPr lang="en-US" i="1" dirty="0" smtClean="0"/>
              <a:t>Bounded buffers</a:t>
            </a:r>
          </a:p>
          <a:p>
            <a:r>
              <a:rPr lang="en-US" dirty="0" smtClean="0"/>
              <a:t>Some kind of memory abstraction</a:t>
            </a:r>
          </a:p>
          <a:p>
            <a:pPr lvl="1"/>
            <a:r>
              <a:rPr lang="en-US" i="1" dirty="0" smtClean="0"/>
              <a:t>Virtual memory</a:t>
            </a:r>
            <a:endParaRPr lang="en-US" dirty="0" smtClean="0"/>
          </a:p>
          <a:p>
            <a:r>
              <a:rPr lang="en-US" dirty="0" smtClean="0"/>
              <a:t>For a virtualized architecture, the operating system provides these </a:t>
            </a:r>
            <a:r>
              <a:rPr lang="en-US" smtClean="0"/>
              <a:t>kinds of abstractions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Encapsulates the state of a running computation</a:t>
            </a:r>
          </a:p>
          <a:p>
            <a:r>
              <a:rPr lang="en-US" dirty="0" smtClean="0"/>
              <a:t>So what does it need?</a:t>
            </a:r>
          </a:p>
          <a:p>
            <a:pPr lvl="1"/>
            <a:r>
              <a:rPr lang="en-US" dirty="0" smtClean="0"/>
              <a:t>Something that describes what computation is to be performed</a:t>
            </a:r>
          </a:p>
          <a:p>
            <a:pPr lvl="1"/>
            <a:r>
              <a:rPr lang="en-US" dirty="0" smtClean="0"/>
              <a:t>Something that describes where it is in the computation</a:t>
            </a:r>
          </a:p>
          <a:p>
            <a:pPr lvl="1"/>
            <a:r>
              <a:rPr lang="en-US" dirty="0" smtClean="0"/>
              <a:t>Something that maintains the state of the computation’s data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29000" y="553767"/>
            <a:ext cx="23622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Handling of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There will be one (or more) threads for each program that is running</a:t>
            </a:r>
          </a:p>
          <a:p>
            <a:r>
              <a:rPr lang="en-US" dirty="0" smtClean="0"/>
              <a:t>The OS must choose which thread to run on which of its several processors</a:t>
            </a:r>
          </a:p>
          <a:p>
            <a:pPr lvl="1"/>
            <a:r>
              <a:rPr lang="en-US" dirty="0" smtClean="0"/>
              <a:t>If more threads than processors, some threads will need to share processors</a:t>
            </a:r>
          </a:p>
          <a:p>
            <a:pPr lvl="1"/>
            <a:r>
              <a:rPr lang="en-US" dirty="0" smtClean="0"/>
              <a:t>Which implies the OS must be able to cleanly stop and start threads</a:t>
            </a:r>
          </a:p>
          <a:p>
            <a:r>
              <a:rPr lang="en-US" dirty="0" smtClean="0"/>
              <a:t>While one thread is using a processor, no other thread should interfere with its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One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The OS loads its executable code into memory</a:t>
            </a:r>
          </a:p>
          <a:p>
            <a:r>
              <a:rPr lang="en-US" dirty="0" smtClean="0"/>
              <a:t>The OS chooses a processor for the thread</a:t>
            </a:r>
          </a:p>
          <a:p>
            <a:r>
              <a:rPr lang="en-US" dirty="0" smtClean="0"/>
              <a:t>The OS creates control structures for the thread</a:t>
            </a:r>
          </a:p>
          <a:p>
            <a:pPr lvl="1"/>
            <a:r>
              <a:rPr lang="en-US" dirty="0" smtClean="0"/>
              <a:t>A program counter to point to its first instruction</a:t>
            </a:r>
          </a:p>
          <a:p>
            <a:pPr lvl="1"/>
            <a:r>
              <a:rPr lang="en-US" dirty="0" smtClean="0"/>
              <a:t>A stack to keep track of its various subroutine calls</a:t>
            </a:r>
          </a:p>
          <a:p>
            <a:pPr lvl="1"/>
            <a:r>
              <a:rPr lang="en-US" dirty="0" smtClean="0"/>
              <a:t>Possibly other data areas for dynamic memory allocations</a:t>
            </a:r>
          </a:p>
          <a:p>
            <a:r>
              <a:rPr lang="en-US" dirty="0" smtClean="0"/>
              <a:t>The OS then transfers control of the processor to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Slicing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" name="Group 66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30"/>
            <p:cNvGrpSpPr/>
            <p:nvPr/>
          </p:nvGrpSpPr>
          <p:grpSpPr>
            <a:xfrm>
              <a:off x="1705473" y="2726464"/>
              <a:ext cx="331493" cy="510031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67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42"/>
            <p:cNvGrpSpPr/>
            <p:nvPr/>
          </p:nvGrpSpPr>
          <p:grpSpPr>
            <a:xfrm>
              <a:off x="3839073" y="2726464"/>
              <a:ext cx="331493" cy="510031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68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53"/>
            <p:cNvGrpSpPr/>
            <p:nvPr/>
          </p:nvGrpSpPr>
          <p:grpSpPr>
            <a:xfrm>
              <a:off x="5882479" y="2726464"/>
              <a:ext cx="331493" cy="510031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69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54" name="Rectangle 53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>
              <a:stCxn id="54" idx="2"/>
              <a:endCxn id="55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n 57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9" name="Group 64"/>
            <p:cNvGrpSpPr/>
            <p:nvPr/>
          </p:nvGrpSpPr>
          <p:grpSpPr>
            <a:xfrm>
              <a:off x="7863679" y="2726464"/>
              <a:ext cx="331493" cy="510031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" name="Rounded Rectangle 6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Up-Down Arrow 6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0" name="Straight Connector 59"/>
            <p:cNvCxnSpPr>
              <a:endCxn id="58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62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own Arrow 63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81"/>
          <p:cNvGrpSpPr/>
          <p:nvPr/>
        </p:nvGrpSpPr>
        <p:grpSpPr>
          <a:xfrm>
            <a:off x="2363736" y="3614194"/>
            <a:ext cx="4646664" cy="2786606"/>
            <a:chOff x="-1371600" y="3614194"/>
            <a:chExt cx="4646664" cy="2786606"/>
          </a:xfrm>
        </p:grpSpPr>
        <p:sp>
          <p:nvSpPr>
            <p:cNvPr id="72" name="Rectangle 71"/>
            <p:cNvSpPr/>
            <p:nvPr/>
          </p:nvSpPr>
          <p:spPr>
            <a:xfrm>
              <a:off x="-458736" y="3749842"/>
              <a:ext cx="2411036" cy="54810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52464" y="4927600"/>
              <a:ext cx="1002538" cy="889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 rot="5400000">
              <a:off x="-441571" y="26841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Straight Connector 74"/>
            <p:cNvCxnSpPr>
              <a:stCxn id="72" idx="2"/>
              <a:endCxn id="73" idx="0"/>
            </p:cNvCxnSpPr>
            <p:nvPr/>
          </p:nvCxnSpPr>
          <p:spPr>
            <a:xfrm rot="16200000" flipH="1">
              <a:off x="435431" y="46092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Can 75"/>
            <p:cNvSpPr/>
            <p:nvPr/>
          </p:nvSpPr>
          <p:spPr>
            <a:xfrm>
              <a:off x="-957378" y="4914900"/>
              <a:ext cx="1032042" cy="13843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8" name="Group 76"/>
            <p:cNvGrpSpPr/>
            <p:nvPr/>
          </p:nvGrpSpPr>
          <p:grpSpPr>
            <a:xfrm>
              <a:off x="1446264" y="5016500"/>
              <a:ext cx="1202070" cy="1384300"/>
              <a:chOff x="6807200" y="3937000"/>
              <a:chExt cx="1202070" cy="138430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80" name="Rounded Rectangle 7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1" name="Up-Down Arrow 8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8" name="Straight Connector 77"/>
            <p:cNvCxnSpPr>
              <a:endCxn id="76" idx="1"/>
            </p:cNvCxnSpPr>
            <p:nvPr/>
          </p:nvCxnSpPr>
          <p:spPr>
            <a:xfrm rot="5400000">
              <a:off x="-650572" y="44944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endCxn id="80" idx="0"/>
            </p:cNvCxnSpPr>
            <p:nvPr/>
          </p:nvCxnSpPr>
          <p:spPr>
            <a:xfrm rot="16200000" flipH="1">
              <a:off x="1501805" y="44710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93"/>
          <p:cNvGrpSpPr/>
          <p:nvPr/>
        </p:nvGrpSpPr>
        <p:grpSpPr>
          <a:xfrm>
            <a:off x="2362200" y="3614194"/>
            <a:ext cx="4646664" cy="2786606"/>
            <a:chOff x="-990600" y="3766594"/>
            <a:chExt cx="4646664" cy="2786606"/>
          </a:xfrm>
        </p:grpSpPr>
        <p:sp>
          <p:nvSpPr>
            <p:cNvPr id="84" name="Rectangle 83"/>
            <p:cNvSpPr/>
            <p:nvPr/>
          </p:nvSpPr>
          <p:spPr>
            <a:xfrm>
              <a:off x="-77736" y="3902242"/>
              <a:ext cx="2411036" cy="548105"/>
            </a:xfrm>
            <a:prstGeom prst="rect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633464" y="5080000"/>
              <a:ext cx="1002538" cy="889000"/>
            </a:xfrm>
            <a:prstGeom prst="roundRect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 rot="5400000">
              <a:off x="-60571" y="28365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>
              <a:stCxn id="84" idx="2"/>
              <a:endCxn id="85" idx="0"/>
            </p:cNvCxnSpPr>
            <p:nvPr/>
          </p:nvCxnSpPr>
          <p:spPr>
            <a:xfrm rot="16200000" flipH="1">
              <a:off x="816431" y="47616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Can 87"/>
            <p:cNvSpPr/>
            <p:nvPr/>
          </p:nvSpPr>
          <p:spPr>
            <a:xfrm>
              <a:off x="-576378" y="5067300"/>
              <a:ext cx="1032042" cy="1384300"/>
            </a:xfrm>
            <a:prstGeom prst="can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70" name="Group 88"/>
            <p:cNvGrpSpPr/>
            <p:nvPr/>
          </p:nvGrpSpPr>
          <p:grpSpPr>
            <a:xfrm>
              <a:off x="1827264" y="5168900"/>
              <a:ext cx="1202070" cy="1384300"/>
              <a:chOff x="6807200" y="3937000"/>
              <a:chExt cx="1202070" cy="1384300"/>
            </a:xfrm>
            <a:solidFill>
              <a:srgbClr val="E6B9B8"/>
            </a:solidFill>
          </p:grpSpPr>
          <p:sp>
            <p:nvSpPr>
              <p:cNvPr id="92" name="Rounded Rectangle 9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3" name="Up-Down Arrow 9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0" name="Straight Connector 89"/>
            <p:cNvCxnSpPr>
              <a:endCxn id="88" idx="1"/>
            </p:cNvCxnSpPr>
            <p:nvPr/>
          </p:nvCxnSpPr>
          <p:spPr>
            <a:xfrm rot="5400000">
              <a:off x="-269572" y="46468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endCxn id="92" idx="0"/>
            </p:cNvCxnSpPr>
            <p:nvPr/>
          </p:nvCxnSpPr>
          <p:spPr>
            <a:xfrm rot="16200000" flipH="1">
              <a:off x="1882805" y="46234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31667 0.28889 " pathEditMode="relative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0.28889 L -0.00017 -0.00023 " pathEditMode="relative" ptsTypes="AA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0.08837 0.28935 " pathEditMode="relative" ptsTypes="AA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34 0.28889 L -0.00017 -0.00023 " pathEditMode="relative" ptsTypes="AA">
                                      <p:cBhvr>
                                        <p:cTn id="3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 Minute . . 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/>
          <a:lstStyle/>
          <a:p>
            <a:r>
              <a:rPr lang="en-US" dirty="0" smtClean="0"/>
              <a:t>How does the OS do all that?</a:t>
            </a:r>
          </a:p>
          <a:p>
            <a:r>
              <a:rPr lang="en-US" dirty="0" smtClean="0"/>
              <a:t>It’s just a program itself</a:t>
            </a:r>
          </a:p>
          <a:p>
            <a:pPr lvl="1"/>
            <a:r>
              <a:rPr lang="en-US" dirty="0" smtClean="0"/>
              <a:t>Which implies it needs its own interpreter, memory, and communications</a:t>
            </a:r>
          </a:p>
          <a:p>
            <a:r>
              <a:rPr lang="en-US" dirty="0" smtClean="0"/>
              <a:t>It must use the same physical resources as all the other threads</a:t>
            </a:r>
          </a:p>
          <a:p>
            <a:r>
              <a:rPr lang="en-US" dirty="0" smtClean="0"/>
              <a:t>Basically, the OS itself is a thread</a:t>
            </a:r>
          </a:p>
          <a:p>
            <a:pPr lvl="1"/>
            <a:r>
              <a:rPr lang="en-US" dirty="0" smtClean="0"/>
              <a:t>We’ll worry about where it comes from later</a:t>
            </a:r>
          </a:p>
          <a:p>
            <a:r>
              <a:rPr lang="en-US" dirty="0" smtClean="0"/>
              <a:t>It creates and manages other threads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Oval 15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22" name="Rectangle 21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>
              <a:stCxn id="22" idx="2"/>
              <a:endCxn id="23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Can 25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30" name="Rounded Rectangle 2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Up-Down Arrow 3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8" name="Straight Connector 27"/>
            <p:cNvCxnSpPr>
              <a:endCxn id="26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endCxn id="30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33" name="Rectangle 32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>
              <a:stCxn id="33" idx="2"/>
              <a:endCxn id="34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n 36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8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1" name="Rounded Rectangle 4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Up-Down Arrow 4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9" name="Straight Connector 38"/>
            <p:cNvCxnSpPr>
              <a:endCxn id="37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endCxn id="41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44" name="Rectangle 43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stCxn id="44" idx="2"/>
              <a:endCxn id="45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Can 47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9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2" name="Rounded Rectangle 5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3" name="Up-Down Arrow 5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0" name="Straight Connector 49"/>
            <p:cNvCxnSpPr>
              <a:endCxn id="48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endCxn id="52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55" name="Rectangle 54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>
              <a:stCxn id="55" idx="2"/>
              <a:endCxn id="56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an 58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0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3" name="Rounded Rectangle 6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Up-Down Arrow 6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1" name="Straight Connector 60"/>
            <p:cNvCxnSpPr>
              <a:endCxn id="59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endCxn id="63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Down Arrow 64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oup 100"/>
          <p:cNvGrpSpPr/>
          <p:nvPr/>
        </p:nvGrpSpPr>
        <p:grpSpPr>
          <a:xfrm>
            <a:off x="752695" y="4612105"/>
            <a:ext cx="1281406" cy="1026699"/>
            <a:chOff x="609600" y="4612105"/>
            <a:chExt cx="1281406" cy="1026699"/>
          </a:xfrm>
        </p:grpSpPr>
        <p:sp>
          <p:nvSpPr>
            <p:cNvPr id="91" name="Rectangle 90"/>
            <p:cNvSpPr/>
            <p:nvPr/>
          </p:nvSpPr>
          <p:spPr>
            <a:xfrm>
              <a:off x="861339" y="4662083"/>
              <a:ext cx="664889" cy="201943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1057466" y="5096015"/>
              <a:ext cx="276469" cy="32754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3" name="Rounded Rectangle 92"/>
            <p:cNvSpPr/>
            <p:nvPr/>
          </p:nvSpPr>
          <p:spPr>
            <a:xfrm rot="5400000">
              <a:off x="736955" y="4484750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>
              <a:stCxn id="91" idx="2"/>
              <a:endCxn id="92" idx="0"/>
            </p:cNvCxnSpPr>
            <p:nvPr/>
          </p:nvCxnSpPr>
          <p:spPr>
            <a:xfrm rot="16200000" flipH="1">
              <a:off x="1078747" y="4979062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Can 94"/>
            <p:cNvSpPr/>
            <p:nvPr/>
          </p:nvSpPr>
          <p:spPr>
            <a:xfrm>
              <a:off x="723829" y="5091336"/>
              <a:ext cx="284605" cy="510031"/>
            </a:xfrm>
            <a:prstGeom prst="can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9" name="Group 30"/>
            <p:cNvGrpSpPr/>
            <p:nvPr/>
          </p:nvGrpSpPr>
          <p:grpSpPr>
            <a:xfrm>
              <a:off x="1386679" y="5128772"/>
              <a:ext cx="331493" cy="510032"/>
              <a:chOff x="6807200" y="3937000"/>
              <a:chExt cx="1202070" cy="1384300"/>
            </a:xfrm>
            <a:noFill/>
          </p:grpSpPr>
          <p:sp>
            <p:nvSpPr>
              <p:cNvPr id="99" name="Rounded Rectangle 9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0" name="Up-Down Arrow 9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7" name="Straight Connector 96"/>
            <p:cNvCxnSpPr>
              <a:endCxn id="95" idx="1"/>
            </p:cNvCxnSpPr>
            <p:nvPr/>
          </p:nvCxnSpPr>
          <p:spPr>
            <a:xfrm rot="5400000">
              <a:off x="779261" y="4946218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endCxn id="99" idx="0"/>
            </p:cNvCxnSpPr>
            <p:nvPr/>
          </p:nvCxnSpPr>
          <p:spPr>
            <a:xfrm rot="16200000" flipH="1">
              <a:off x="1368701" y="4945045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Oval 101"/>
          <p:cNvSpPr/>
          <p:nvPr/>
        </p:nvSpPr>
        <p:spPr>
          <a:xfrm>
            <a:off x="524095" y="36576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" name="Down Arrow 102"/>
          <p:cNvSpPr/>
          <p:nvPr/>
        </p:nvSpPr>
        <p:spPr>
          <a:xfrm>
            <a:off x="1170874" y="42698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Another Minute . . 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Weren’t threads supposed to live in separate virtual machines?</a:t>
            </a:r>
          </a:p>
          <a:p>
            <a:pPr lvl="1"/>
            <a:r>
              <a:rPr lang="en-US" dirty="0" smtClean="0"/>
              <a:t>Without interfering with each other?</a:t>
            </a:r>
          </a:p>
          <a:p>
            <a:r>
              <a:rPr lang="en-US" dirty="0" smtClean="0"/>
              <a:t>How can an OS thread set up and handle other threads if it can’t touch their virtual machines?</a:t>
            </a:r>
          </a:p>
          <a:p>
            <a:r>
              <a:rPr lang="en-US" dirty="0" smtClean="0"/>
              <a:t>It can’t</a:t>
            </a:r>
          </a:p>
          <a:p>
            <a:r>
              <a:rPr lang="en-US" dirty="0" smtClean="0"/>
              <a:t>The OS is a special thread, with special rights and responsibilities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Supervisor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From the last lecture</a:t>
            </a:r>
          </a:p>
          <a:p>
            <a:r>
              <a:rPr lang="en-US" dirty="0" smtClean="0"/>
              <a:t>One of modern processors’ two modes</a:t>
            </a:r>
          </a:p>
          <a:p>
            <a:r>
              <a:rPr lang="en-US" dirty="0" smtClean="0"/>
              <a:t>Supervisor mode has special privileges</a:t>
            </a:r>
          </a:p>
          <a:p>
            <a:pPr lvl="1"/>
            <a:r>
              <a:rPr lang="en-US" dirty="0" smtClean="0"/>
              <a:t>Which the other user mode does not</a:t>
            </a:r>
          </a:p>
          <a:p>
            <a:r>
              <a:rPr lang="en-US" dirty="0" smtClean="0"/>
              <a:t>Those privileges allow the OS thread to reach inside other threads’ virtual machines</a:t>
            </a:r>
          </a:p>
          <a:p>
            <a:r>
              <a:rPr lang="en-US" dirty="0" smtClean="0"/>
              <a:t>Which allows the OS thread to set up and control them</a:t>
            </a:r>
          </a:p>
          <a:p>
            <a:pPr lvl="1"/>
            <a:r>
              <a:rPr lang="en-US" dirty="0" smtClean="0"/>
              <a:t>That’s why controlling who gets to be in supervisor mode is very important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Thread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OS component</a:t>
            </a:r>
          </a:p>
          <a:p>
            <a:r>
              <a:rPr lang="en-US" dirty="0" smtClean="0"/>
              <a:t>Its job is to handle the multiple current threads to be run</a:t>
            </a:r>
          </a:p>
          <a:p>
            <a:r>
              <a:rPr lang="en-US" dirty="0" smtClean="0"/>
              <a:t>Primary responsibilities:</a:t>
            </a:r>
          </a:p>
          <a:p>
            <a:pPr lvl="1"/>
            <a:r>
              <a:rPr lang="en-US" dirty="0" smtClean="0"/>
              <a:t>Starting new threads</a:t>
            </a:r>
          </a:p>
          <a:p>
            <a:pPr lvl="1"/>
            <a:r>
              <a:rPr lang="en-US" dirty="0" smtClean="0"/>
              <a:t>Ensuring each thread has its own contained environment</a:t>
            </a:r>
          </a:p>
          <a:p>
            <a:pPr lvl="1"/>
            <a:r>
              <a:rPr lang="en-US" dirty="0" smtClean="0"/>
              <a:t>Ensuring fair treatment of all running threads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An OS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12"/>
            <a:ext cx="8229600" cy="4525963"/>
          </a:xfrm>
        </p:spPr>
        <p:txBody>
          <a:bodyPr/>
          <a:lstStyle/>
          <a:p>
            <a:r>
              <a:rPr lang="en-US" dirty="0" smtClean="0"/>
              <a:t>At minimum, it enables one to run applications</a:t>
            </a:r>
          </a:p>
          <a:p>
            <a:r>
              <a:rPr lang="en-US" dirty="0" smtClean="0"/>
              <a:t>Preferably multiple applications on the same machine</a:t>
            </a:r>
          </a:p>
          <a:p>
            <a:r>
              <a:rPr lang="en-US" dirty="0" smtClean="0"/>
              <a:t>Preferably several at the same time</a:t>
            </a:r>
          </a:p>
          <a:p>
            <a:r>
              <a:rPr lang="en-US" dirty="0" smtClean="0"/>
              <a:t>At an abstract level, what do we need to do that?</a:t>
            </a:r>
          </a:p>
          <a:p>
            <a:pPr lvl="1"/>
            <a:r>
              <a:rPr lang="en-US" dirty="0" smtClean="0"/>
              <a:t>Interpreters (to run the code)</a:t>
            </a:r>
          </a:p>
          <a:p>
            <a:pPr lvl="1"/>
            <a:r>
              <a:rPr lang="en-US" dirty="0" smtClean="0"/>
              <a:t>Memory (to store the code and data)</a:t>
            </a:r>
          </a:p>
          <a:p>
            <a:pPr lvl="1"/>
            <a:r>
              <a:rPr lang="en-US" dirty="0" smtClean="0"/>
              <a:t>Communications links (to communicate between apps and pieces of the system)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Contained 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must a thread manager control to keep each thread isolated from the others?</a:t>
            </a:r>
          </a:p>
          <a:p>
            <a:r>
              <a:rPr lang="en-US" dirty="0" smtClean="0"/>
              <a:t>Well, what can each thread do?</a:t>
            </a:r>
          </a:p>
          <a:p>
            <a:pPr lvl="1"/>
            <a:r>
              <a:rPr lang="en-US" dirty="0" smtClean="0"/>
              <a:t>Run instructions</a:t>
            </a:r>
          </a:p>
          <a:p>
            <a:pPr lvl="2"/>
            <a:r>
              <a:rPr lang="en-US" dirty="0" smtClean="0"/>
              <a:t>Make sure it can only run its own</a:t>
            </a:r>
          </a:p>
          <a:p>
            <a:pPr lvl="1"/>
            <a:r>
              <a:rPr lang="en-US" dirty="0" smtClean="0"/>
              <a:t>Access some memory</a:t>
            </a:r>
          </a:p>
          <a:p>
            <a:pPr lvl="2"/>
            <a:r>
              <a:rPr lang="en-US" dirty="0" smtClean="0"/>
              <a:t>Make sure it can only access its own</a:t>
            </a:r>
          </a:p>
          <a:p>
            <a:pPr lvl="1"/>
            <a:r>
              <a:rPr lang="en-US" dirty="0" smtClean="0"/>
              <a:t>Communicate to other threads</a:t>
            </a:r>
          </a:p>
          <a:p>
            <a:pPr lvl="2"/>
            <a:r>
              <a:rPr lang="en-US" dirty="0" smtClean="0"/>
              <a:t>Make sure communication uses a safe abstraction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Boil Down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7637"/>
            <a:ext cx="8229600" cy="4525963"/>
          </a:xfrm>
        </p:spPr>
        <p:txBody>
          <a:bodyPr/>
          <a:lstStyle/>
          <a:p>
            <a:r>
              <a:rPr lang="en-US" sz="2800" dirty="0" smtClean="0"/>
              <a:t>Running threads have access to certain processor registers</a:t>
            </a:r>
          </a:p>
          <a:p>
            <a:pPr lvl="1"/>
            <a:r>
              <a:rPr lang="en-US" sz="2400" dirty="0" smtClean="0"/>
              <a:t>Program counter, stack pointer, others</a:t>
            </a:r>
          </a:p>
          <a:p>
            <a:pPr lvl="1"/>
            <a:r>
              <a:rPr lang="en-US" sz="2400" dirty="0" smtClean="0"/>
              <a:t>Thread manager must ensure those are all set correctly</a:t>
            </a:r>
          </a:p>
          <a:p>
            <a:r>
              <a:rPr lang="en-US" sz="2800" dirty="0" smtClean="0"/>
              <a:t>Running threads have access to some or all pieces of physical memory</a:t>
            </a:r>
          </a:p>
          <a:p>
            <a:pPr lvl="1"/>
            <a:r>
              <a:rPr lang="en-US" sz="2400" dirty="0" smtClean="0"/>
              <a:t>Thread manager must ensure that a thread can only touch its own physical memory</a:t>
            </a:r>
          </a:p>
          <a:p>
            <a:r>
              <a:rPr lang="en-US" sz="2800" dirty="0" smtClean="0"/>
              <a:t>Running threads can request services (like communications)</a:t>
            </a:r>
          </a:p>
          <a:p>
            <a:pPr lvl="1"/>
            <a:r>
              <a:rPr lang="en-US" sz="2400" dirty="0" smtClean="0"/>
              <a:t>Thread manager must provide safe access to those services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a User-Level 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72811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0095" y="1460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65959" y="14732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061994" y="2362200"/>
            <a:ext cx="1281406" cy="1026695"/>
            <a:chOff x="3061994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105400" y="2362200"/>
            <a:ext cx="1281406" cy="1026695"/>
            <a:chOff x="51054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7086600" y="2362200"/>
            <a:ext cx="1281406" cy="1026695"/>
            <a:chOff x="7086600" y="2209800"/>
            <a:chExt cx="1281406" cy="1026695"/>
          </a:xfrm>
        </p:grpSpPr>
        <p:sp>
          <p:nvSpPr>
            <p:cNvPr id="54" name="Rectangle 53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>
              <a:stCxn id="54" idx="2"/>
              <a:endCxn id="55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n 57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9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" name="Rounded Rectangle 6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Up-Down Arrow 6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0" name="Straight Connector 59"/>
            <p:cNvCxnSpPr>
              <a:endCxn id="58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62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own Arrow 63"/>
          <p:cNvSpPr/>
          <p:nvPr/>
        </p:nvSpPr>
        <p:spPr>
          <a:xfrm>
            <a:off x="3458410" y="20574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>
            <a:off x="5501816" y="20547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752695" y="4764505"/>
            <a:ext cx="1281406" cy="1026699"/>
            <a:chOff x="609600" y="4612105"/>
            <a:chExt cx="1281406" cy="1026699"/>
          </a:xfrm>
        </p:grpSpPr>
        <p:sp>
          <p:nvSpPr>
            <p:cNvPr id="68" name="Rectangle 67"/>
            <p:cNvSpPr/>
            <p:nvPr/>
          </p:nvSpPr>
          <p:spPr>
            <a:xfrm>
              <a:off x="861339" y="4662083"/>
              <a:ext cx="664889" cy="201943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1057466" y="5096015"/>
              <a:ext cx="276469" cy="32754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 rot="5400000">
              <a:off x="736955" y="4484750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>
              <a:stCxn id="68" idx="2"/>
              <a:endCxn id="69" idx="0"/>
            </p:cNvCxnSpPr>
            <p:nvPr/>
          </p:nvCxnSpPr>
          <p:spPr>
            <a:xfrm rot="16200000" flipH="1">
              <a:off x="1078747" y="4979062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Can 71"/>
            <p:cNvSpPr/>
            <p:nvPr/>
          </p:nvSpPr>
          <p:spPr>
            <a:xfrm>
              <a:off x="723829" y="5091336"/>
              <a:ext cx="284605" cy="510031"/>
            </a:xfrm>
            <a:prstGeom prst="can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73" name="Group 30"/>
            <p:cNvGrpSpPr/>
            <p:nvPr/>
          </p:nvGrpSpPr>
          <p:grpSpPr>
            <a:xfrm>
              <a:off x="1386679" y="5128772"/>
              <a:ext cx="331493" cy="510032"/>
              <a:chOff x="6807200" y="3937000"/>
              <a:chExt cx="1202070" cy="1384300"/>
            </a:xfrm>
            <a:noFill/>
          </p:grpSpPr>
          <p:sp>
            <p:nvSpPr>
              <p:cNvPr id="76" name="Rounded Rectangle 7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7" name="Up-Down Arrow 7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4" name="Straight Connector 73"/>
            <p:cNvCxnSpPr>
              <a:endCxn id="72" idx="1"/>
            </p:cNvCxnSpPr>
            <p:nvPr/>
          </p:nvCxnSpPr>
          <p:spPr>
            <a:xfrm rot="5400000">
              <a:off x="779261" y="4946218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endCxn id="76" idx="0"/>
            </p:cNvCxnSpPr>
            <p:nvPr/>
          </p:nvCxnSpPr>
          <p:spPr>
            <a:xfrm rot="16200000" flipH="1">
              <a:off x="1368701" y="4945045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Oval 77"/>
          <p:cNvSpPr/>
          <p:nvPr/>
        </p:nvSpPr>
        <p:spPr>
          <a:xfrm>
            <a:off x="524095" y="38100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9" name="Down Arrow 78"/>
          <p:cNvSpPr/>
          <p:nvPr/>
        </p:nvSpPr>
        <p:spPr>
          <a:xfrm>
            <a:off x="1170874" y="44222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>
            <a:stCxn id="78" idx="0"/>
          </p:cNvCxnSpPr>
          <p:nvPr/>
        </p:nvCxnSpPr>
        <p:spPr>
          <a:xfrm rot="5400000" flipH="1" flipV="1">
            <a:off x="752275" y="3186017"/>
            <a:ext cx="1200557" cy="4741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399059" y="2293326"/>
            <a:ext cx="2411036" cy="5481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0" name="Group 85"/>
          <p:cNvGrpSpPr/>
          <p:nvPr/>
        </p:nvGrpSpPr>
        <p:grpSpPr>
          <a:xfrm>
            <a:off x="524095" y="2286000"/>
            <a:ext cx="999905" cy="338554"/>
            <a:chOff x="524095" y="2286000"/>
            <a:chExt cx="999905" cy="338554"/>
          </a:xfrm>
        </p:grpSpPr>
        <p:sp>
          <p:nvSpPr>
            <p:cNvPr id="84" name="Rectangle 83"/>
            <p:cNvSpPr/>
            <p:nvPr/>
          </p:nvSpPr>
          <p:spPr>
            <a:xfrm>
              <a:off x="524095" y="2354166"/>
              <a:ext cx="525339" cy="212558"/>
            </a:xfrm>
            <a:prstGeom prst="rect">
              <a:avLst/>
            </a:prstGeom>
            <a:solidFill>
              <a:srgbClr val="B9CDE5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088364" y="2286000"/>
              <a:ext cx="4356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PC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82" name="Group 86"/>
          <p:cNvGrpSpPr/>
          <p:nvPr/>
        </p:nvGrpSpPr>
        <p:grpSpPr>
          <a:xfrm>
            <a:off x="533400" y="2286000"/>
            <a:ext cx="999905" cy="338554"/>
            <a:chOff x="524095" y="2286000"/>
            <a:chExt cx="999905" cy="338554"/>
          </a:xfrm>
        </p:grpSpPr>
        <p:sp>
          <p:nvSpPr>
            <p:cNvPr id="88" name="Rectangle 87"/>
            <p:cNvSpPr/>
            <p:nvPr/>
          </p:nvSpPr>
          <p:spPr>
            <a:xfrm>
              <a:off x="524095" y="2354166"/>
              <a:ext cx="525339" cy="212558"/>
            </a:xfrm>
            <a:prstGeom prst="rect">
              <a:avLst/>
            </a:prstGeom>
            <a:solidFill>
              <a:srgbClr val="B9CDE5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088364" y="2286000"/>
              <a:ext cx="4356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PC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86" name="Group 91"/>
          <p:cNvGrpSpPr/>
          <p:nvPr/>
        </p:nvGrpSpPr>
        <p:grpSpPr>
          <a:xfrm>
            <a:off x="4735726" y="4000116"/>
            <a:ext cx="927353" cy="338554"/>
            <a:chOff x="4735726" y="4038600"/>
            <a:chExt cx="927353" cy="338554"/>
          </a:xfrm>
        </p:grpSpPr>
        <p:sp>
          <p:nvSpPr>
            <p:cNvPr id="90" name="Rectangle 89"/>
            <p:cNvSpPr/>
            <p:nvPr/>
          </p:nvSpPr>
          <p:spPr>
            <a:xfrm>
              <a:off x="4735726" y="4132179"/>
              <a:ext cx="509223" cy="21255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257800" y="4038600"/>
              <a:ext cx="4052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SP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sp>
        <p:nvSpPr>
          <p:cNvPr id="93" name="Rectangle 92"/>
          <p:cNvSpPr/>
          <p:nvPr/>
        </p:nvSpPr>
        <p:spPr>
          <a:xfrm>
            <a:off x="4074233" y="5148900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4629585" y="5259013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4343400" y="5676516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7" name="Group 97"/>
          <p:cNvGrpSpPr/>
          <p:nvPr/>
        </p:nvGrpSpPr>
        <p:grpSpPr>
          <a:xfrm>
            <a:off x="5929606" y="4810683"/>
            <a:ext cx="1011135" cy="461665"/>
            <a:chOff x="5929606" y="4849167"/>
            <a:chExt cx="1011135" cy="461665"/>
          </a:xfrm>
        </p:grpSpPr>
        <p:sp>
          <p:nvSpPr>
            <p:cNvPr id="96" name="Rectangle 95"/>
            <p:cNvSpPr/>
            <p:nvPr/>
          </p:nvSpPr>
          <p:spPr>
            <a:xfrm>
              <a:off x="5929606" y="5042759"/>
              <a:ext cx="338580" cy="126140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383670" y="4849167"/>
              <a:ext cx="5570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/>
                  <a:cs typeface="Times New Roman"/>
                </a:rPr>
                <a:t>Status info</a:t>
              </a:r>
              <a:endParaRPr lang="en-US" sz="1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7260186" y="3579076"/>
            <a:ext cx="1333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What about the disk?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277535" y="4230469"/>
            <a:ext cx="133306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That’s handled differently, and we’ll get to that later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30365 0.2310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93" grpId="0" animBg="1"/>
      <p:bldP spid="94" grpId="0" animBg="1"/>
      <p:bldP spid="95" grpId="0" animBg="1"/>
      <p:bldP spid="99" grpId="0"/>
      <p:bldP spid="10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Protecting Threads From </a:t>
            </a:r>
            <a:br>
              <a:rPr lang="en-US" dirty="0" smtClean="0"/>
            </a:br>
            <a:r>
              <a:rPr lang="en-US" dirty="0" smtClean="0"/>
              <a:t>Each 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thread is supposed to be independent</a:t>
            </a:r>
          </a:p>
          <a:p>
            <a:r>
              <a:rPr lang="en-US" dirty="0" smtClean="0"/>
              <a:t>Other threads should be unable to interfere with this one</a:t>
            </a:r>
          </a:p>
          <a:p>
            <a:pPr lvl="1"/>
            <a:r>
              <a:rPr lang="en-US" dirty="0" smtClean="0"/>
              <a:t>And this one should not interfere with them</a:t>
            </a:r>
          </a:p>
          <a:p>
            <a:r>
              <a:rPr lang="en-US" dirty="0" smtClean="0"/>
              <a:t>Virtualization implies one or more forms of sharing of the hardware</a:t>
            </a:r>
          </a:p>
          <a:p>
            <a:pPr lvl="1"/>
            <a:r>
              <a:rPr lang="en-US" dirty="0" smtClean="0"/>
              <a:t>Sharing makes interference more likely</a:t>
            </a:r>
          </a:p>
          <a:p>
            <a:r>
              <a:rPr lang="en-US" dirty="0" smtClean="0"/>
              <a:t>So how do we keep them safe from each other?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 via Execution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Normal threads usually run in user mode</a:t>
            </a:r>
          </a:p>
          <a:p>
            <a:r>
              <a:rPr lang="en-US" dirty="0" smtClean="0"/>
              <a:t>Which means they can’t touch certain things</a:t>
            </a:r>
          </a:p>
          <a:p>
            <a:pPr lvl="1"/>
            <a:r>
              <a:rPr lang="en-US" dirty="0" smtClean="0"/>
              <a:t>In particular, each others’ stuff</a:t>
            </a:r>
          </a:p>
          <a:p>
            <a:r>
              <a:rPr lang="en-US" dirty="0" smtClean="0"/>
              <a:t>For certain kinds of resources, that’s a problem</a:t>
            </a:r>
          </a:p>
          <a:p>
            <a:pPr lvl="1"/>
            <a:r>
              <a:rPr lang="en-US" dirty="0" smtClean="0"/>
              <a:t>What if two processes both legitimately need to write to the screen?</a:t>
            </a:r>
          </a:p>
          <a:p>
            <a:pPr lvl="1"/>
            <a:r>
              <a:rPr lang="en-US" dirty="0" smtClean="0"/>
              <a:t>Do we allow unrestricted writing and hope for the best?</a:t>
            </a:r>
          </a:p>
          <a:p>
            <a:pPr lvl="1"/>
            <a:r>
              <a:rPr lang="en-US" dirty="0" smtClean="0"/>
              <a:t>Don’t allow them to write at all?</a:t>
            </a:r>
          </a:p>
          <a:p>
            <a:r>
              <a:rPr lang="en-US" dirty="0" smtClean="0"/>
              <a:t>Instead, trap to supervisor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Trapping to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To allow a program safe access to shared resources</a:t>
            </a:r>
          </a:p>
          <a:p>
            <a:r>
              <a:rPr lang="en-US" dirty="0" smtClean="0"/>
              <a:t>The trap goes to trusted code</a:t>
            </a:r>
          </a:p>
          <a:p>
            <a:pPr lvl="1"/>
            <a:r>
              <a:rPr lang="en-US" dirty="0" smtClean="0"/>
              <a:t>Not under control of the program</a:t>
            </a:r>
          </a:p>
          <a:p>
            <a:r>
              <a:rPr lang="en-US" dirty="0" smtClean="0"/>
              <a:t>And performs well-defined actions</a:t>
            </a:r>
          </a:p>
          <a:p>
            <a:pPr lvl="1"/>
            <a:r>
              <a:rPr lang="en-US" dirty="0" smtClean="0"/>
              <a:t>In ways that are safe</a:t>
            </a:r>
          </a:p>
          <a:p>
            <a:r>
              <a:rPr lang="en-US" dirty="0" smtClean="0"/>
              <a:t>E.g., program not allowed to write to the screen directly</a:t>
            </a:r>
          </a:p>
          <a:p>
            <a:pPr lvl="1"/>
            <a:r>
              <a:rPr lang="en-US" dirty="0" smtClean="0"/>
              <a:t>But traps to OS code that writes it safely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Modularity and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Clearly, programs must have access to memory</a:t>
            </a:r>
          </a:p>
          <a:p>
            <a:r>
              <a:rPr lang="en-US" dirty="0" smtClean="0"/>
              <a:t>We need abstractions that give them the required access</a:t>
            </a:r>
          </a:p>
          <a:p>
            <a:pPr lvl="1"/>
            <a:r>
              <a:rPr lang="en-US" dirty="0" smtClean="0"/>
              <a:t>But with appropriate safety</a:t>
            </a:r>
          </a:p>
          <a:p>
            <a:r>
              <a:rPr lang="en-US" dirty="0" smtClean="0"/>
              <a:t>What we’ve really got (typically) is RAM</a:t>
            </a:r>
          </a:p>
          <a:p>
            <a:r>
              <a:rPr lang="en-US" dirty="0" smtClean="0"/>
              <a:t>RAM is pretty nice</a:t>
            </a:r>
          </a:p>
          <a:p>
            <a:pPr lvl="1"/>
            <a:r>
              <a:rPr lang="en-US" dirty="0" smtClean="0"/>
              <a:t>But it has few built-in protections</a:t>
            </a:r>
          </a:p>
          <a:p>
            <a:r>
              <a:rPr lang="en-US" dirty="0" smtClean="0"/>
              <a:t>So we want an abstraction that provides RAM with safety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00200" y="553767"/>
            <a:ext cx="59436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Safety Issue?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multiple threads running</a:t>
            </a:r>
          </a:p>
          <a:p>
            <a:r>
              <a:rPr lang="en-US" dirty="0" smtClean="0"/>
              <a:t>Each requires some memory</a:t>
            </a:r>
          </a:p>
          <a:p>
            <a:r>
              <a:rPr lang="en-US" dirty="0" smtClean="0"/>
              <a:t>Modern architectures typically have one big pool of RAM</a:t>
            </a:r>
          </a:p>
          <a:p>
            <a:r>
              <a:rPr lang="en-US" dirty="0" smtClean="0"/>
              <a:t>How can we share the same pool of RAM among multiple processes?</a:t>
            </a:r>
          </a:p>
          <a:p>
            <a:pPr lvl="1"/>
            <a:r>
              <a:rPr lang="en-US" dirty="0" smtClean="0"/>
              <a:t>Giving each what it needs</a:t>
            </a:r>
          </a:p>
          <a:p>
            <a:pPr lvl="1"/>
            <a:r>
              <a:rPr lang="en-US" dirty="0" smtClean="0"/>
              <a:t>Not allowing any to harm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memory abstraction</a:t>
            </a:r>
          </a:p>
          <a:p>
            <a:r>
              <a:rPr lang="en-US" dirty="0" smtClean="0"/>
              <a:t>Give each process access to some range of the physical memory</a:t>
            </a:r>
          </a:p>
          <a:p>
            <a:pPr lvl="1"/>
            <a:r>
              <a:rPr lang="en-US" dirty="0" smtClean="0"/>
              <a:t>Its </a:t>
            </a:r>
            <a:r>
              <a:rPr lang="en-US" i="1" dirty="0" smtClean="0"/>
              <a:t>domain</a:t>
            </a:r>
          </a:p>
          <a:p>
            <a:pPr lvl="1"/>
            <a:r>
              <a:rPr lang="en-US" dirty="0" smtClean="0"/>
              <a:t>Different domain for each process</a:t>
            </a:r>
          </a:p>
          <a:p>
            <a:r>
              <a:rPr lang="en-US" dirty="0" smtClean="0"/>
              <a:t>Allow process to read/write/execute memory in its domain</a:t>
            </a:r>
          </a:p>
          <a:p>
            <a:r>
              <a:rPr lang="en-US" dirty="0" smtClean="0"/>
              <a:t>And not touch any memory outside its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10" name="Rectangle 9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10" idx="2"/>
              <a:endCxn id="11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n 13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5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8" name="Rounded Rectangle 17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Up-Down Arrow 18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6" name="Straight Connector 15"/>
            <p:cNvCxnSpPr>
              <a:endCxn id="14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18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Down Arrow 52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wn Arrow 53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wn Arrow 54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276600" y="3749842"/>
            <a:ext cx="2411036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3987800" y="49276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 rot="5400000">
            <a:off x="3293765" y="2684165"/>
            <a:ext cx="2786606" cy="4646664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>
            <a:stCxn id="57" idx="2"/>
            <a:endCxn id="58" idx="0"/>
          </p:cNvCxnSpPr>
          <p:nvPr/>
        </p:nvCxnSpPr>
        <p:spPr>
          <a:xfrm rot="16200000" flipH="1">
            <a:off x="4170767" y="4609297"/>
            <a:ext cx="629653" cy="695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an 60"/>
          <p:cNvSpPr/>
          <p:nvPr/>
        </p:nvSpPr>
        <p:spPr>
          <a:xfrm>
            <a:off x="2777958" y="49149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56" name="Group 61"/>
          <p:cNvGrpSpPr/>
          <p:nvPr/>
        </p:nvGrpSpPr>
        <p:grpSpPr>
          <a:xfrm>
            <a:off x="5181600" y="5016500"/>
            <a:ext cx="1202070" cy="1384300"/>
            <a:chOff x="6807200" y="3937000"/>
            <a:chExt cx="1202070" cy="1384300"/>
          </a:xfrm>
        </p:grpSpPr>
        <p:sp>
          <p:nvSpPr>
            <p:cNvPr id="65" name="Rounded Rectangle 6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6" name="Up-Down Arrow 6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3" name="Straight Connector 62"/>
          <p:cNvCxnSpPr>
            <a:endCxn id="61" idx="1"/>
          </p:cNvCxnSpPr>
          <p:nvPr/>
        </p:nvCxnSpPr>
        <p:spPr>
          <a:xfrm rot="5400000">
            <a:off x="3084764" y="4494463"/>
            <a:ext cx="629653" cy="21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65" idx="0"/>
          </p:cNvCxnSpPr>
          <p:nvPr/>
        </p:nvCxnSpPr>
        <p:spPr>
          <a:xfrm rot="16200000" flipH="1">
            <a:off x="5237141" y="4471005"/>
            <a:ext cx="718553" cy="37243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281281" y="45720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3289300" y="5029200"/>
            <a:ext cx="2588499" cy="3683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284620" y="5562600"/>
            <a:ext cx="2588499" cy="3683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279940" y="6019800"/>
            <a:ext cx="2588499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345545" y="4064168"/>
            <a:ext cx="1963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Every process gets its own piece of memory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952034" y="4038600"/>
            <a:ext cx="1963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No process can interfere with other processes’ memory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69" grpId="0" animBg="1"/>
      <p:bldP spid="70" grpId="0" animBg="1"/>
      <p:bldP spid="71" grpId="0" animBg="1"/>
      <p:bldP spid="72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Got To Work With?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processor</a:t>
            </a:r>
          </a:p>
          <a:p>
            <a:pPr lvl="1"/>
            <a:r>
              <a:rPr lang="en-US" dirty="0" smtClean="0"/>
              <a:t>Maybe </a:t>
            </a:r>
            <a:r>
              <a:rPr lang="en-US" dirty="0" err="1" smtClean="0"/>
              <a:t>multicore</a:t>
            </a:r>
            <a:endParaRPr lang="en-US" dirty="0" smtClean="0"/>
          </a:p>
          <a:p>
            <a:pPr lvl="1"/>
            <a:r>
              <a:rPr lang="en-US" dirty="0" smtClean="0"/>
              <a:t>Maybe also some device controllers</a:t>
            </a:r>
          </a:p>
          <a:p>
            <a:r>
              <a:rPr lang="en-US" dirty="0" smtClean="0"/>
              <a:t>RAM</a:t>
            </a:r>
          </a:p>
          <a:p>
            <a:r>
              <a:rPr lang="en-US" dirty="0" smtClean="0"/>
              <a:t>Hard disks and other storage devices</a:t>
            </a:r>
          </a:p>
          <a:p>
            <a:r>
              <a:rPr lang="en-US" dirty="0" smtClean="0"/>
              <a:t>Busses and network hardware</a:t>
            </a:r>
          </a:p>
          <a:p>
            <a:r>
              <a:rPr lang="en-US" dirty="0" smtClean="0"/>
              <a:t>Other I/O devices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Domains Require?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will issue instructions</a:t>
            </a:r>
          </a:p>
          <a:p>
            <a:pPr lvl="1"/>
            <a:r>
              <a:rPr lang="en-US" dirty="0" smtClean="0"/>
              <a:t>Perhaps using arbitrary memory addresses</a:t>
            </a:r>
          </a:p>
          <a:p>
            <a:r>
              <a:rPr lang="en-US" dirty="0" smtClean="0"/>
              <a:t>Only addresses in the thread’s domain should be honored</a:t>
            </a:r>
          </a:p>
          <a:p>
            <a:pPr lvl="1"/>
            <a:r>
              <a:rPr lang="en-US" dirty="0" smtClean="0"/>
              <a:t>Issuing any other address should be caught as an error</a:t>
            </a:r>
          </a:p>
          <a:p>
            <a:r>
              <a:rPr lang="en-US" dirty="0" smtClean="0"/>
              <a:t>Can’t trust threads to police their own addresses</a:t>
            </a:r>
          </a:p>
          <a:p>
            <a:pPr lvl="1"/>
            <a:r>
              <a:rPr lang="en-US" dirty="0" smtClean="0"/>
              <a:t>System must enforce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It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Generally requires hardware support</a:t>
            </a:r>
          </a:p>
          <a:p>
            <a:r>
              <a:rPr lang="en-US" dirty="0" smtClean="0"/>
              <a:t>In a simple way, a domain register</a:t>
            </a:r>
          </a:p>
          <a:p>
            <a:pPr lvl="1"/>
            <a:r>
              <a:rPr lang="en-US" dirty="0" smtClean="0"/>
              <a:t>A processor has perhaps just one</a:t>
            </a:r>
          </a:p>
          <a:p>
            <a:pPr lvl="1"/>
            <a:r>
              <a:rPr lang="en-US" dirty="0" smtClean="0"/>
              <a:t>It specifies the domain associated with the thread currently using the processor</a:t>
            </a:r>
          </a:p>
          <a:p>
            <a:pPr lvl="1"/>
            <a:r>
              <a:rPr lang="en-US" dirty="0" smtClean="0"/>
              <a:t>By listing the low and high addresses that bound the domain</a:t>
            </a:r>
          </a:p>
          <a:p>
            <a:r>
              <a:rPr lang="en-US" dirty="0" smtClean="0"/>
              <a:t>OK, so we know what the thread’s domain is</a:t>
            </a:r>
          </a:p>
          <a:p>
            <a:r>
              <a:rPr lang="en-US" dirty="0" smtClean="0"/>
              <a:t>Now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or software that enforces the bounds of the domain register</a:t>
            </a:r>
          </a:p>
          <a:p>
            <a:r>
              <a:rPr lang="en-US" dirty="0" smtClean="0"/>
              <a:t>When thread reads or writes an address, memory manager checks the domain register</a:t>
            </a:r>
          </a:p>
          <a:p>
            <a:r>
              <a:rPr lang="en-US" dirty="0" smtClean="0"/>
              <a:t>If within bounds, do the memory operation</a:t>
            </a:r>
          </a:p>
          <a:p>
            <a:r>
              <a:rPr lang="en-US" dirty="0" smtClean="0"/>
              <a:t>If not, throw an exception</a:t>
            </a:r>
          </a:p>
          <a:p>
            <a:r>
              <a:rPr lang="en-US" dirty="0" smtClean="0"/>
              <a:t>Only trusted code (i.e., the OS) can change the domain register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434"/>
            <a:ext cx="8229600" cy="1143000"/>
          </a:xfrm>
        </p:spPr>
        <p:txBody>
          <a:bodyPr/>
          <a:lstStyle/>
          <a:p>
            <a:r>
              <a:rPr lang="en-US" dirty="0" smtClean="0"/>
              <a:t>Illegal Memory Reference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exception that gets thrown when a thread asks for memory not in its domain</a:t>
            </a:r>
          </a:p>
          <a:p>
            <a:pPr lvl="1"/>
            <a:r>
              <a:rPr lang="en-US" dirty="0" smtClean="0"/>
              <a:t>Giving access might screw up another program</a:t>
            </a:r>
          </a:p>
          <a:p>
            <a:r>
              <a:rPr lang="en-US" dirty="0" smtClean="0"/>
              <a:t>What happens then?</a:t>
            </a:r>
          </a:p>
          <a:p>
            <a:r>
              <a:rPr lang="en-US" dirty="0" smtClean="0"/>
              <a:t>Trap to supervisor mode</a:t>
            </a:r>
          </a:p>
          <a:p>
            <a:pPr lvl="1"/>
            <a:r>
              <a:rPr lang="en-US" dirty="0" smtClean="0"/>
              <a:t>To handle the problem safely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Domain Register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18" name="Rectangle 17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Oval 33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8" name="Group 34"/>
          <p:cNvGrpSpPr/>
          <p:nvPr/>
        </p:nvGrpSpPr>
        <p:grpSpPr>
          <a:xfrm>
            <a:off x="7086600" y="2362200"/>
            <a:ext cx="1281406" cy="1026695"/>
            <a:chOff x="7086600" y="2209800"/>
            <a:chExt cx="1281406" cy="1026695"/>
          </a:xfrm>
        </p:grpSpPr>
        <p:sp>
          <p:nvSpPr>
            <p:cNvPr id="36" name="Rectangle 35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>
              <a:stCxn id="36" idx="2"/>
              <a:endCxn id="37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Can 39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9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4" name="Rounded Rectangle 4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Up-Down Arrow 4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2" name="Straight Connector 41"/>
            <p:cNvCxnSpPr>
              <a:endCxn id="40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endCxn id="44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Down Arrow 45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05400" y="3886200"/>
            <a:ext cx="419862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800600" y="3733800"/>
            <a:ext cx="1125870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5791200" y="3657600"/>
            <a:ext cx="1014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724598" y="2413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724598" y="2667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eft Arrow 63"/>
          <p:cNvSpPr/>
          <p:nvPr/>
        </p:nvSpPr>
        <p:spPr>
          <a:xfrm>
            <a:off x="2438400" y="1447800"/>
            <a:ext cx="1489242" cy="574178"/>
          </a:xfrm>
          <a:prstGeom prst="left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3278902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279940" y="5638800"/>
            <a:ext cx="2588499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>
            <a:off x="5181600" y="2514600"/>
            <a:ext cx="1623700" cy="467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H="1">
            <a:off x="5723177" y="3579572"/>
            <a:ext cx="2159796" cy="4451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0800000" flipV="1">
            <a:off x="5867400" y="4648200"/>
            <a:ext cx="937108" cy="12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181600" y="2743200"/>
            <a:ext cx="13716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>
            <a:off x="5410994" y="3886994"/>
            <a:ext cx="2284412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10800000">
            <a:off x="5880100" y="5029200"/>
            <a:ext cx="672306" cy="7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57200" y="4162961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All Program 1 references must be within these bounds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06" name="Left Arrow 105"/>
          <p:cNvSpPr/>
          <p:nvPr/>
        </p:nvSpPr>
        <p:spPr>
          <a:xfrm flipH="1">
            <a:off x="5368758" y="1447800"/>
            <a:ext cx="1489242" cy="574178"/>
          </a:xfrm>
          <a:prstGeom prst="left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Connector 106"/>
          <p:cNvCxnSpPr/>
          <p:nvPr/>
        </p:nvCxnSpPr>
        <p:spPr>
          <a:xfrm>
            <a:off x="5181600" y="2509921"/>
            <a:ext cx="1623700" cy="467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5220494" y="4076701"/>
            <a:ext cx="3124201" cy="1588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rot="10800000" flipV="1">
            <a:off x="5867401" y="5626098"/>
            <a:ext cx="937108" cy="12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5181600" y="2741612"/>
            <a:ext cx="13716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4922044" y="4374356"/>
            <a:ext cx="32639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rot="10800000">
            <a:off x="5867401" y="6019005"/>
            <a:ext cx="672306" cy="7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7086600" y="4191000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All Program 4 references must be within these bounds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743200" y="2209800"/>
            <a:ext cx="1413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Enforced by hardware</a:t>
            </a:r>
            <a:endParaRPr lang="en-US" sz="2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2.22222E-6 L -0.00834 -0.18889 " pathEditMode="relative" ptsTypes="AA">
                                      <p:cBhvr>
                                        <p:cTn id="3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8" grpId="1" animBg="1"/>
      <p:bldP spid="49" grpId="0"/>
      <p:bldP spid="50" grpId="0" animBg="1"/>
      <p:bldP spid="51" grpId="0" animBg="1"/>
      <p:bldP spid="52" grpId="0" animBg="1"/>
      <p:bldP spid="64" grpId="0" animBg="1"/>
      <p:bldP spid="64" grpId="1" animBg="1"/>
      <p:bldP spid="65" grpId="0" animBg="1"/>
      <p:bldP spid="66" grpId="0" animBg="1"/>
      <p:bldP spid="105" grpId="0"/>
      <p:bldP spid="105" grpId="1"/>
      <p:bldP spid="106" grpId="0" animBg="1"/>
      <p:bldP spid="115" grpId="0"/>
      <p:bldP spid="11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Limiting a process to a single domain is not too convenient</a:t>
            </a:r>
          </a:p>
          <a:p>
            <a:r>
              <a:rPr lang="en-US" dirty="0" smtClean="0"/>
              <a:t>The concept is easy to extend</a:t>
            </a:r>
          </a:p>
          <a:p>
            <a:pPr lvl="1"/>
            <a:r>
              <a:rPr lang="en-US" dirty="0" smtClean="0"/>
              <a:t>Simply allow multiple domains per process</a:t>
            </a:r>
          </a:p>
          <a:p>
            <a:r>
              <a:rPr lang="en-US" dirty="0" smtClean="0"/>
              <a:t>Obvious way to handle this is with multiple domain registers</a:t>
            </a:r>
          </a:p>
          <a:p>
            <a:pPr lvl="1"/>
            <a:r>
              <a:rPr lang="en-US" dirty="0" smtClean="0"/>
              <a:t>One per allocated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Multiple Domain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7" name="Rectangle 6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n 10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2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3" name="Straight Connector 12"/>
            <p:cNvCxnSpPr>
              <a:endCxn id="11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5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18" name="Rectangle 17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ounded Rectangle 27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83135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276600" y="5194300"/>
            <a:ext cx="2588499" cy="1831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278531" y="5727700"/>
            <a:ext cx="2588499" cy="538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495800" y="13716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495800" y="16256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495800" y="19558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495800" y="22098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95800" y="2540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95800" y="2794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048000" y="1868269"/>
            <a:ext cx="12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Registers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5400000" flipH="1" flipV="1">
            <a:off x="6567967" y="14765"/>
            <a:ext cx="2" cy="3018467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975351" y="3625848"/>
            <a:ext cx="4203703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>
            <a:off x="5880100" y="5728494"/>
            <a:ext cx="2197102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058732" y="1752598"/>
            <a:ext cx="2866070" cy="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5662339" y="4002358"/>
            <a:ext cx="4526512" cy="158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67402" y="6246811"/>
            <a:ext cx="205739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105400" y="2057400"/>
            <a:ext cx="2590800" cy="2678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6128544" y="3625056"/>
            <a:ext cx="3136902" cy="1590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>
            <a:off x="5867402" y="5181600"/>
            <a:ext cx="1828798" cy="12702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105400" y="2359522"/>
            <a:ext cx="2362200" cy="2678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5938836" y="3879851"/>
            <a:ext cx="3060708" cy="2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0800000">
            <a:off x="5867404" y="5397500"/>
            <a:ext cx="1601787" cy="12703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105400" y="2664322"/>
            <a:ext cx="21336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>
            <a:off x="6235696" y="3657596"/>
            <a:ext cx="2006608" cy="1588"/>
          </a:xfrm>
          <a:prstGeom prst="line">
            <a:avLst/>
          </a:prstGeom>
          <a:ln>
            <a:solidFill>
              <a:srgbClr val="95373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>
            <a:off x="5867402" y="4648202"/>
            <a:ext cx="1370804" cy="13493"/>
          </a:xfrm>
          <a:prstGeom prst="straightConnector1">
            <a:avLst/>
          </a:prstGeom>
          <a:ln>
            <a:solidFill>
              <a:srgbClr val="95373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105400" y="2894012"/>
            <a:ext cx="1905000" cy="15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5938437" y="3954854"/>
            <a:ext cx="2145517" cy="1589"/>
          </a:xfrm>
          <a:prstGeom prst="line">
            <a:avLst/>
          </a:prstGeom>
          <a:ln>
            <a:solidFill>
              <a:srgbClr val="E46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0800000">
            <a:off x="5867402" y="5015708"/>
            <a:ext cx="1144589" cy="1349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50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500"/>
                            </p:stCondLst>
                            <p:childTnLst>
                              <p:par>
                                <p:cTn id="1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Multiple Domains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Programs can request more domains</a:t>
            </a:r>
          </a:p>
          <a:p>
            <a:pPr lvl="1"/>
            <a:r>
              <a:rPr lang="en-US" dirty="0" smtClean="0"/>
              <a:t>But the OS must set them up</a:t>
            </a:r>
          </a:p>
          <a:p>
            <a:r>
              <a:rPr lang="en-US" dirty="0" smtClean="0"/>
              <a:t>What does the program get to ask for?</a:t>
            </a:r>
          </a:p>
          <a:p>
            <a:pPr lvl="1"/>
            <a:r>
              <a:rPr lang="en-US" dirty="0" smtClean="0"/>
              <a:t>A specific range of addresses?</a:t>
            </a:r>
          </a:p>
          <a:p>
            <a:pPr lvl="1"/>
            <a:r>
              <a:rPr lang="en-US" dirty="0" smtClean="0"/>
              <a:t>Or a domain of a particular size?</a:t>
            </a:r>
          </a:p>
          <a:p>
            <a:r>
              <a:rPr lang="en-US" dirty="0" smtClean="0"/>
              <a:t>Latter is easier </a:t>
            </a:r>
          </a:p>
          <a:p>
            <a:pPr lvl="1"/>
            <a:r>
              <a:rPr lang="en-US" dirty="0" smtClean="0"/>
              <a:t>What if requested set of addresses are already used by another program?</a:t>
            </a:r>
          </a:p>
          <a:p>
            <a:pPr lvl="1"/>
            <a:r>
              <a:rPr lang="en-US" dirty="0" smtClean="0"/>
              <a:t>Memory manager can choose a range of addresses of requested size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and Access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sz="2800" dirty="0" smtClean="0"/>
              <a:t>One can typically do three types of things with a memory address</a:t>
            </a:r>
          </a:p>
          <a:p>
            <a:pPr lvl="1"/>
            <a:r>
              <a:rPr lang="en-US" sz="2400" dirty="0" smtClean="0"/>
              <a:t>Read its contents</a:t>
            </a:r>
          </a:p>
          <a:p>
            <a:pPr lvl="1"/>
            <a:r>
              <a:rPr lang="en-US" sz="2400" dirty="0" smtClean="0"/>
              <a:t>Write a new value to it</a:t>
            </a:r>
          </a:p>
          <a:p>
            <a:pPr lvl="1"/>
            <a:r>
              <a:rPr lang="en-US" sz="2400" dirty="0" smtClean="0"/>
              <a:t>Execute an instruction located there</a:t>
            </a:r>
          </a:p>
          <a:p>
            <a:r>
              <a:rPr lang="en-US" sz="2800" dirty="0" smtClean="0"/>
              <a:t>System can provide useful effects if it does not allow all modes of use to all addresses</a:t>
            </a:r>
          </a:p>
          <a:p>
            <a:r>
              <a:rPr lang="en-US" sz="2800" dirty="0" smtClean="0"/>
              <a:t>Typically handled on a per-domain basis</a:t>
            </a:r>
          </a:p>
          <a:p>
            <a:pPr lvl="1"/>
            <a:r>
              <a:rPr lang="en-US" sz="2400" dirty="0" smtClean="0"/>
              <a:t>E.g., read-only domains</a:t>
            </a:r>
          </a:p>
          <a:p>
            <a:r>
              <a:rPr lang="en-US" sz="2800" dirty="0" smtClean="0"/>
              <a:t>Requires extra bits in domain registers</a:t>
            </a:r>
          </a:p>
          <a:p>
            <a:r>
              <a:rPr lang="en-US" sz="2800" dirty="0" smtClean="0"/>
              <a:t>And other hardware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2918"/>
            <a:ext cx="8229600" cy="1143000"/>
          </a:xfrm>
        </p:spPr>
        <p:txBody>
          <a:bodyPr/>
          <a:lstStyle/>
          <a:p>
            <a:r>
              <a:rPr lang="en-US" dirty="0" smtClean="0"/>
              <a:t>What If Program Uses a Domain Improperly?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it tries to write to a read-only domain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permission error exception</a:t>
            </a:r>
            <a:endParaRPr lang="en-US" dirty="0" smtClean="0"/>
          </a:p>
          <a:p>
            <a:pPr lvl="1"/>
            <a:r>
              <a:rPr lang="en-US" dirty="0" smtClean="0"/>
              <a:t>Different than an illegal memory reference exception</a:t>
            </a:r>
          </a:p>
          <a:p>
            <a:r>
              <a:rPr lang="en-US" dirty="0" smtClean="0"/>
              <a:t>But also handled by a similar mechanism</a:t>
            </a:r>
          </a:p>
          <a:p>
            <a:r>
              <a:rPr lang="en-US" dirty="0" smtClean="0"/>
              <a:t>Probably want it to be handled by somewhat different code in the OS</a:t>
            </a:r>
          </a:p>
          <a:p>
            <a:r>
              <a:rPr lang="en-US" dirty="0" smtClean="0"/>
              <a:t>Remember discussion of trap handling in previous lecture?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262"/>
            <a:ext cx="8229600" cy="1143000"/>
          </a:xfrm>
        </p:spPr>
        <p:txBody>
          <a:bodyPr/>
          <a:lstStyle/>
          <a:p>
            <a:r>
              <a:rPr lang="en-US" dirty="0" smtClean="0"/>
              <a:t>How to Get From What We’ve </a:t>
            </a:r>
            <a:br>
              <a:rPr lang="en-US" dirty="0" smtClean="0"/>
            </a:br>
            <a:r>
              <a:rPr lang="en-US" dirty="0" smtClean="0"/>
              <a:t>Got to What We Want?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029" y="1497576"/>
            <a:ext cx="8229600" cy="4525963"/>
          </a:xfrm>
        </p:spPr>
        <p:txBody>
          <a:bodyPr/>
          <a:lstStyle/>
          <a:p>
            <a:r>
              <a:rPr lang="en-US" dirty="0" smtClean="0"/>
              <a:t>Build abstractions for what we want</a:t>
            </a:r>
          </a:p>
          <a:p>
            <a:r>
              <a:rPr lang="en-US" dirty="0" smtClean="0"/>
              <a:t>Out of the hardware we’ve actually got</a:t>
            </a:r>
          </a:p>
          <a:p>
            <a:r>
              <a:rPr lang="en-US" dirty="0" smtClean="0"/>
              <a:t>Use those abstractions to:</a:t>
            </a:r>
          </a:p>
          <a:p>
            <a:pPr lvl="1"/>
            <a:r>
              <a:rPr lang="en-US" dirty="0" smtClean="0"/>
              <a:t>Hide messiness</a:t>
            </a:r>
          </a:p>
          <a:p>
            <a:pPr lvl="1"/>
            <a:r>
              <a:rPr lang="en-US" dirty="0" smtClean="0"/>
              <a:t>Share resources</a:t>
            </a:r>
          </a:p>
          <a:p>
            <a:pPr lvl="1"/>
            <a:r>
              <a:rPr lang="en-US" dirty="0" smtClean="0"/>
              <a:t>Simplify use</a:t>
            </a:r>
          </a:p>
          <a:p>
            <a:pPr lvl="1"/>
            <a:r>
              <a:rPr lang="en-US" dirty="0" smtClean="0"/>
              <a:t>Provide safety and security</a:t>
            </a:r>
          </a:p>
          <a:p>
            <a:r>
              <a:rPr lang="en-US" dirty="0" smtClean="0"/>
              <a:t>From one point of view, that’s what an operating system is all about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778"/>
            <a:ext cx="8229600" cy="1143000"/>
          </a:xfrm>
        </p:spPr>
        <p:txBody>
          <a:bodyPr/>
          <a:lstStyle/>
          <a:p>
            <a:r>
              <a:rPr lang="en-US" dirty="0" smtClean="0"/>
              <a:t>Do We Really Need to Switch Processes for OS Services?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trap or make a request for a domain, must we change processes?</a:t>
            </a:r>
          </a:p>
          <a:p>
            <a:pPr lvl="1"/>
            <a:r>
              <a:rPr lang="en-US" dirty="0" smtClean="0"/>
              <a:t>We lose context doing so</a:t>
            </a:r>
          </a:p>
          <a:p>
            <a:r>
              <a:rPr lang="en-US" dirty="0" smtClean="0"/>
              <a:t>Instead, run the OS code for the process</a:t>
            </a:r>
          </a:p>
          <a:p>
            <a:pPr lvl="1"/>
            <a:r>
              <a:rPr lang="en-US" dirty="0" smtClean="0"/>
              <a:t>Which requires changing to supervisor mode</a:t>
            </a:r>
          </a:p>
          <a:p>
            <a:pPr lvl="1"/>
            <a:r>
              <a:rPr lang="en-US" dirty="0" smtClean="0"/>
              <a:t>Context for process is still available</a:t>
            </a:r>
          </a:p>
          <a:p>
            <a:r>
              <a:rPr lang="en-US" dirty="0" smtClean="0"/>
              <a:t>But what about safety?</a:t>
            </a:r>
          </a:p>
          <a:p>
            <a:pPr lvl="1"/>
            <a:r>
              <a:rPr lang="en-US" dirty="0" smtClean="0"/>
              <a:t>Use domain access modes to ensure safety</a:t>
            </a:r>
          </a:p>
          <a:p>
            <a:r>
              <a:rPr lang="en-US" dirty="0" smtClean="0"/>
              <a:t>We don’t do this for all OS services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in Kernel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Allow user threads to access certain privileged domains</a:t>
            </a:r>
          </a:p>
          <a:p>
            <a:pPr lvl="1"/>
            <a:r>
              <a:rPr lang="en-US" dirty="0" smtClean="0"/>
              <a:t>Such as code to handle hardware traps</a:t>
            </a:r>
          </a:p>
          <a:p>
            <a:pPr lvl="1"/>
            <a:r>
              <a:rPr lang="en-US" dirty="0" smtClean="0"/>
              <a:t>Such code must be in a domain accessible to the user thread</a:t>
            </a:r>
          </a:p>
          <a:p>
            <a:r>
              <a:rPr lang="en-US" dirty="0" smtClean="0"/>
              <a:t>But can’t allow arbitrary access to those privileged domains</a:t>
            </a:r>
          </a:p>
          <a:p>
            <a:r>
              <a:rPr lang="en-US" dirty="0" smtClean="0"/>
              <a:t>A supervisor (AKA </a:t>
            </a:r>
            <a:r>
              <a:rPr lang="en-US" i="1" dirty="0" smtClean="0"/>
              <a:t>kernel</a:t>
            </a:r>
            <a:r>
              <a:rPr lang="en-US" dirty="0" smtClean="0"/>
              <a:t>) mode access bit is set on such domains</a:t>
            </a:r>
          </a:p>
          <a:p>
            <a:pPr lvl="1"/>
            <a:r>
              <a:rPr lang="en-US" dirty="0" smtClean="0"/>
              <a:t>So thread only accesses them when in kernel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How Does a Thread Get </a:t>
            </a:r>
            <a:br>
              <a:rPr lang="en-US" dirty="0" smtClean="0"/>
            </a:br>
            <a:r>
              <a:rPr lang="en-US" dirty="0" smtClean="0"/>
              <a:t>to Kernel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Can’t allow thread to arbitrarily put itself in kernel mode any time</a:t>
            </a:r>
          </a:p>
          <a:p>
            <a:pPr lvl="1"/>
            <a:r>
              <a:rPr lang="en-US" dirty="0" smtClean="0"/>
              <a:t>Since it might do something unsafe</a:t>
            </a:r>
          </a:p>
          <a:p>
            <a:r>
              <a:rPr lang="en-US" dirty="0" smtClean="0"/>
              <a:t>Instead, allow entry to kernel mode only in specific ways</a:t>
            </a:r>
          </a:p>
          <a:p>
            <a:pPr lvl="1"/>
            <a:r>
              <a:rPr lang="en-US" dirty="0" smtClean="0"/>
              <a:t>In particular, only at specific instructions</a:t>
            </a:r>
          </a:p>
          <a:p>
            <a:pPr lvl="1"/>
            <a:r>
              <a:rPr lang="en-US" dirty="0" smtClean="0"/>
              <a:t>These are called </a:t>
            </a:r>
            <a:r>
              <a:rPr lang="en-US" i="1" dirty="0" smtClean="0"/>
              <a:t>gates</a:t>
            </a:r>
          </a:p>
          <a:p>
            <a:pPr lvl="1"/>
            <a:r>
              <a:rPr lang="en-US" dirty="0" smtClean="0"/>
              <a:t>Typically implemented in hardware using instruction like SVC (supervisor call)</a:t>
            </a:r>
          </a:p>
          <a:p>
            <a:pPr lvl="1"/>
            <a:r>
              <a:rPr lang="en-US" dirty="0" smtClean="0"/>
              <a:t>Remember trapping to supervisor mode?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434"/>
            <a:ext cx="8229600" cy="1143000"/>
          </a:xfrm>
        </p:spPr>
        <p:txBody>
          <a:bodyPr/>
          <a:lstStyle/>
          <a:p>
            <a:r>
              <a:rPr lang="en-US" dirty="0" smtClean="0"/>
              <a:t>Real Hardware Vs. Desirable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last lecture, we looked at some real hardware issues</a:t>
            </a:r>
          </a:p>
          <a:p>
            <a:pPr lvl="1"/>
            <a:r>
              <a:rPr lang="en-US" dirty="0" smtClean="0"/>
              <a:t>With relation to OS requirements</a:t>
            </a:r>
          </a:p>
          <a:p>
            <a:r>
              <a:rPr lang="en-US" dirty="0" smtClean="0"/>
              <a:t>Now let’s see how those can be used to provide some useful OS abstractions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We want to run multiple programs</a:t>
            </a:r>
          </a:p>
          <a:p>
            <a:pPr lvl="1"/>
            <a:r>
              <a:rPr lang="en-US" dirty="0" smtClean="0"/>
              <a:t>Without interference between them</a:t>
            </a:r>
          </a:p>
          <a:p>
            <a:pPr lvl="1"/>
            <a:r>
              <a:rPr lang="en-US" dirty="0" smtClean="0"/>
              <a:t>Protecting one from the faults of another</a:t>
            </a:r>
          </a:p>
          <a:p>
            <a:r>
              <a:rPr lang="en-US" dirty="0" smtClean="0"/>
              <a:t>We’ve got a </a:t>
            </a:r>
            <a:r>
              <a:rPr lang="en-US" dirty="0" err="1" smtClean="0"/>
              <a:t>multicore</a:t>
            </a:r>
            <a:r>
              <a:rPr lang="en-US" dirty="0" smtClean="0"/>
              <a:t> processor to do so</a:t>
            </a:r>
          </a:p>
          <a:p>
            <a:pPr lvl="1"/>
            <a:r>
              <a:rPr lang="en-US" dirty="0" smtClean="0"/>
              <a:t>More cores than programs</a:t>
            </a:r>
          </a:p>
          <a:p>
            <a:r>
              <a:rPr lang="en-US" dirty="0" smtClean="0"/>
              <a:t>We have RAM, a bus, a disk, other simple devices</a:t>
            </a:r>
          </a:p>
          <a:p>
            <a:r>
              <a:rPr lang="en-US" dirty="0" smtClean="0"/>
              <a:t>What abstractions should we build to ensure that things go well?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721884" y="553767"/>
            <a:ext cx="368057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96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63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1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58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558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997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6" name="Group 19"/>
          <p:cNvGrpSpPr/>
          <p:nvPr/>
        </p:nvGrpSpPr>
        <p:grpSpPr>
          <a:xfrm>
            <a:off x="1510633" y="1999920"/>
            <a:ext cx="5925165" cy="324414"/>
            <a:chOff x="1510633" y="1796720"/>
            <a:chExt cx="5925165" cy="324414"/>
          </a:xfrm>
        </p:grpSpPr>
        <p:sp>
          <p:nvSpPr>
            <p:cNvPr id="12" name="Down Arrow 11"/>
            <p:cNvSpPr/>
            <p:nvPr/>
          </p:nvSpPr>
          <p:spPr>
            <a:xfrm>
              <a:off x="1510633" y="1796720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3306401" y="1806973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5178372" y="1808759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7008008" y="1819012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3467100" y="4064000"/>
            <a:ext cx="2362200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Memory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Can 21"/>
          <p:cNvSpPr/>
          <p:nvPr/>
        </p:nvSpPr>
        <p:spPr>
          <a:xfrm>
            <a:off x="1409700" y="42037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7" name="Group 25"/>
          <p:cNvGrpSpPr/>
          <p:nvPr/>
        </p:nvGrpSpPr>
        <p:grpSpPr>
          <a:xfrm>
            <a:off x="6807200" y="4140200"/>
            <a:ext cx="1202070" cy="1384300"/>
            <a:chOff x="6807200" y="3937000"/>
            <a:chExt cx="1202070" cy="1384300"/>
          </a:xfrm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41"/>
          <p:cNvGrpSpPr/>
          <p:nvPr/>
        </p:nvGrpSpPr>
        <p:grpSpPr>
          <a:xfrm>
            <a:off x="935801" y="2870653"/>
            <a:ext cx="7073469" cy="1485220"/>
            <a:chOff x="935801" y="2667453"/>
            <a:chExt cx="7073469" cy="1485220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935801" y="3251200"/>
              <a:ext cx="7073469" cy="38100"/>
            </a:xfrm>
            <a:prstGeom prst="line">
              <a:avLst/>
            </a:prstGeom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1454377" y="29529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3245077" y="29656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1119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 flipH="1" flipV="1">
              <a:off x="69280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4362677" y="35625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1494039" y="3695586"/>
              <a:ext cx="901473" cy="12702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 flipH="1" flipV="1">
              <a:off x="7105600" y="3594102"/>
              <a:ext cx="673099" cy="12699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Rounded Rectangle 42"/>
          <p:cNvSpPr/>
          <p:nvPr/>
        </p:nvSpPr>
        <p:spPr>
          <a:xfrm>
            <a:off x="457200" y="1231900"/>
            <a:ext cx="8229600" cy="4894263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87301" y="6045200"/>
            <a:ext cx="3397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A machine boundary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21" grpId="0" animBg="1"/>
      <p:bldP spid="22" grpId="0" animBg="1"/>
      <p:bldP spid="43" grpId="0" animBg="1"/>
      <p:bldP spid="44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29241</TotalTime>
  <Words>3169</Words>
  <Application>Microsoft Macintosh PowerPoint</Application>
  <PresentationFormat>On-screen Show (4:3)</PresentationFormat>
  <Paragraphs>581</Paragraphs>
  <Slides>62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Default Theme</vt:lpstr>
      <vt:lpstr>Modularity and Virtualization CS 111 Operating Systems  Peter Reiher </vt:lpstr>
      <vt:lpstr>Introduction</vt:lpstr>
      <vt:lpstr>Virtualization and Modularity</vt:lpstr>
      <vt:lpstr>What Does An OS Do?</vt:lpstr>
      <vt:lpstr>What Have We Got To Work With?</vt:lpstr>
      <vt:lpstr>How to Get From What We’ve  Got to What We Want?</vt:lpstr>
      <vt:lpstr>Real Hardware Vs. Desirable Abstractions</vt:lpstr>
      <vt:lpstr>Starting Simple</vt:lpstr>
      <vt:lpstr>A Simple System</vt:lpstr>
      <vt:lpstr>Things To Be Careful About</vt:lpstr>
      <vt:lpstr>Exploiting Modularity</vt:lpstr>
      <vt:lpstr>Subroutine Modularity</vt:lpstr>
      <vt:lpstr>How Would This Work?</vt:lpstr>
      <vt:lpstr>What’s Soft About This Modularity?</vt:lpstr>
      <vt:lpstr>Illustrating the Problem</vt:lpstr>
      <vt:lpstr>Hardening the Modularity</vt:lpstr>
      <vt:lpstr>Illustrating Hard Modularity</vt:lpstr>
      <vt:lpstr>Communications Across Machines</vt:lpstr>
      <vt:lpstr>Illustrating Communications</vt:lpstr>
      <vt:lpstr>System Services In This Model</vt:lpstr>
      <vt:lpstr>A Storage Example</vt:lpstr>
      <vt:lpstr>Advantages of This Modularity  For a Storage Subsystem</vt:lpstr>
      <vt:lpstr>Benefits of Hard Modularity</vt:lpstr>
      <vt:lpstr>Downsides of Hard Modularity</vt:lpstr>
      <vt:lpstr>One Other Problem</vt:lpstr>
      <vt:lpstr>Virtualization</vt:lpstr>
      <vt:lpstr>The Virtualization Concept</vt:lpstr>
      <vt:lpstr>The Trick in Virtualization</vt:lpstr>
      <vt:lpstr>Returning To Our Simple System</vt:lpstr>
      <vt:lpstr>Abstractions for Virtualizing Computers</vt:lpstr>
      <vt:lpstr>Threads</vt:lpstr>
      <vt:lpstr>OS Handling of Threads</vt:lpstr>
      <vt:lpstr>Running One Thread</vt:lpstr>
      <vt:lpstr>Time Slicing Virtualization</vt:lpstr>
      <vt:lpstr>Wait a Minute . . .?</vt:lpstr>
      <vt:lpstr>The OS and Virtualization</vt:lpstr>
      <vt:lpstr>Wait Another Minute . . .?</vt:lpstr>
      <vt:lpstr>Remember Supervisor Mode?</vt:lpstr>
      <vt:lpstr>The Thread Manager</vt:lpstr>
      <vt:lpstr>Providing Contained Environments</vt:lpstr>
      <vt:lpstr>What Does This Boil Down To?</vt:lpstr>
      <vt:lpstr>Setting Up a User-Level VM</vt:lpstr>
      <vt:lpstr>Protecting Threads From  Each Other</vt:lpstr>
      <vt:lpstr>Protection via Execution Modes</vt:lpstr>
      <vt:lpstr>Trapping to Supervisor Mode</vt:lpstr>
      <vt:lpstr>Modularity and Memory</vt:lpstr>
      <vt:lpstr>What’s the Safety Issue?</vt:lpstr>
      <vt:lpstr>Domains</vt:lpstr>
      <vt:lpstr>Mapping Domains</vt:lpstr>
      <vt:lpstr>What Do Domains Require?</vt:lpstr>
      <vt:lpstr>Making It Work</vt:lpstr>
      <vt:lpstr>The Memory Manager</vt:lpstr>
      <vt:lpstr>Illegal Memory Reference Exceptions</vt:lpstr>
      <vt:lpstr>The Domain Register Concept</vt:lpstr>
      <vt:lpstr>Multiple Domains</vt:lpstr>
      <vt:lpstr>The Multiple Domain Concept</vt:lpstr>
      <vt:lpstr>Handling Multiple Domains </vt:lpstr>
      <vt:lpstr>Domains and Access Permissions</vt:lpstr>
      <vt:lpstr>What If Program Uses a Domain Improperly?</vt:lpstr>
      <vt:lpstr>Do We Really Need to Switch Processes for OS Services?</vt:lpstr>
      <vt:lpstr>Domains in Kernel Mode</vt:lpstr>
      <vt:lpstr>How Does a Thread Get  to Kernel Mode?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27</cp:revision>
  <dcterms:created xsi:type="dcterms:W3CDTF">2015-04-02T17:14:59Z</dcterms:created>
  <dcterms:modified xsi:type="dcterms:W3CDTF">2015-04-02T17:28:26Z</dcterms:modified>
</cp:coreProperties>
</file>