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53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ppt/slides/slide46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slides/slide54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50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7.xml" ContentType="application/vnd.openxmlformats-officedocument.presentationml.slide+xml"/>
  <Override PartName="/ppt/slides/slide55.xml" ContentType="application/vnd.openxmlformats-officedocument.presentationml.slide+xml"/>
  <Override PartName="/ppt/slides/slide43.xml" ContentType="application/vnd.openxmlformats-officedocument.presentationml.slide+xml"/>
  <Override PartName="/ppt/slides/slide51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52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9.xml" ContentType="application/vnd.openxmlformats-officedocument.presentationml.slide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319" r:id="rId2"/>
    <p:sldId id="321" r:id="rId3"/>
    <p:sldId id="322" r:id="rId4"/>
    <p:sldId id="323" r:id="rId5"/>
    <p:sldId id="324" r:id="rId6"/>
    <p:sldId id="325" r:id="rId7"/>
    <p:sldId id="326" r:id="rId8"/>
    <p:sldId id="327" r:id="rId9"/>
    <p:sldId id="328" r:id="rId10"/>
    <p:sldId id="329" r:id="rId11"/>
    <p:sldId id="330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7" r:id="rId29"/>
    <p:sldId id="348" r:id="rId30"/>
    <p:sldId id="351" r:id="rId31"/>
    <p:sldId id="352" r:id="rId32"/>
    <p:sldId id="353" r:id="rId33"/>
    <p:sldId id="354" r:id="rId34"/>
    <p:sldId id="355" r:id="rId35"/>
    <p:sldId id="356" r:id="rId36"/>
    <p:sldId id="357" r:id="rId37"/>
    <p:sldId id="359" r:id="rId38"/>
    <p:sldId id="360" r:id="rId39"/>
    <p:sldId id="361" r:id="rId40"/>
    <p:sldId id="362" r:id="rId41"/>
    <p:sldId id="364" r:id="rId42"/>
    <p:sldId id="365" r:id="rId43"/>
    <p:sldId id="366" r:id="rId44"/>
    <p:sldId id="367" r:id="rId45"/>
    <p:sldId id="368" r:id="rId46"/>
    <p:sldId id="369" r:id="rId47"/>
    <p:sldId id="370" r:id="rId48"/>
    <p:sldId id="371" r:id="rId49"/>
    <p:sldId id="376" r:id="rId50"/>
    <p:sldId id="377" r:id="rId51"/>
    <p:sldId id="378" r:id="rId52"/>
    <p:sldId id="382" r:id="rId53"/>
    <p:sldId id="383" r:id="rId54"/>
    <p:sldId id="384" r:id="rId55"/>
    <p:sldId id="385" r:id="rId5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 showGuides="1">
      <p:cViewPr varScale="1">
        <p:scale>
          <a:sx n="99" d="100"/>
          <a:sy n="99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3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notesMaster" Target="notesMasters/notesMaster1.xml"/><Relationship Id="rId58" Type="http://schemas.openxmlformats.org/officeDocument/2006/relationships/handoutMaster" Target="handoutMasters/handoutMaster1.xml"/><Relationship Id="rId59" Type="http://schemas.openxmlformats.org/officeDocument/2006/relationships/printerSettings" Target="printerSettings/printerSettings1.bin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esProps" Target="presProps.xml"/><Relationship Id="rId61" Type="http://schemas.openxmlformats.org/officeDocument/2006/relationships/viewProps" Target="viewProps.xml"/><Relationship Id="rId62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04616F6D-CB75-7740-88BB-2589CDB3EE74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05AC21B9-826A-4E44-9A76-D507097FF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19F9F916-CBEF-F642-B3A0-73866AA1D2D0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322C46DA-EB57-CC40-8475-E93FDBCCC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" charset="-128"/>
        <a:cs typeface="ＭＳ Ｐゴシック" pitchFamily="8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1C9FC7-9849-834B-857D-9B11921B0E6C}" type="slidenum">
              <a:rPr lang="en-US">
                <a:latin typeface="Courier New" pitchFamily="-107" charset="0"/>
                <a:ea typeface="ＭＳ Ｐゴシック" pitchFamily="-107" charset="-128"/>
                <a:cs typeface="ＭＳ Ｐゴシック" pitchFamily="-107" charset="-128"/>
              </a:rPr>
              <a:pPr/>
              <a:t>1</a:t>
            </a:fld>
            <a:endParaRPr lang="en-US">
              <a:latin typeface="Courier New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Times New Roman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01DC1C6F-2AA9-B541-9C4D-D8901C21E72B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082DDBD6-985E-1E40-9711-96E1D1387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0D10F382-42A6-AA40-9EC2-55245BD96439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CD8101F9-C601-784A-BC44-CF14BA02E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E6A6A435-8EDA-9E4E-B09E-57C08BE52775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B904E61C-3951-884D-8A3E-AE32CD535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F8B5E17F-5C24-CA4A-AEE1-CB4F3DA8EF7D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4D2014E4-9E81-5F4E-9995-4D069743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B957FEE9-B1FF-3E46-A11D-9C3AD7C275AD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47B88A05-54CB-1B43-8845-14C672377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4013AD8E-B3D0-DD40-9C3F-6B73AD39BA89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973848A2-E22F-3540-9C0C-7C03705E35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683683CF-B460-5045-951F-66B8D262BF4F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AA106EFF-E610-314F-B163-48F30856C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39D7E797-42D7-414A-A900-8123E3A2B19E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B946FE3F-2F0D-8747-AE49-30241828A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3C14FDA6-2713-B44E-832B-90F1CE4EC532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5C23390F-5FEF-CC42-9D6C-2B00F372A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620C85FE-D2F3-AD42-9B60-CE0AE3A00908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FE4219F3-A861-E54E-ADBB-A76FE7B54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AF4FD506-89F1-DC4D-A39A-EA1D87DD608E}" type="datetime1">
              <a:rPr lang="en-US"/>
              <a:pPr>
                <a:defRPr/>
              </a:pPr>
              <a:t>10/19/15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84D6F0E5-0433-BE45-9B12-80DC36A9E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sz="1800">
              <a:latin typeface="Courier New" pitchFamily="-107" charset="0"/>
              <a:ea typeface="ＭＳ Ｐゴシック" charset="-128"/>
              <a:cs typeface="ＭＳ Ｐゴシック" charset="-128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525" cy="46196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>
                <a:latin typeface="Times New Roman" pitchFamily="8" charset="0"/>
                <a:ea typeface="ＭＳ Ｐゴシック" pitchFamily="8" charset="-128"/>
                <a:cs typeface="ＭＳ Ｐゴシック" pitchFamily="8" charset="-128"/>
              </a:rPr>
              <a:t>Lecture 8</a:t>
            </a:r>
          </a:p>
          <a:p>
            <a:pPr>
              <a:defRPr/>
            </a:pPr>
            <a:r>
              <a:rPr lang="en-US" sz="1200">
                <a:latin typeface="Times New Roman" pitchFamily="8" charset="0"/>
                <a:ea typeface="ＭＳ Ｐゴシック" pitchFamily="8" charset="-128"/>
                <a:cs typeface="ＭＳ Ｐゴシック" pitchFamily="8" charset="-128"/>
              </a:rPr>
              <a:t>Page </a:t>
            </a:r>
            <a:fld id="{308C2B91-8F63-EE41-8639-F768C16371A0}" type="slidenum">
              <a:rPr lang="en-US" sz="1200">
                <a:latin typeface="Times New Roman" pitchFamily="8" charset="0"/>
                <a:ea typeface="ＭＳ Ｐゴシック" pitchFamily="8" charset="-128"/>
                <a:cs typeface="ＭＳ Ｐゴシック" pitchFamily="8" charset="-128"/>
              </a:rPr>
              <a:pPr>
                <a:defRPr/>
              </a:pPr>
              <a:t>‹#›</a:t>
            </a:fld>
            <a:endParaRPr lang="en-US" sz="1200">
              <a:latin typeface="Times New Roman" pitchFamily="8" charset="0"/>
              <a:ea typeface="ＭＳ Ｐゴシック" pitchFamily="8" charset="-128"/>
              <a:cs typeface="ＭＳ Ｐゴシック" pitchFamily="8" charset="-128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636588" y="6265863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  <a:ea typeface="ＭＳ Ｐゴシック" charset="-128"/>
                <a:cs typeface="ＭＳ Ｐゴシック" charset="-128"/>
              </a:rPr>
              <a:t>CS 111</a:t>
            </a:r>
            <a:endParaRPr lang="en-US" sz="1200" dirty="0" smtClean="0">
              <a:latin typeface="Times New Roman" pitchFamily="-107" charset="0"/>
              <a:ea typeface="ＭＳ Ｐゴシック" charset="-128"/>
              <a:cs typeface="ＭＳ Ｐゴシック" charset="-128"/>
            </a:endParaRP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  <a:ea typeface="ＭＳ Ｐゴシック" charset="-128"/>
                <a:cs typeface="ＭＳ Ｐゴシック" charset="-128"/>
              </a:rPr>
              <a:t>Fall 2015 </a:t>
            </a:r>
            <a:endParaRPr lang="en-US" sz="1200" dirty="0">
              <a:latin typeface="Times New Roman" pitchFamily="-107" charset="0"/>
              <a:ea typeface="ＭＳ Ｐゴシック" charset="-128"/>
              <a:cs typeface="ＭＳ Ｐゴシック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8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8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8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8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7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Synchronization, Critical Sections and Concurrency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CS 111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Operating Systems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Peter Reiher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</a:br>
            <a:endParaRPr lang="en-US" smtClean="0">
              <a:latin typeface="Times New Roman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161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en-US">
                <a:latin typeface="Times New Roman" pitchFamily="-107" charset="0"/>
                <a:ea typeface="ＭＳ Ｐゴシック" pitchFamily="-107" charset="-128"/>
                <a:cs typeface="ＭＳ Ｐゴシック" pitchFamily="-107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Sections and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Re-entrant Code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Consider a simple recursive routine:</a:t>
            </a:r>
          </a:p>
          <a:p>
            <a:pPr lvl="1">
              <a:buFont typeface="Symbol" pitchFamily="-107" charset="2"/>
              <a:buNone/>
            </a:pPr>
            <a:r>
              <a:rPr lang="en-GB" sz="20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int factorial(x) { tmp = </a:t>
            </a:r>
          </a:p>
          <a:p>
            <a:pPr lvl="1">
              <a:buFont typeface="Symbol" pitchFamily="-107" charset="2"/>
              <a:buNone/>
            </a:pPr>
            <a:r>
              <a:rPr lang="en-GB" sz="20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factorial( x-1 ); return x*tmp}</a:t>
            </a:r>
          </a:p>
          <a:p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Consider a possibly multi-threaded routine:</a:t>
            </a:r>
          </a:p>
          <a:p>
            <a:pPr lvl="1">
              <a:buFont typeface="Symbol" pitchFamily="-107" charset="2"/>
              <a:buNone/>
            </a:pPr>
            <a:r>
              <a:rPr lang="en-GB" sz="2000" smtClean="0">
                <a:solidFill>
                  <a:srgbClr val="00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debit(amt) {tmp = bal-amt; </a:t>
            </a:r>
          </a:p>
          <a:p>
            <a:pPr lvl="1">
              <a:buFont typeface="Symbol" pitchFamily="-107" charset="2"/>
              <a:buNone/>
            </a:pPr>
            <a:r>
              <a:rPr lang="en-GB" sz="2000" smtClean="0">
                <a:solidFill>
                  <a:srgbClr val="00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if (tmp &gt;=0) bal = tmp)}</a:t>
            </a:r>
          </a:p>
          <a:p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Neither would work if </a:t>
            </a:r>
            <a:r>
              <a:rPr lang="en-GB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tmp </a:t>
            </a:r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was shared/static</a:t>
            </a:r>
          </a:p>
          <a:p>
            <a:pPr lvl="1"/>
            <a:r>
              <a:rPr lang="en-GB" sz="2000" smtClean="0">
                <a:latin typeface="Times New Roman" pitchFamily="-107" charset="0"/>
                <a:ea typeface="ＭＳ Ｐゴシック" pitchFamily="-107" charset="-128"/>
              </a:rPr>
              <a:t>Must be dynamic, each invocation has its own copy</a:t>
            </a:r>
          </a:p>
          <a:p>
            <a:pPr lvl="1"/>
            <a:r>
              <a:rPr lang="en-GB" sz="2000" smtClean="0">
                <a:latin typeface="Times New Roman" pitchFamily="-107" charset="0"/>
                <a:ea typeface="ＭＳ Ｐゴシック" pitchFamily="-107" charset="-128"/>
              </a:rPr>
              <a:t>This is not a problem with read-only information</a:t>
            </a:r>
          </a:p>
          <a:p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What if a variable has to be writeable?</a:t>
            </a:r>
          </a:p>
          <a:p>
            <a:pPr lvl="1"/>
            <a:r>
              <a:rPr lang="en-GB" sz="2000" smtClean="0">
                <a:latin typeface="Times New Roman" pitchFamily="-107" charset="0"/>
                <a:ea typeface="ＭＳ Ｐゴシック" pitchFamily="-107" charset="-128"/>
              </a:rPr>
              <a:t>Writable variables should be dynamic or shared</a:t>
            </a:r>
          </a:p>
          <a:p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And proper sharing often involves critical sections</a:t>
            </a:r>
          </a:p>
          <a:p>
            <a:endParaRPr lang="en-US" sz="2400" smtClean="0">
              <a:latin typeface="Times New Roman" pitchFamily="-107" charset="0"/>
              <a:ea typeface="ＭＳ Ｐゴシック" pitchFamily="-107" charset="-128"/>
            </a:endParaRPr>
          </a:p>
          <a:p>
            <a:endParaRPr lang="en-US" sz="280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1762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Basic Approach to Critical Sections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09696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Serialize access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Only allow one thread to use it at a time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Using some method like locking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Won’t that limit parallelism?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Yes, but . . .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If true interactions are rare, and critical sections well defined, most code still parallel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If there are actual frequent interactions, there isn’t any real parallelism possible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Assuming you demand correct results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Recognizing Critical Sections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Generally includes updates to object state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May be updates to a single object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May be related updates to multiple objects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Generally involves multi-step operations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Object state inconsistent until operation finishes</a:t>
            </a:r>
          </a:p>
          <a:p>
            <a:pPr lvl="2"/>
            <a:r>
              <a:rPr lang="en-GB" sz="2000" smtClean="0">
                <a:latin typeface="Times New Roman" pitchFamily="-107" charset="0"/>
                <a:ea typeface="ＭＳ Ｐゴシック" pitchFamily="-107" charset="-128"/>
              </a:rPr>
              <a:t>This period may be brief or extended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Preemption leaves object in compromised state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Correct operation requires </a:t>
            </a:r>
            <a:r>
              <a:rPr lang="en-GB" sz="2800" i="1" smtClean="0">
                <a:latin typeface="Times New Roman" pitchFamily="-107" charset="0"/>
                <a:ea typeface="ＭＳ Ｐゴシック" pitchFamily="-107" charset="-128"/>
              </a:rPr>
              <a:t>mutual exclusion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Only one thread at a time has access to object(s)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Client 1 completes its operation before client 2 starts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 Example 1: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Updating a File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2813" y="1654175"/>
            <a:ext cx="1806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Process 1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03850" y="1660525"/>
            <a:ext cx="1806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Process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638" y="2408238"/>
            <a:ext cx="3786187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remove(“database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”);</a:t>
            </a:r>
          </a:p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fd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 = </a:t>
            </a: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create(“database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”);</a:t>
            </a:r>
          </a:p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write(fd,newdata,length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close(fd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51350" y="2401888"/>
            <a:ext cx="447833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fd = open(“database”,READ);</a:t>
            </a:r>
          </a:p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count = read(fd,buffer,length);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0775" y="3702050"/>
            <a:ext cx="2817813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remove(“database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”);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128713" y="3959225"/>
            <a:ext cx="3508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376092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fd = create(“database”);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925888" y="4205288"/>
            <a:ext cx="39243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fd = open(“database”,READ);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33825" y="4449763"/>
            <a:ext cx="4478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count = read(fd,buffer,length);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5063" y="4681538"/>
            <a:ext cx="3786187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write(fd,newdata,length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3000" y="4913313"/>
            <a:ext cx="15700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 err="1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close(fd</a:t>
            </a: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);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81050" y="5781675"/>
            <a:ext cx="7570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lvl="1">
              <a:buFont typeface="Lucida Grande" pitchFamily="-107" charset="0"/>
              <a:buChar char="−"/>
            </a:pP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 This result could not occur with any sequential execution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87400" y="5351463"/>
            <a:ext cx="460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buFont typeface="Arial" pitchFamily="-107" charset="0"/>
              <a:buChar char="•"/>
            </a:pP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 Process 2 reads an empty database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6" grpId="1"/>
      <p:bldP spid="7" grpId="0"/>
      <p:bldP spid="7" grpId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429125" y="6013450"/>
            <a:ext cx="974725" cy="46355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29699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 Example 2: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Re-entrant Signals</a:t>
            </a:r>
          </a:p>
        </p:txBody>
      </p:sp>
      <p:sp>
        <p:nvSpPr>
          <p:cNvPr id="2970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12813" y="1654175"/>
            <a:ext cx="21574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First signal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03850" y="1660525"/>
            <a:ext cx="25685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Second signal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8638" y="2408238"/>
            <a:ext cx="323215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load r1,numsigs // = 0</a:t>
            </a:r>
          </a:p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add r1,=1  // = 1</a:t>
            </a:r>
          </a:p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store r1,numsigs // =1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979988" y="2401888"/>
            <a:ext cx="323215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load r1,numsigs // = 0</a:t>
            </a:r>
          </a:p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 r1,=1  // = 1</a:t>
            </a:r>
          </a:p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store r1,numsigs // =1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96975" y="3473450"/>
            <a:ext cx="3232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load r1,numsigs // = 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52700" y="5464175"/>
            <a:ext cx="1477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numsigs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29573" y="54639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90625" y="3784600"/>
            <a:ext cx="254000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add r1,=1  // = 1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56138" y="4035425"/>
            <a:ext cx="3232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load r1,numsigs // = 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60638" y="5986463"/>
            <a:ext cx="5540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436465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64075" y="4294188"/>
            <a:ext cx="253841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 r1,=1  // =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657725" y="4551363"/>
            <a:ext cx="3232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store r1,numsigs // =1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29573" y="54639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84275" y="4849813"/>
            <a:ext cx="3232150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ourier New"/>
                <a:ea typeface="ＭＳ Ｐゴシック" charset="-128"/>
                <a:cs typeface="Courier New"/>
              </a:rPr>
              <a:t>store r1,numsigs // =1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429573" y="5461756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688013" y="5205413"/>
            <a:ext cx="28400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The signal handlers share </a:t>
            </a:r>
            <a:r>
              <a:rPr lang="en-US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numsigs </a:t>
            </a: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and </a:t>
            </a:r>
            <a:r>
              <a:rPr lang="en-US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r1 </a:t>
            </a: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. . .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36563" y="5345113"/>
            <a:ext cx="2222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So </a:t>
            </a:r>
            <a:r>
              <a:rPr lang="en-US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numsigs </a:t>
            </a:r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is 1, instead of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4" grpId="0"/>
      <p:bldP spid="5" grpId="0"/>
      <p:bldP spid="6" grpId="0"/>
      <p:bldP spid="6" grpId="1"/>
      <p:bldP spid="7" grpId="0"/>
      <p:bldP spid="7" grpId="1"/>
      <p:bldP spid="8" grpId="0"/>
      <p:bldP spid="9" grpId="0"/>
      <p:bldP spid="12" grpId="0"/>
      <p:bldP spid="13" grpId="0"/>
      <p:bldP spid="15" grpId="0"/>
      <p:bldP spid="21" grpId="0"/>
      <p:bldP spid="23" grpId="0"/>
      <p:bldP spid="25" grpId="0"/>
      <p:bldP spid="27" grpId="0"/>
      <p:bldP spid="27" grpId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57200" y="3397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 Example 3:   Multithreaded Banking Code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7388" y="1852613"/>
            <a:ext cx="2551112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r1, balance   // = 100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r2, amount1 // = 50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add r1, r2              // = 150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store r1, balance  // = 150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endParaRPr lang="en-US" sz="1600">
              <a:solidFill>
                <a:srgbClr val="0000FF"/>
              </a:solidFill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58863" y="1423988"/>
            <a:ext cx="1584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1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575300" y="1431925"/>
            <a:ext cx="1585913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2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978400" y="1819275"/>
            <a:ext cx="25622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r1, balance    // = 100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r2, amount2 // = 25 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sub r1, r2               // = 75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store r1, balance   // = 75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92200" y="2863850"/>
            <a:ext cx="25050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r1, balance   // = 100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98550" y="3149600"/>
            <a:ext cx="23574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load r2, amount1 // = 50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104900" y="3421063"/>
            <a:ext cx="2438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add r1, r2            // = 150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45532" y="524451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100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843213" y="5259388"/>
            <a:ext cx="11541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balance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52913" y="5675313"/>
            <a:ext cx="846137" cy="382587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849563" y="5689600"/>
            <a:ext cx="4619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59263" y="6091238"/>
            <a:ext cx="846137" cy="38417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855913" y="6105525"/>
            <a:ext cx="4619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937524" y="525138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34988" y="5265738"/>
            <a:ext cx="1154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amount1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10740" y="525825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608638" y="5272088"/>
            <a:ext cx="11541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amount2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245532" y="567584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100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45532" y="567584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150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722813" y="3581400"/>
            <a:ext cx="25622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r1, balance    // = 100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45532" y="568907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100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716463" y="3813175"/>
            <a:ext cx="23574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load r2, amount2 // = 25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52424" y="609174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65652" y="566948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noFill/>
                <a:latin typeface="Courier New"/>
                <a:cs typeface="Courier New"/>
              </a:rPr>
              <a:t>75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722813" y="4057650"/>
            <a:ext cx="248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sub r1, r2              // = 75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716463" y="4289425"/>
            <a:ext cx="248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>
                <a:solidFill>
                  <a:srgbClr val="FF3300"/>
                </a:solidFill>
              </a:rPr>
              <a:t>store r1, balance   // = 75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252424" y="526461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75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1112838" y="4538663"/>
            <a:ext cx="25161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>
                <a:solidFill>
                  <a:srgbClr val="0000FF"/>
                </a:solidFill>
              </a:rPr>
              <a:t>store r1, balance  // = 150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59316" y="611184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405313" y="3206750"/>
            <a:ext cx="3351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SWITCH!!!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1376363" y="4076700"/>
            <a:ext cx="3351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SWITCH!!!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259316" y="525825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  <a:latin typeface="Courier New"/>
                <a:cs typeface="Courier New"/>
              </a:rPr>
              <a:t>150</a:t>
            </a:r>
            <a:endParaRPr lang="en-US" b="1" dirty="0">
              <a:noFill/>
              <a:latin typeface="Courier New"/>
              <a:cs typeface="Courier New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962150" y="2887663"/>
            <a:ext cx="6078538" cy="768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The $25 debit was lost!!!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5801E-6 -1.35047E-6 L -0.40223 -0.29164 " pathEditMode="relative" ptsTypes="AA">
                                      <p:cBhvr>
                                        <p:cTn id="8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001E-6 -1.35047E-6 L -0.4024 -0.2782 " pathEditMode="relative" ptsTypes="AA">
                                      <p:cBhvr>
                                        <p:cTn id="8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17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700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23 -0.29164 L 0.00156 0.00023 " pathEditMode="relative" ptsTypes="AA">
                                      <p:cBhvr>
                                        <p:cTn id="1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4 -0.2782 L 0.00295 0.00023 " pathEditMode="relative" ptsTypes="AA">
                                      <p:cBhvr>
                                        <p:cTn id="1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7" grpId="0"/>
      <p:bldP spid="7" grpId="1"/>
      <p:bldP spid="8" grpId="0"/>
      <p:bldP spid="9" grpId="0"/>
      <p:bldP spid="10" grpId="0"/>
      <p:bldP spid="12" grpId="0"/>
      <p:bldP spid="13" grpId="0" animBg="1"/>
      <p:bldP spid="13" grpId="1" animBg="1"/>
      <p:bldP spid="14" grpId="0"/>
      <p:bldP spid="16" grpId="0" animBg="1"/>
      <p:bldP spid="16" grpId="1" animBg="1"/>
      <p:bldP spid="17" grpId="0"/>
      <p:bldP spid="19" grpId="0"/>
      <p:bldP spid="21" grpId="0"/>
      <p:bldP spid="31" grpId="0"/>
      <p:bldP spid="34" grpId="0"/>
      <p:bldP spid="39" grpId="0"/>
      <p:bldP spid="39" grpId="1"/>
      <p:bldP spid="40" grpId="0"/>
      <p:bldP spid="40" grpId="1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Are There Real Critical Sections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in Operating Systems?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smtClean="0">
                <a:latin typeface="Times New Roman" pitchFamily="-107" charset="0"/>
                <a:ea typeface="ＭＳ Ｐゴシック" pitchFamily="-107" charset="-128"/>
              </a:rPr>
              <a:t>Yes!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Shared data for multiple concurrent threads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Process state variables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Resource pools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Device driver state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Logical parallelism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Created by preemptive scheduling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Asynchronous interrupts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Physical parallelism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Shared memory, symmetric multi-processors 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These Kinds of Interleavings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Seem Pretty Unlikely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58750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To cause problems, things have to happen exactly wrong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Indeed, that’s true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But you’re executing a billion instructions per second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 even very low probability events can happen with frightening frequency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Often, one problem blows up everything that follows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Can’t We Solve the Problem By Disabling Interrupts?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Much of our difficulty is caused by a poorly timed interrupt 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Our code gets part way through, then gets interrupted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Someone else does something that interferes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When we start again, things are messed up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Why not temporarily disable interrupts to solve those problems?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Problems With Disabling Interrupts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Not an option in user mode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Requires use of privileged instructions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Dangerous if improperly used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Could disable preemptive scheduling, disk I/O, etc.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Delays system response to important interrupts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Received data isn’t processed until interrupt serviced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Device will sit idle until next operation is initiated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Doesn't help with multicore processors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Other processors can access the same memory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Generally harms performance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To deal with rare problems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Outline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Parallelism and synchronization</a:t>
            </a:r>
          </a:p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Critical sections and atomic instructions</a:t>
            </a:r>
          </a:p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Using atomic instructions to build higher level locks</a:t>
            </a:r>
          </a:p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Asynchronous completion</a:t>
            </a:r>
          </a:p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Lock contention</a:t>
            </a:r>
          </a:p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Synchronization in real operating systems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460750" y="503238"/>
            <a:ext cx="2143125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 How Do We Solve This Problem?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44145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Avoid shared data whenever possible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No shared data, no critical section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Not always feasible</a:t>
            </a:r>
            <a:endParaRPr lang="en-GB" sz="2000" smtClean="0">
              <a:latin typeface="Times New Roman" pitchFamily="-107" charset="0"/>
              <a:ea typeface="ＭＳ Ｐゴシック" pitchFamily="-107" charset="-128"/>
            </a:endParaRP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Eliminate critical sections with </a:t>
            </a:r>
            <a:r>
              <a:rPr lang="en-GB" sz="2800" i="1" smtClean="0">
                <a:latin typeface="Times New Roman" pitchFamily="-107" charset="0"/>
                <a:ea typeface="ＭＳ Ｐゴシック" pitchFamily="-107" charset="-128"/>
              </a:rPr>
              <a:t>atomic instructions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Atomic (uninteruptable) read/modify/write operations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Can be applied to 1-8 contiguous bytes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Simple: increment/decrement, and/or/xor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Complex: test-and-set, exchange, compare-and-swap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What if we need to do more in a critical section?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Use atomic instructions to implement locks 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Use the lock operations to protect critical sections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Atomic Instructions – Test and Set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i="1" smtClean="0">
                <a:latin typeface="Times New Roman" pitchFamily="-107" charset="0"/>
                <a:ea typeface="ＭＳ Ｐゴシック" pitchFamily="-107" charset="-128"/>
              </a:rPr>
              <a:t>A C description of a machine language instruction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36868" name="TextBox 3"/>
          <p:cNvSpPr txBox="1">
            <a:spLocks noChangeArrowheads="1"/>
          </p:cNvSpPr>
          <p:nvPr/>
        </p:nvSpPr>
        <p:spPr bwMode="auto">
          <a:xfrm>
            <a:off x="503238" y="2552700"/>
            <a:ext cx="8429625" cy="409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bool TS( char *p)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bool rc;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rc = *p;			/* note the current value		*/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*p = TRUE;		/* set the value to be TRUE		*/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return rc;			/* return the value before we set it	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/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if !TS(flag) {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	/* We have control of the critical section! 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/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Atomic Instructions – Compare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and Swap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i="1" smtClean="0">
                <a:latin typeface="Times New Roman" pitchFamily="-107" charset="0"/>
                <a:ea typeface="ＭＳ Ｐゴシック" pitchFamily="-107" charset="-128"/>
              </a:rPr>
              <a:t>Again, a C description of machine instruction</a:t>
            </a:r>
          </a:p>
        </p:txBody>
      </p:sp>
      <p:sp>
        <p:nvSpPr>
          <p:cNvPr id="37892" name="TextBox 3"/>
          <p:cNvSpPr txBox="1">
            <a:spLocks noChangeArrowheads="1"/>
          </p:cNvSpPr>
          <p:nvPr/>
        </p:nvSpPr>
        <p:spPr bwMode="auto">
          <a:xfrm>
            <a:off x="457200" y="2192338"/>
            <a:ext cx="850265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bool compare_and_swap( int *p, int old, int new 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if (*p == old) {	/* see if value has been changed	*/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*p = new;		/* if not, set it to new value		*/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return( TRUE);	/* tell caller he succeeded		*/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 else			/* value has been changed		*/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return( FALSE);	/* tell caller he failed			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2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if (compare_and_swap(flag,UNUSED,IN_USE) {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/* I got the critical section! 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 else {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/* I didn’t get it.  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8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18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Solving Problem #3 With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Compare and Swap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i="1" smtClean="0">
                <a:latin typeface="Times New Roman" pitchFamily="-107" charset="0"/>
                <a:ea typeface="ＭＳ Ｐゴシック" pitchFamily="-107" charset="-128"/>
              </a:rPr>
              <a:t>Again, a C implementation</a:t>
            </a:r>
          </a:p>
        </p:txBody>
      </p:sp>
      <p:sp>
        <p:nvSpPr>
          <p:cNvPr id="38916" name="TextBox 3"/>
          <p:cNvSpPr txBox="1">
            <a:spLocks noChangeArrowheads="1"/>
          </p:cNvSpPr>
          <p:nvPr/>
        </p:nvSpPr>
        <p:spPr bwMode="auto">
          <a:xfrm>
            <a:off x="457200" y="2405063"/>
            <a:ext cx="803751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int current_balance;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writecheck( int amount 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int oldbal, newbal;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do {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oldbal = current_balance;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newbal = oldbal - amount;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if (newbal &lt; 0) return (ERROR);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 while (!compare_and_swap( &amp;current_balance, oldbal, newbal))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...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endParaRPr lang="en-US" sz="18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Why Does This Work?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255713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Remember, </a:t>
            </a:r>
            <a:r>
              <a:rPr lang="en-US" sz="28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compare_and_swap()</a:t>
            </a: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is atomic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First time through, if no concurrency, </a:t>
            </a:r>
          </a:p>
          <a:p>
            <a:pPr lvl="1"/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oldbal ==</a:t>
            </a: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current_balance</a:t>
            </a:r>
            <a:endParaRPr lang="en-US" smtClean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pPr lvl="1"/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current_balance</a:t>
            </a: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was changed to </a:t>
            </a:r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newbal</a:t>
            </a: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by </a:t>
            </a:r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compare_and_swap()</a:t>
            </a:r>
            <a:endParaRPr lang="en-US" smtClean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If not,</a:t>
            </a:r>
            <a:endParaRPr lang="en-US" smtClean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pPr lvl="1"/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current_balance</a:t>
            </a: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changed after you read it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</a:t>
            </a:r>
            <a:r>
              <a:rPr lang="en-US" sz="3200" smtClean="0">
                <a:latin typeface="Times New Roman" pitchFamily="-107" charset="0"/>
                <a:ea typeface="ＭＳ Ｐゴシック" pitchFamily="-107" charset="-128"/>
              </a:rPr>
              <a:t> </a:t>
            </a:r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compare_and_swap()</a:t>
            </a: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didn’t change </a:t>
            </a:r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current_balance</a:t>
            </a: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and returned FALSE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Loop, read the new value, and try again</a:t>
            </a:r>
          </a:p>
          <a:p>
            <a:pPr lvl="1"/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  <a:p>
            <a:pPr lvl="1"/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Will This Really Solve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Problem?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37795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If the compare &amp; swap fails, we loop back and try again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If there is a conflicting thread isn’t it likely to simply fail again?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Only if preempted during a four instruction window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By someone executing the same critical section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Extremely low probability event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We will very seldom go through the loop even twice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Limitation of Atomic Instructions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They only update a small number of contiguous bytes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Cannot be used to atomically change multiple locations</a:t>
            </a:r>
          </a:p>
          <a:p>
            <a:pPr lvl="2"/>
            <a:r>
              <a:rPr lang="en-GB" sz="2000" smtClean="0">
                <a:latin typeface="Times New Roman" pitchFamily="-107" charset="0"/>
                <a:ea typeface="ＭＳ Ｐゴシック" pitchFamily="-107" charset="-128"/>
              </a:rPr>
              <a:t>E.g., insertions in a doubly-linked list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They operate on a single memory bus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Cannot be used to update records on disk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Cannot be used across a network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They are not higher level locking operations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They cannot “wait” until a resource becomes available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You have to program that up yourself</a:t>
            </a:r>
          </a:p>
          <a:p>
            <a:pPr lvl="2"/>
            <a:r>
              <a:rPr lang="en-GB" sz="2000" smtClean="0">
                <a:latin typeface="Times New Roman" pitchFamily="-107" charset="0"/>
                <a:ea typeface="ＭＳ Ｐゴシック" pitchFamily="-107" charset="-128"/>
              </a:rPr>
              <a:t>Giving you extra opportunities to screw up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Implementing Locks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49383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Create a synchronization object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Associated it with a critical section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Of a size that an atomic instruction can manage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Lock the object to seize the critical section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If critical section is free, lock operation succeeds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If critical section is already in use, lock operation fails</a:t>
            </a:r>
          </a:p>
          <a:p>
            <a:pPr lvl="2"/>
            <a:r>
              <a:rPr lang="en-GB" sz="2000" smtClean="0">
                <a:latin typeface="Times New Roman" pitchFamily="-107" charset="0"/>
                <a:ea typeface="ＭＳ Ｐゴシック" pitchFamily="-107" charset="-128"/>
              </a:rPr>
              <a:t>It may fail immediately</a:t>
            </a:r>
          </a:p>
          <a:p>
            <a:pPr lvl="2"/>
            <a:r>
              <a:rPr lang="en-GB" sz="2000" smtClean="0">
                <a:latin typeface="Times New Roman" pitchFamily="-107" charset="0"/>
                <a:ea typeface="ＭＳ Ｐゴシック" pitchFamily="-107" charset="-128"/>
              </a:rPr>
              <a:t>It may block until the critical section is free again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Unlock the object to release critical section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Subsequent lock attempts can now succeed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May unblock a sleeping waiter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758950" y="503238"/>
            <a:ext cx="5583238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Using Atomic Instructions to Implement a Lock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Assuming C implementation of test and set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1535113" y="2381250"/>
            <a:ext cx="526256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bool getlock( lock *lockp)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if (TS(lockp) == 0 )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return( TRUE);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else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return( FALSE);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freelock( lock *lockp 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*lockp = 0;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18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Associating the Lock With a Critical Section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Assuming same lock as in last example</a:t>
            </a:r>
          </a:p>
        </p:txBody>
      </p:sp>
      <p:sp>
        <p:nvSpPr>
          <p:cNvPr id="45060" name="TextBox 3"/>
          <p:cNvSpPr txBox="1">
            <a:spLocks noChangeArrowheads="1"/>
          </p:cNvSpPr>
          <p:nvPr/>
        </p:nvSpPr>
        <p:spPr bwMode="auto">
          <a:xfrm>
            <a:off x="538163" y="2381250"/>
            <a:ext cx="831215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while (!getlock(crit_section_lock))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{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yield(); /*or spin on lock 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critical_section(); /*Access critical section */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2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freelock(crit_section_lock);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2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2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US" sz="18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45061" name="TextBox 4"/>
          <p:cNvSpPr txBox="1">
            <a:spLocks noChangeArrowheads="1"/>
          </p:cNvSpPr>
          <p:nvPr/>
        </p:nvSpPr>
        <p:spPr bwMode="auto">
          <a:xfrm>
            <a:off x="228600" y="4610100"/>
            <a:ext cx="81470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buFont typeface="Arial" pitchFamily="-107" charset="0"/>
              <a:buChar char="•"/>
            </a:pPr>
            <a:r>
              <a:rPr lang="en-US" sz="2800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  Remember, while you’re in the critical section, no one else will be able to get the lock</a:t>
            </a:r>
          </a:p>
          <a:p>
            <a:pPr lvl="1">
              <a:buFont typeface="Lucida Grande" pitchFamily="-107" charset="0"/>
              <a:buChar char="−"/>
            </a:pPr>
            <a:r>
              <a:rPr lang="en-US" sz="2800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 Better not stay there too long</a:t>
            </a:r>
          </a:p>
          <a:p>
            <a:pPr lvl="1">
              <a:buFont typeface="Lucida Grande" pitchFamily="-107" charset="0"/>
              <a:buChar char="−"/>
            </a:pPr>
            <a:r>
              <a:rPr lang="en-US" sz="2800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 And definitely don’t go into infinite loop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Benefits of Parallelism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493838"/>
            <a:ext cx="8229600" cy="4525962"/>
          </a:xfrm>
        </p:spPr>
        <p:txBody>
          <a:bodyPr/>
          <a:lstStyle/>
          <a:p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Improved throughput</a:t>
            </a:r>
          </a:p>
          <a:p>
            <a:pPr lvl="1"/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Blocking of one activity does not stop others</a:t>
            </a:r>
          </a:p>
          <a:p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Improved modularity</a:t>
            </a:r>
          </a:p>
          <a:p>
            <a:pPr lvl="1"/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Separating compound activities into simpler pieces</a:t>
            </a:r>
          </a:p>
          <a:p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Improved robustness</a:t>
            </a:r>
          </a:p>
          <a:p>
            <a:pPr lvl="1"/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The failure of one thread does not stop others</a:t>
            </a:r>
          </a:p>
          <a:p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A better fit to modern paradigms</a:t>
            </a:r>
          </a:p>
          <a:p>
            <a:pPr lvl="1"/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Cloud computing, web based services</a:t>
            </a:r>
          </a:p>
          <a:p>
            <a:pPr lvl="1"/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Our universe </a:t>
            </a:r>
            <a:r>
              <a:rPr lang="en-GB" u="sng" dirty="0" smtClean="0">
                <a:latin typeface="Times New Roman" pitchFamily="-107" charset="0"/>
                <a:ea typeface="ＭＳ Ｐゴシック" pitchFamily="-107" charset="-128"/>
              </a:rPr>
              <a:t>is</a:t>
            </a:r>
            <a:r>
              <a:rPr lang="en-GB" dirty="0" smtClean="0">
                <a:latin typeface="Times New Roman" pitchFamily="-107" charset="0"/>
                <a:ea typeface="ＭＳ Ｐゴシック" pitchFamily="-107" charset="-128"/>
              </a:rPr>
              <a:t> cooperating parallel processes</a:t>
            </a:r>
          </a:p>
          <a:p>
            <a:endParaRPr lang="en-US" dirty="0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758950" y="503238"/>
            <a:ext cx="5583238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Criteria for Correct Locking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800" dirty="0" smtClean="0"/>
              <a:t>How do we know if a locking mechanism is correct?</a:t>
            </a:r>
          </a:p>
          <a:p>
            <a:pPr>
              <a:buFont typeface="Arial" charset="0"/>
              <a:buChar char="•"/>
              <a:defRPr/>
            </a:pPr>
            <a:r>
              <a:rPr lang="en-US" sz="2800" dirty="0" smtClean="0"/>
              <a:t>Four desirable criteria:</a:t>
            </a:r>
          </a:p>
          <a:p>
            <a:pPr marL="1109663" lvl="1" indent="-533400">
              <a:buFont typeface="Symbol" charset="2"/>
              <a:buAutoNum type="arabicPeriod"/>
              <a:defRPr/>
            </a:pPr>
            <a:r>
              <a:rPr lang="en-US" sz="2400" dirty="0" smtClean="0"/>
              <a:t>Correct mutual exclusion</a:t>
            </a:r>
          </a:p>
          <a:p>
            <a:pPr marL="1536700" lvl="2" indent="-457200">
              <a:buFont typeface="Symbol" charset="2"/>
              <a:buChar char=""/>
              <a:defRPr/>
            </a:pPr>
            <a:r>
              <a:rPr lang="en-US" sz="2000" dirty="0" smtClean="0"/>
              <a:t>Only one thread at a time has access to critical section</a:t>
            </a:r>
          </a:p>
          <a:p>
            <a:pPr marL="1109663" lvl="1" indent="-533400">
              <a:buFont typeface="Symbol" charset="2"/>
              <a:buAutoNum type="arabicPeriod"/>
              <a:defRPr/>
            </a:pPr>
            <a:r>
              <a:rPr lang="en-US" sz="2400" dirty="0" smtClean="0"/>
              <a:t>Progress</a:t>
            </a:r>
          </a:p>
          <a:p>
            <a:pPr marL="1536700" lvl="2" indent="-457200">
              <a:buFont typeface="Symbol" charset="2"/>
              <a:buChar char=""/>
              <a:defRPr/>
            </a:pPr>
            <a:r>
              <a:rPr lang="en-US" sz="2000" dirty="0" smtClean="0"/>
              <a:t>If resource is available, and someone wants it, they get it</a:t>
            </a:r>
          </a:p>
          <a:p>
            <a:pPr marL="1109663" lvl="1" indent="-533400">
              <a:buFont typeface="Symbol" charset="2"/>
              <a:buAutoNum type="arabicPeriod"/>
              <a:defRPr/>
            </a:pPr>
            <a:r>
              <a:rPr lang="en-US" sz="2400" dirty="0" smtClean="0"/>
              <a:t>Bounded waiting time</a:t>
            </a:r>
          </a:p>
          <a:p>
            <a:pPr marL="1536700" lvl="2" indent="-457200">
              <a:buFont typeface="Symbol" charset="2"/>
              <a:buChar char=""/>
              <a:defRPr/>
            </a:pPr>
            <a:r>
              <a:rPr lang="en-US" sz="2000" dirty="0" smtClean="0"/>
              <a:t>No indefinite waits, guaranteed eventual service</a:t>
            </a:r>
          </a:p>
          <a:p>
            <a:pPr marL="1109663" lvl="1" indent="-533400">
              <a:buFont typeface="Symbol" charset="2"/>
              <a:buAutoNum type="arabicPeriod"/>
              <a:defRPr/>
            </a:pPr>
            <a:r>
              <a:rPr lang="en-US" sz="2400" dirty="0" smtClean="0"/>
              <a:t>And (ideally) fairness</a:t>
            </a:r>
          </a:p>
          <a:p>
            <a:pPr marL="1536700" lvl="2" indent="-457200">
              <a:buFont typeface="Symbol" charset="2"/>
              <a:buChar char=""/>
              <a:defRPr/>
            </a:pPr>
            <a:r>
              <a:rPr lang="en-US" sz="2000" dirty="0" smtClean="0"/>
              <a:t>E.g. FIFO</a:t>
            </a:r>
          </a:p>
          <a:p>
            <a:pPr marL="514350" indent="-514350">
              <a:buFont typeface="+mj-lt"/>
              <a:buAutoNum type="arabicPeriod"/>
              <a:defRPr/>
            </a:pPr>
            <a:endParaRPr lang="en-US" sz="2800" dirty="0" smtClean="0"/>
          </a:p>
          <a:p>
            <a:pPr>
              <a:buFont typeface="Arial" charset="0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Asynchronous Completion</a:t>
            </a:r>
          </a:p>
        </p:txBody>
      </p:sp>
      <p:sp>
        <p:nvSpPr>
          <p:cNvPr id="491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second big problem with parallelism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How to wait for an event that may take a while</a:t>
            </a:r>
          </a:p>
          <a:p>
            <a:pPr lvl="1"/>
            <a:r>
              <a:rPr lang="en-GB" u="sng" smtClean="0">
                <a:latin typeface="Times New Roman" pitchFamily="-107" charset="0"/>
                <a:ea typeface="ＭＳ Ｐゴシック" pitchFamily="-107" charset="-128"/>
              </a:rPr>
              <a:t>Without wasteful spins/busy-waits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Examples of asynchronous completions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Waiting for a held lock to be released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Waiting for an I/O operation to complete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Waiting for a response to a network request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Delaying execution for a fixed period of time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81138" y="503238"/>
            <a:ext cx="6203950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Using Spin Waits to Solve the Asynchronous Completion Problem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Thread A needs something from thread B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Like the result of a computation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Thread B isn’t done yet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Thread A stays in a busy loop waiting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Sooner or later thread B completes 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Thread A exits the loop and makes use of B’s result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Definitely provides correct behavior, but . . .</a:t>
            </a:r>
            <a:endParaRPr lang="en-GB" smtClean="0">
              <a:latin typeface="Times New Roman" pitchFamily="-107" charset="0"/>
              <a:ea typeface="ＭＳ Ｐゴシック" pitchFamily="-107" charset="-128"/>
            </a:endParaRPr>
          </a:p>
          <a:p>
            <a:pPr lvl="1"/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Well, Why Not?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>
          <a:xfrm>
            <a:off x="457200" y="1177925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Waiting serves no purpose for the waiting thread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“Waiting” is not a “useful computation”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Spin waits reduce system throughput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Spinning consumes CPU cycles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These cycles can’t be used by other threads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It would be better for waiting thread to “yield”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They are actually counter-productive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Delays the thread that will post the completion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Memory traffic slows I/O and other processors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Another Solution 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>
          <a:xfrm>
            <a:off x="457200" y="1335088"/>
            <a:ext cx="8229600" cy="4525962"/>
          </a:xfrm>
        </p:spPr>
        <p:txBody>
          <a:bodyPr/>
          <a:lstStyle/>
          <a:p>
            <a:r>
              <a:rPr lang="en-GB" i="1" smtClean="0">
                <a:latin typeface="Times New Roman" pitchFamily="-107" charset="0"/>
                <a:ea typeface="ＭＳ Ｐゴシック" pitchFamily="-107" charset="-128"/>
              </a:rPr>
              <a:t>Completion blocks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Create a synchronization object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Associate that object with a resource or request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Requester blocks awaiting event on that object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Yield the CPU until awaited event happens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Upon completion, the event is “posted”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Thread that notices/causes event posts the object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Posting event to object unblocks the waiter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Requester is dispatched, and processes the event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Blocking and Unblocking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Exactly as discussed in scheduling lecture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Blocking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Remove specified process from the “ready” queue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Yield the CPU (let scheduler run someone else)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Unblocking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Return specified process to the “ready” queue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Inform scheduler of wakeup (possible preemption)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Only trick is arranging to be unblocked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Because it is so embarrassing to sleep forever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Unblocking and Synchronization Objects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Easy if only one thread is blocked on the object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If multiple blocked threads, who should we unblock?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Everyone who is blocked?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One waiter, chosen at random?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The next thread in line on a FIFO queue?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Depends on the resource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Can multiple threads use it concurrently?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If not, awaking multiple threads is wasteful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Depends on policy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Should scheduling priority be used?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Consider possibility of starvation</a:t>
            </a:r>
            <a:endParaRPr lang="en-US" sz="24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 Possible Problem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sleep/wakeup race condition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3108325"/>
            <a:ext cx="3881438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sleep( eventp *e ) {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while(e-&gt;posted == FALSE) {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add_to_queue( &amp;e-&gt;queue, myproc );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myproc-&gt;runstate |= BLOCKED;</a:t>
            </a:r>
          </a:p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yield();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  <a:endParaRPr lang="en-US" sz="14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338638" y="3089275"/>
            <a:ext cx="4348162" cy="326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wakeup( eventp *e) {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struct proce *p;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e-&gt;posted = TRUE;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p = get_from_queue(&amp;e-&gt; queue);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if (p) {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     p-&gt;runstate &amp;= ~BLOCKED;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	     resched();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   }  /* if !p, nobody’s waiting */</a:t>
            </a:r>
          </a:p>
          <a:p>
            <a:r>
              <a:rPr lang="en-US" sz="160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  <a:p>
            <a:endParaRPr lang="en-US" sz="140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688" y="2520950"/>
            <a:ext cx="3270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Consider this sleep code: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478338" y="2527300"/>
            <a:ext cx="3025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And this wakeup code: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354263" y="5967413"/>
            <a:ext cx="38957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What’s the problem with this?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 Sleep/Wakeup Race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Let’s say thread B is using a resource and thread A needs to get it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 thread A will call </a:t>
            </a:r>
            <a:r>
              <a:rPr lang="en-US" sz="28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sleep()</a:t>
            </a:r>
            <a:endParaRPr lang="en-US" smtClean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Meanwhile, thread B finishes using the resource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 thread B will call </a:t>
            </a:r>
            <a:r>
              <a:rPr lang="en-US" sz="24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wakeup()</a:t>
            </a:r>
            <a:endParaRPr lang="en-US" smtClean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No other threads are waiting for the resource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Race At Work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806450" y="1600200"/>
            <a:ext cx="32639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sleep( eventp *e ) {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33450" y="2003425"/>
            <a:ext cx="35083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while(e-&gt;posted == FALSE) {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51363" y="2301875"/>
            <a:ext cx="32623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void wakeup( eventp *e) {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64075" y="2573338"/>
            <a:ext cx="21542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struct proce *p;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70425" y="2963863"/>
            <a:ext cx="22780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e-&gt;posted = TRUE;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64075" y="3195638"/>
            <a:ext cx="40020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p = get_from_queue(&amp;e-&gt; queue);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657725" y="3494088"/>
            <a:ext cx="11699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if (p) {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651375" y="3884613"/>
            <a:ext cx="4248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}  /* if !p, nobody’s waiting */</a:t>
            </a:r>
          </a:p>
          <a:p>
            <a:r>
              <a:rPr lang="en-US" sz="1600">
                <a:solidFill>
                  <a:srgbClr val="FF0000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}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00113" y="3368675"/>
            <a:ext cx="3829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Nope, nobody’s in the queue!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3550" y="4378325"/>
            <a:ext cx="38481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add_to_queue( &amp;e-&gt;queue, myproc );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57200" y="4649788"/>
            <a:ext cx="30940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myproc-&gt;runsate |= BLOCKED;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3550" y="4895850"/>
            <a:ext cx="1701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647700" lvl="2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4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yield();</a:t>
            </a:r>
          </a:p>
          <a:p>
            <a:pPr marL="431800" lvl="1" indent="-215900">
              <a:buSzPct val="45000"/>
              <a:buFont typeface="Symbol" pitchFamily="-107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}</a:t>
            </a:r>
          </a:p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en-GB" sz="1600">
                <a:solidFill>
                  <a:srgbClr val="0000FF"/>
                </a:solidFill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   }</a:t>
            </a:r>
            <a:endParaRPr lang="en-US" sz="1400">
              <a:solidFill>
                <a:srgbClr val="0000FF"/>
              </a:solidFill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51363" y="1708150"/>
            <a:ext cx="35385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Yep, somebody’s locked it!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47813" y="1100138"/>
            <a:ext cx="1851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A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284788" y="1106488"/>
            <a:ext cx="18526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B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32175" y="5053013"/>
            <a:ext cx="180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The effect? 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390650" y="5570538"/>
            <a:ext cx="312737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Thread A is sleeping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730750" y="5576888"/>
            <a:ext cx="39608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But there’s no one to wake him up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933450" y="2409825"/>
            <a:ext cx="3146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939800" y="3911600"/>
            <a:ext cx="3146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pitchFamily="-107" charset="0"/>
                <a:ea typeface="Times New Roman" pitchFamily="-107" charset="0"/>
                <a:cs typeface="Times New Roman" pitchFamily="-107" charset="0"/>
              </a:rPr>
              <a:t>CONTEXT SWITCH!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2" grpId="1"/>
      <p:bldP spid="13" grpId="0"/>
      <p:bldP spid="14" grpId="0"/>
      <p:bldP spid="15" grpId="0"/>
      <p:bldP spid="16" grpId="0"/>
      <p:bldP spid="16" grpId="1"/>
      <p:bldP spid="17" grpId="0"/>
      <p:bldP spid="18" grpId="0"/>
      <p:bldP spid="19" grpId="0"/>
      <p:bldP spid="20" grpId="0"/>
      <p:bldP spid="21" grpId="0"/>
      <p:bldP spid="22" grpId="0"/>
      <p:bldP spid="22" grpId="1"/>
      <p:bldP spid="23" grpId="0"/>
      <p:bldP spid="23" grpId="1"/>
      <p:bldP spid="23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Problem With Parallelism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482725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Making use of parallelism implies concurrency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Multiple actions happening at the same time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Or perhaps appearing to do so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True parallelism is incomprehensible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Or nearly so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Few designers and programmers can get it right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Without help . . .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Pseudo-parallelism may be good enough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Identify and serialize key points of interaction</a:t>
            </a:r>
          </a:p>
          <a:p>
            <a:endParaRPr lang="en-GB" smtClean="0">
              <a:latin typeface="Times New Roman" pitchFamily="-107" charset="0"/>
              <a:ea typeface="ＭＳ Ｐゴシック" pitchFamily="-107" charset="-128"/>
            </a:endParaRP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Solving the Problem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There is clearly a critical section in </a:t>
            </a:r>
            <a:r>
              <a:rPr lang="en-GB" sz="2800" smtClean="0">
                <a:latin typeface="Courier New" pitchFamily="-107" charset="0"/>
                <a:ea typeface="Courier New" pitchFamily="-107" charset="0"/>
                <a:cs typeface="Courier New" pitchFamily="-107" charset="0"/>
              </a:rPr>
              <a:t>sleep()</a:t>
            </a:r>
            <a:endParaRPr lang="en-GB" smtClean="0">
              <a:latin typeface="Courier New" pitchFamily="-107" charset="0"/>
              <a:ea typeface="Courier New" pitchFamily="-107" charset="0"/>
              <a:cs typeface="Courier New" pitchFamily="-107" charset="0"/>
            </a:endParaRP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Starting before we test the posted flag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Ending after we put ourselves on the notify list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During this section, we need to prevent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Wakeups of the event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Other people waiting on the event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This is a mutual-exclusion problem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Fortunately, we already know how to solve those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Lock Contention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>
          <a:xfrm>
            <a:off x="457200" y="1243013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The riddle of parallel multi-tasking: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If one task is blocked, CPU runs another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But concurrent use of shared resources is difficult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Critical sections serialize tasks, eliminating parallelism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What if everyone needs to share one resource?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One process gets the resource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Other processes get in line behind him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Parallelism is eliminated;  B runs after A finishes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That resource becomes a bottle-neck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20938" y="503238"/>
            <a:ext cx="4246562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What If It Isn’t </a:t>
            </a:r>
            <a:r>
              <a:rPr lang="en-US" u="sng" smtClean="0">
                <a:latin typeface="Times New Roman" pitchFamily="-107" charset="0"/>
                <a:ea typeface="ＭＳ Ｐゴシック" pitchFamily="-107" charset="-128"/>
              </a:rPr>
              <a:t>That</a:t>
            </a: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Bad?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457200" y="1157288"/>
            <a:ext cx="8229600" cy="4525962"/>
          </a:xfrm>
        </p:spPr>
        <p:txBody>
          <a:bodyPr/>
          <a:lstStyle/>
          <a:p>
            <a:r>
              <a:rPr lang="en-US" sz="2800" smtClean="0">
                <a:latin typeface="Times New Roman" pitchFamily="-107" charset="0"/>
                <a:ea typeface="ＭＳ Ｐゴシック" pitchFamily="-107" charset="-128"/>
              </a:rPr>
              <a:t>Say each thread is only somewhat likely to need a resource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Consider the following system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Ten processes, each runs once per second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One resource they each use 5% of their time (5ms/sec)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Half of all time slices end with a preemption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Chances of preemption while in critical section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Per slice: 2.5%, per sec: 22%, over 10 sec: 92% 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Chances a 2nd process will need resource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5% in next time slice, 37% in next second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But once this happens, a line forms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21113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Resource Convoys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>
          <a:xfrm>
            <a:off x="457200" y="106045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All processes regularly need the resource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But now there is a waiting line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Nobody can “just use the resource”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Instead, they must get in line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The delay becomes </a:t>
            </a:r>
            <a:r>
              <a:rPr lang="en-GB" u="sng" smtClean="0">
                <a:latin typeface="Times New Roman" pitchFamily="-107" charset="0"/>
                <a:ea typeface="ＭＳ Ｐゴシック" pitchFamily="-107" charset="-128"/>
              </a:rPr>
              <a:t>much</a:t>
            </a: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 longer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We don’t just wait a few </a:t>
            </a:r>
            <a:r>
              <a:rPr lang="en-GB" smtClean="0">
                <a:latin typeface="Symbol" pitchFamily="-107" charset="2"/>
                <a:ea typeface="ＭＳ Ｐゴシック" pitchFamily="-107" charset="-128"/>
              </a:rPr>
              <a:t>m-</a:t>
            </a: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sec until resource is free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We must wait until everyone in front of us finishes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And while we wait, more people get into the line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Delays rise, throughput falls, parallelism ceases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Not merely a theoretical transient response</a:t>
            </a:r>
          </a:p>
          <a:p>
            <a:pPr>
              <a:buFont typeface="Arial" pitchFamily="-107" charset="0"/>
              <a:buNone/>
            </a:pPr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Resource Convoy Performance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-107" charset="0"/>
              <a:buNone/>
            </a:pP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 </a:t>
            </a:r>
          </a:p>
        </p:txBody>
      </p:sp>
      <p:sp>
        <p:nvSpPr>
          <p:cNvPr id="64516" name="Line 3"/>
          <p:cNvSpPr>
            <a:spLocks noChangeShapeType="1"/>
          </p:cNvSpPr>
          <p:nvPr/>
        </p:nvSpPr>
        <p:spPr bwMode="auto">
          <a:xfrm>
            <a:off x="1793875" y="1571625"/>
            <a:ext cx="0" cy="388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7" name="Line 4"/>
          <p:cNvSpPr>
            <a:spLocks noChangeShapeType="1"/>
          </p:cNvSpPr>
          <p:nvPr/>
        </p:nvSpPr>
        <p:spPr bwMode="auto">
          <a:xfrm>
            <a:off x="1793875" y="5457825"/>
            <a:ext cx="601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518" name="Text Box 5"/>
          <p:cNvSpPr txBox="1">
            <a:spLocks noChangeArrowheads="1"/>
          </p:cNvSpPr>
          <p:nvPr/>
        </p:nvSpPr>
        <p:spPr bwMode="auto">
          <a:xfrm>
            <a:off x="338138" y="3019425"/>
            <a:ext cx="146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/>
              <a:t>throughput </a:t>
            </a:r>
          </a:p>
        </p:txBody>
      </p:sp>
      <p:sp>
        <p:nvSpPr>
          <p:cNvPr id="64519" name="Text Box 6"/>
          <p:cNvSpPr txBox="1">
            <a:spLocks noChangeArrowheads="1"/>
          </p:cNvSpPr>
          <p:nvPr/>
        </p:nvSpPr>
        <p:spPr bwMode="auto">
          <a:xfrm>
            <a:off x="4232275" y="544195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/>
              <a:t>offered load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 flipV="1">
            <a:off x="1793875" y="2028825"/>
            <a:ext cx="3429000" cy="342900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795963" y="2028825"/>
            <a:ext cx="722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00FF00"/>
                </a:solidFill>
              </a:rPr>
              <a:t>ideal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775200" y="3705225"/>
            <a:ext cx="98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3300"/>
                </a:solidFill>
              </a:rPr>
              <a:t>convoy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5222875" y="2028825"/>
            <a:ext cx="1828800" cy="0"/>
          </a:xfrm>
          <a:prstGeom prst="line">
            <a:avLst/>
          </a:prstGeom>
          <a:noFill/>
          <a:ln w="9525">
            <a:solidFill>
              <a:srgbClr val="00FF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12"/>
          <p:cNvSpPr>
            <a:spLocks/>
          </p:cNvSpPr>
          <p:nvPr/>
        </p:nvSpPr>
        <p:spPr bwMode="auto">
          <a:xfrm>
            <a:off x="1793875" y="3095625"/>
            <a:ext cx="3200400" cy="2362200"/>
          </a:xfrm>
          <a:custGeom>
            <a:avLst/>
            <a:gdLst>
              <a:gd name="T0" fmla="*/ 0 w 2016"/>
              <a:gd name="T1" fmla="*/ 2362200 h 1488"/>
              <a:gd name="T2" fmla="*/ 1905000 w 2016"/>
              <a:gd name="T3" fmla="*/ 533400 h 1488"/>
              <a:gd name="T4" fmla="*/ 3200400 w 2016"/>
              <a:gd name="T5" fmla="*/ 0 h 1488"/>
              <a:gd name="T6" fmla="*/ 0 60000 65536"/>
              <a:gd name="T7" fmla="*/ 0 60000 65536"/>
              <a:gd name="T8" fmla="*/ 0 60000 65536"/>
              <a:gd name="T9" fmla="*/ 0 w 2016"/>
              <a:gd name="T10" fmla="*/ 0 h 1488"/>
              <a:gd name="T11" fmla="*/ 2016 w 2016"/>
              <a:gd name="T12" fmla="*/ 1488 h 14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16" h="1488">
                <a:moveTo>
                  <a:pt x="0" y="1488"/>
                </a:moveTo>
                <a:cubicBezTo>
                  <a:pt x="432" y="1036"/>
                  <a:pt x="864" y="584"/>
                  <a:pt x="1200" y="336"/>
                </a:cubicBezTo>
                <a:cubicBezTo>
                  <a:pt x="1536" y="88"/>
                  <a:pt x="1776" y="44"/>
                  <a:pt x="2016" y="0"/>
                </a:cubicBezTo>
              </a:path>
            </a:pathLst>
          </a:cu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4994275" y="3095625"/>
            <a:ext cx="0" cy="1981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4994275" y="5076825"/>
            <a:ext cx="21336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 animBg="1"/>
      <p:bldP spid="12" grpId="0" animBg="1"/>
      <p:bldP spid="13" grpId="0" animBg="1"/>
      <p:bldP spid="1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Avoiding Contention Problems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Eliminate the critical section entirely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Eliminate shared resource, use atomic instructions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Eliminate preemption during critical section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By disabling interrupts … not always an option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Reduce lingering time in critical section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Minimize amount of code in critical section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Reduce likelihood of blocking in critical section</a:t>
            </a:r>
          </a:p>
          <a:p>
            <a:pPr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Reduce frequency of critical section entry 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Reduce use of the serialized resource</a:t>
            </a:r>
          </a:p>
          <a:p>
            <a:pPr lvl="1">
              <a:lnSpc>
                <a:spcPct val="83000"/>
              </a:lnSpc>
            </a:pP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Spread requests out over more resources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>
          <a:xfrm>
            <a:off x="457200" y="37306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An Approach Based on </a:t>
            </a:r>
            <a:br>
              <a:rPr lang="en-US" smtClean="0">
                <a:latin typeface="Times New Roman" pitchFamily="-107" charset="0"/>
                <a:ea typeface="ＭＳ Ｐゴシック" pitchFamily="-107" charset="-128"/>
              </a:rPr>
            </a:br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Smarter Locking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Reads and writes are not equally common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File read/write: reads/writes &gt; 50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Directory search/create: reads/writes &gt; 1000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Writers generally need exclusive access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Multiple readers can generally share a resource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Read/write locks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Allow many readers to share a resource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Only enforce exclusivity when a writer is active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Lock Granularity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457200" y="1004888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How much should one lock cover?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One object or many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Important performance and usability implications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Coarse grained - one lock for many objects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Simpler, and more idiot-proof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Results in greater resource contention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Fine grained - one lock per object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Spreading activity over many locks reduces contention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Time/space overhead – more locks, more gets/releases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Error-prone – harder to decide what to lock when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Some operations may require locking multiple objects (which creates a potential for deadlock)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Lock Granularity: Pools Vs.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4150"/>
            <a:ext cx="8229600" cy="4525963"/>
          </a:xfrm>
        </p:spPr>
        <p:txBody>
          <a:bodyPr/>
          <a:lstStyle/>
          <a:p>
            <a:pPr marL="0" indent="0"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/>
              <a:t> Consider a pool of objects, each with its own lock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sz="2800" dirty="0" smtClean="0"/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sz="2800" dirty="0" smtClean="0"/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endParaRPr lang="en-GB" sz="2800" dirty="0" smtClean="0"/>
          </a:p>
          <a:p>
            <a:pPr marL="0" indent="0"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/>
              <a:t> Most operations lock only one buffer within the pool</a:t>
            </a:r>
          </a:p>
          <a:p>
            <a:pPr marL="0" indent="0"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/>
              <a:t> Some operations require locking the entire pool</a:t>
            </a:r>
          </a:p>
          <a:p>
            <a:pPr marL="431800" lvl="1" indent="-215900">
              <a:buSzPct val="4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 smtClean="0"/>
              <a:t>Two threads both try to add block A to the cache</a:t>
            </a:r>
          </a:p>
          <a:p>
            <a:pPr marL="431800" lvl="1" indent="-215900">
              <a:buSzPct val="4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 smtClean="0"/>
              <a:t>Thread 1 looks for block B while thread 2 is deleting it</a:t>
            </a:r>
          </a:p>
          <a:p>
            <a:pPr marL="0" indent="0"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800" dirty="0" smtClean="0"/>
              <a:t> The pool lock could become a bottle-neck</a:t>
            </a:r>
          </a:p>
          <a:p>
            <a:pPr marL="431800" lvl="1" indent="-215900">
              <a:buSzPct val="45000"/>
              <a:buFont typeface="Arial" charset="0"/>
              <a:buChar char="–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/>
            </a:pPr>
            <a:r>
              <a:rPr lang="en-GB" sz="2400" dirty="0" smtClean="0"/>
              <a:t>Minimize its use, reader/writer locking, sub-pools ...</a:t>
            </a:r>
          </a:p>
          <a:p>
            <a:pPr>
              <a:buFont typeface="Arial" charset="0"/>
              <a:buChar char="•"/>
              <a:defRPr/>
            </a:pPr>
            <a:endParaRPr lang="en-US" sz="2800" dirty="0"/>
          </a:p>
        </p:txBody>
      </p:sp>
      <p:sp>
        <p:nvSpPr>
          <p:cNvPr id="68612" name="AutoShape 3"/>
          <p:cNvSpPr>
            <a:spLocks noChangeArrowheads="1"/>
          </p:cNvSpPr>
          <p:nvPr/>
        </p:nvSpPr>
        <p:spPr bwMode="auto">
          <a:xfrm>
            <a:off x="1781175" y="2303463"/>
            <a:ext cx="830263" cy="341312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/>
              <a:t>buffer A</a:t>
            </a:r>
          </a:p>
        </p:txBody>
      </p:sp>
      <p:sp>
        <p:nvSpPr>
          <p:cNvPr id="68613" name="AutoShape 4"/>
          <p:cNvSpPr>
            <a:spLocks noChangeArrowheads="1"/>
          </p:cNvSpPr>
          <p:nvPr/>
        </p:nvSpPr>
        <p:spPr bwMode="auto">
          <a:xfrm>
            <a:off x="2752725" y="2303463"/>
            <a:ext cx="830263" cy="341312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/>
              <a:t>buffer B</a:t>
            </a:r>
          </a:p>
        </p:txBody>
      </p:sp>
      <p:sp>
        <p:nvSpPr>
          <p:cNvPr id="68614" name="AutoShape 5"/>
          <p:cNvSpPr>
            <a:spLocks noChangeArrowheads="1"/>
          </p:cNvSpPr>
          <p:nvPr/>
        </p:nvSpPr>
        <p:spPr bwMode="auto">
          <a:xfrm>
            <a:off x="3725863" y="2303463"/>
            <a:ext cx="830262" cy="341312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/>
              <a:t>buffer C</a:t>
            </a:r>
          </a:p>
        </p:txBody>
      </p:sp>
      <p:sp>
        <p:nvSpPr>
          <p:cNvPr id="68615" name="AutoShape 6"/>
          <p:cNvSpPr>
            <a:spLocks noChangeArrowheads="1"/>
          </p:cNvSpPr>
          <p:nvPr/>
        </p:nvSpPr>
        <p:spPr bwMode="auto">
          <a:xfrm>
            <a:off x="4732338" y="2305050"/>
            <a:ext cx="830262" cy="34131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/>
              <a:t>buffer D</a:t>
            </a:r>
          </a:p>
        </p:txBody>
      </p:sp>
      <p:sp>
        <p:nvSpPr>
          <p:cNvPr id="68616" name="AutoShape 7"/>
          <p:cNvSpPr>
            <a:spLocks noChangeArrowheads="1"/>
          </p:cNvSpPr>
          <p:nvPr/>
        </p:nvSpPr>
        <p:spPr bwMode="auto">
          <a:xfrm>
            <a:off x="5740400" y="2305050"/>
            <a:ext cx="830263" cy="341313"/>
          </a:xfrm>
          <a:prstGeom prst="roundRect">
            <a:avLst>
              <a:gd name="adj" fmla="val 46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</a:tabLst>
            </a:pPr>
            <a:r>
              <a:rPr lang="en-GB" sz="1800"/>
              <a:t>buffer E</a:t>
            </a:r>
          </a:p>
        </p:txBody>
      </p:sp>
      <p:sp>
        <p:nvSpPr>
          <p:cNvPr id="68617" name="Text Box 8"/>
          <p:cNvSpPr txBox="1">
            <a:spLocks noChangeArrowheads="1"/>
          </p:cNvSpPr>
          <p:nvPr/>
        </p:nvSpPr>
        <p:spPr bwMode="auto">
          <a:xfrm>
            <a:off x="6705600" y="2078038"/>
            <a:ext cx="3492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en-GB" sz="3600"/>
              <a:t>...</a:t>
            </a:r>
          </a:p>
        </p:txBody>
      </p:sp>
      <p:sp>
        <p:nvSpPr>
          <p:cNvPr id="68618" name="AutoShape 9"/>
          <p:cNvSpPr>
            <a:spLocks noChangeArrowheads="1"/>
          </p:cNvSpPr>
          <p:nvPr/>
        </p:nvSpPr>
        <p:spPr bwMode="auto">
          <a:xfrm>
            <a:off x="1563688" y="2098675"/>
            <a:ext cx="6178550" cy="1225550"/>
          </a:xfrm>
          <a:prstGeom prst="roundRect">
            <a:avLst>
              <a:gd name="adj" fmla="val 125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8619" name="Text Box 10"/>
          <p:cNvSpPr txBox="1">
            <a:spLocks noChangeArrowheads="1"/>
          </p:cNvSpPr>
          <p:nvPr/>
        </p:nvSpPr>
        <p:spPr bwMode="auto">
          <a:xfrm>
            <a:off x="3097213" y="2871788"/>
            <a:ext cx="33893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en-GB" sz="1800"/>
              <a:t>pool of file system cache buffers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Synchronization in Real World Operating Systems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457200" y="179228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How is this kind of synchronization handled in typical modern operating systems?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In the kernel itself?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In user-level OS features?</a:t>
            </a:r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39800" y="457200"/>
            <a:ext cx="7248525" cy="12731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Why Are There Problems?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13665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Sequential program execution is easy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First instruction one, then instruction two, ...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Execution order is obvious and deterministic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Independent parallel programs are easy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If the parallel streams do not interact in any way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Who cares what gets done in what order?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Cooperating parallel programs are hard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If the two execution streams are not synchronized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Results depend on the order of instruction execution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Parallelism makes execution order non-deterministic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Understanding possible outcomes of the computation becomes combinatorially intractable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Kernel Mode Synchronization</a:t>
            </a:r>
          </a:p>
        </p:txBody>
      </p:sp>
      <p:sp>
        <p:nvSpPr>
          <p:cNvPr id="74755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Performance is a major concern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Many different types of exclusion are available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Shared/exclusive, interrupt-safe, SMP-safe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Choose type best suited to the resource and situation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Implementations are in machine language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Carefully coded for optimum performance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Extensive use of atomic instructions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Imposes a greater burden on the callers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Most locking is explicit and </a:t>
            </a:r>
            <a:r>
              <a:rPr lang="en-GB" u="sng" smtClean="0">
                <a:latin typeface="Times New Roman" pitchFamily="-107" charset="0"/>
                <a:ea typeface="ＭＳ Ｐゴシック" pitchFamily="-107" charset="-128"/>
              </a:rPr>
              <a:t>advisory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Caller expected to know and follow locking rules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457200" y="19367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User Mode Synchronization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457200" y="105568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Simplicity and ease of use of great importance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Conservative, enforced, one-size-fits-all locking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E.g., exclusive use, block until available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Implicitly associated with protected system objects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E.g., files, processes, message queues, events, etc.</a:t>
            </a:r>
          </a:p>
          <a:p>
            <a:pPr lvl="2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System calls automatically serialize all operations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Explicit serialization is only rarely used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To protect shared resources in multi-threaded apps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Simpler behavior than kernel-mode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Typically implemented via system calls into the OS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Case Study: Unix Synchronization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Internal use is very specific to particular Unix implementation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Linux makes extensive use of semaphores internally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But all Unix systems provide some user-level synchronization primitives</a:t>
            </a:r>
          </a:p>
          <a:p>
            <a:pPr lvl="1"/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Including Linux</a:t>
            </a:r>
          </a:p>
          <a:p>
            <a:pPr lvl="1"/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35000" y="500063"/>
            <a:ext cx="7870825" cy="70326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Unix User Synchronization Mechanisms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>
          <a:xfrm>
            <a:off x="457200" y="1560513"/>
            <a:ext cx="8229600" cy="4525962"/>
          </a:xfrm>
        </p:spPr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Semaphores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Mostly supporting a Posix standard interface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sem_open, sem_close, sem_post, sem_wait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Mutual exclusion file creation (O_EXCL)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Advisory file locking (flock)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Shared/exclusive, blocking/non-blocking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Enforced record locking (lockf)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Locks a contiguous region of a file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Lock/unlock/test, blocking/non-blocking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All blocks can be aborted by a timer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Unix Asynchronous Completions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Most events are associated with open files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Normal files and devices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Network or inter-process communication ports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Users can specify blocking or non-blocking use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Non-blocking returns if no data is yet available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Poll if a logical channel is ready or would block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Select the first of </a:t>
            </a:r>
            <a:r>
              <a:rPr lang="en-GB" sz="2400" i="1" smtClean="0">
                <a:latin typeface="Times New Roman" pitchFamily="-107" charset="0"/>
                <a:ea typeface="ＭＳ Ｐゴシック" pitchFamily="-107" charset="-128"/>
              </a:rPr>
              <a:t>n </a:t>
            </a:r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channels to become ready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Users can also yield and wait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E.g., for the termination of a child process</a:t>
            </a:r>
          </a:p>
          <a:p>
            <a:pPr>
              <a:lnSpc>
                <a:spcPct val="83000"/>
              </a:lnSpc>
            </a:pPr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Signal will awaken a process from any blockage</a:t>
            </a:r>
          </a:p>
          <a:p>
            <a:pPr lvl="1">
              <a:lnSpc>
                <a:spcPct val="83000"/>
              </a:lnSpc>
            </a:pPr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E.g., alarm clock signal after specified time interval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Completion Events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Available in Linux and other Unix systems</a:t>
            </a:r>
          </a:p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Used in multithreaded programs</a:t>
            </a:r>
          </a:p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One thread creates and starts a completion event</a:t>
            </a:r>
          </a:p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Another thread calls a routine to wait on that completion event</a:t>
            </a:r>
          </a:p>
          <a:p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The thread that completes it makes another call</a:t>
            </a:r>
          </a:p>
          <a:p>
            <a:pPr lvl="1"/>
            <a:r>
              <a:rPr lang="en-US" dirty="0" smtClean="0">
                <a:latin typeface="Times New Roman" pitchFamily="-107" charset="0"/>
                <a:ea typeface="ＭＳ Ｐゴシック" pitchFamily="-107" charset="-128"/>
              </a:rPr>
              <a:t>Which results in the waiting thread being woken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Solving the Parallelism Problem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1519238"/>
            <a:ext cx="8229600" cy="4525962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There are actually two interdependent problems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Critical section serialization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Notification of asynchronous completion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They are often discussed as a single problem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Many mechanisms simultaneously solve both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Solution to either requires solution to the other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But they can be understood and solved separately</a:t>
            </a:r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Critical Section Problem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A </a:t>
            </a:r>
            <a:r>
              <a:rPr lang="en-GB" i="1" smtClean="0">
                <a:latin typeface="Times New Roman" pitchFamily="-107" charset="0"/>
                <a:ea typeface="ＭＳ Ｐゴシック" pitchFamily="-107" charset="-128"/>
              </a:rPr>
              <a:t>critical section</a:t>
            </a:r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 is a resource that is shared by multiple threads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By multiple concurrent threads, processes or CPUs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By interrupted code and interrupt handler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Use of the resource changes its state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Contents, properties, relation to other resources</a:t>
            </a:r>
          </a:p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Correctness depends on execution order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When scheduler runs/preempts which threads</a:t>
            </a:r>
          </a:p>
          <a:p>
            <a:pPr lvl="1"/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Relative timing of asynchronous/independent events</a:t>
            </a:r>
          </a:p>
          <a:p>
            <a:endParaRPr lang="en-US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355600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The Asynchronous Completion Problem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555750"/>
            <a:ext cx="8229600" cy="4525963"/>
          </a:xfrm>
        </p:spPr>
        <p:txBody>
          <a:bodyPr/>
          <a:lstStyle/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Parallel activities move at different speeds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One activity may need to wait for another to complete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The </a:t>
            </a:r>
            <a:r>
              <a:rPr lang="en-GB" sz="2800" i="1" smtClean="0">
                <a:latin typeface="Times New Roman" pitchFamily="-107" charset="0"/>
                <a:ea typeface="ＭＳ Ｐゴシック" pitchFamily="-107" charset="-128"/>
              </a:rPr>
              <a:t>asynchronous completion problem</a:t>
            </a:r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 is how to perform such waits without killing performance</a:t>
            </a:r>
          </a:p>
          <a:p>
            <a:pPr lvl="1"/>
            <a:r>
              <a:rPr lang="en-GB" sz="2400" u="sng" smtClean="0">
                <a:latin typeface="Times New Roman" pitchFamily="-107" charset="0"/>
                <a:ea typeface="ＭＳ Ｐゴシック" pitchFamily="-107" charset="-128"/>
              </a:rPr>
              <a:t>Without wasteful spins/busy-waits</a:t>
            </a:r>
          </a:p>
          <a:p>
            <a:r>
              <a:rPr lang="en-GB" sz="2800" smtClean="0">
                <a:latin typeface="Times New Roman" pitchFamily="-107" charset="0"/>
                <a:ea typeface="ＭＳ Ｐゴシック" pitchFamily="-107" charset="-128"/>
              </a:rPr>
              <a:t>Examples of asynchronous completions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Waiting for a held lock to be released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Waiting for an I/O operation to complete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Waiting for a response to a network request</a:t>
            </a:r>
          </a:p>
          <a:p>
            <a:pPr lvl="1"/>
            <a:r>
              <a:rPr lang="en-GB" sz="2400" smtClean="0">
                <a:latin typeface="Times New Roman" pitchFamily="-107" charset="0"/>
                <a:ea typeface="ＭＳ Ｐゴシック" pitchFamily="-107" charset="-128"/>
              </a:rPr>
              <a:t>Delaying execution for a fixed period of real time</a:t>
            </a:r>
          </a:p>
          <a:p>
            <a:endParaRPr lang="en-US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Critical Sections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>
                <a:latin typeface="Times New Roman" pitchFamily="-107" charset="0"/>
                <a:ea typeface="ＭＳ Ｐゴシック" pitchFamily="-107" charset="-128"/>
              </a:rPr>
              <a:t>What is a critical section?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Functionality whose proper use in parallel programs is critical to correct execution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If you do things in different orders, you get different results</a:t>
            </a:r>
          </a:p>
          <a:p>
            <a:r>
              <a:rPr lang="en-US" smtClean="0">
                <a:latin typeface="Times New Roman" pitchFamily="-107" charset="0"/>
                <a:ea typeface="ＭＳ Ｐゴシック" pitchFamily="-107" charset="-128"/>
              </a:rPr>
              <a:t>A possible location for undesirable non-determinism</a:t>
            </a:r>
            <a:endParaRPr lang="en-GB" sz="2800" smtClean="0">
              <a:latin typeface="Times New Roman" pitchFamily="-107" charset="0"/>
              <a:ea typeface="ＭＳ Ｐゴシック" pitchFamily="-107" charset="-128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447925" y="503238"/>
            <a:ext cx="4165600" cy="739775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40161</TotalTime>
  <Words>4156</Words>
  <Application>Microsoft Macintosh PowerPoint</Application>
  <PresentationFormat>On-screen Show (4:3)</PresentationFormat>
  <Paragraphs>620</Paragraphs>
  <Slides>55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Default Theme</vt:lpstr>
      <vt:lpstr>Synchronization, Critical Sections and Concurrency CS 111 Operating Systems  Peter Reiher </vt:lpstr>
      <vt:lpstr>Outline</vt:lpstr>
      <vt:lpstr>Benefits of Parallelism</vt:lpstr>
      <vt:lpstr>The Problem With Parallelism</vt:lpstr>
      <vt:lpstr>Why Are There Problems?</vt:lpstr>
      <vt:lpstr>Solving the Parallelism Problem</vt:lpstr>
      <vt:lpstr>The Critical Section Problem</vt:lpstr>
      <vt:lpstr>The Asynchronous Completion Problem</vt:lpstr>
      <vt:lpstr>Critical Sections</vt:lpstr>
      <vt:lpstr>Critical Sections and  Re-entrant Code</vt:lpstr>
      <vt:lpstr>Basic Approach to Critical Sections</vt:lpstr>
      <vt:lpstr>Recognizing Critical Sections</vt:lpstr>
      <vt:lpstr>Critical Section Example 1:  Updating a File</vt:lpstr>
      <vt:lpstr>Critical Section Example 2: Re-entrant Signals</vt:lpstr>
      <vt:lpstr>Critical Section Example 3:   Multithreaded Banking Code</vt:lpstr>
      <vt:lpstr>Are There Real Critical Sections  in Operating Systems?</vt:lpstr>
      <vt:lpstr>These Kinds of Interleavings  Seem Pretty Unlikely</vt:lpstr>
      <vt:lpstr>Can’t We Solve the Problem By Disabling Interrupts?</vt:lpstr>
      <vt:lpstr>Problems With Disabling Interrupts</vt:lpstr>
      <vt:lpstr>So How Do We Solve This Problem?</vt:lpstr>
      <vt:lpstr>Atomic Instructions – Test and Set</vt:lpstr>
      <vt:lpstr>Atomic Instructions – Compare  and Swap</vt:lpstr>
      <vt:lpstr>Solving Problem #3 With  Compare and Swap</vt:lpstr>
      <vt:lpstr>Why Does This Work?</vt:lpstr>
      <vt:lpstr>Will This Really Solve  the Problem?</vt:lpstr>
      <vt:lpstr>Limitation of Atomic Instructions</vt:lpstr>
      <vt:lpstr>Implementing Locks</vt:lpstr>
      <vt:lpstr>Using Atomic Instructions to Implement a Lock</vt:lpstr>
      <vt:lpstr>Associating the Lock With a Critical Section</vt:lpstr>
      <vt:lpstr>Criteria for Correct Locking</vt:lpstr>
      <vt:lpstr>Asynchronous Completion</vt:lpstr>
      <vt:lpstr>Using Spin Waits to Solve the Asynchronous Completion Problem</vt:lpstr>
      <vt:lpstr>Well, Why Not?</vt:lpstr>
      <vt:lpstr>Another Solution </vt:lpstr>
      <vt:lpstr>Blocking and Unblocking</vt:lpstr>
      <vt:lpstr>Unblocking and Synchronization Objects</vt:lpstr>
      <vt:lpstr>A Possible Problem</vt:lpstr>
      <vt:lpstr>A Sleep/Wakeup Race</vt:lpstr>
      <vt:lpstr>The Race At Work</vt:lpstr>
      <vt:lpstr>Solving the Problem</vt:lpstr>
      <vt:lpstr>Lock Contention</vt:lpstr>
      <vt:lpstr>What If It Isn’t That Bad?</vt:lpstr>
      <vt:lpstr>Resource Convoys</vt:lpstr>
      <vt:lpstr>Resource Convoy Performance</vt:lpstr>
      <vt:lpstr>Avoiding Contention Problems</vt:lpstr>
      <vt:lpstr>An Approach Based on  Smarter Locking</vt:lpstr>
      <vt:lpstr>Lock Granularity</vt:lpstr>
      <vt:lpstr>Lock Granularity: Pools Vs. Elements</vt:lpstr>
      <vt:lpstr>Synchronization in Real World Operating Systems</vt:lpstr>
      <vt:lpstr>Kernel Mode Synchronization</vt:lpstr>
      <vt:lpstr>User Mode Synchronization</vt:lpstr>
      <vt:lpstr>Case Study: Unix Synchronization</vt:lpstr>
      <vt:lpstr>Unix User Synchronization Mechanisms</vt:lpstr>
      <vt:lpstr>Unix Asynchronous Completions</vt:lpstr>
      <vt:lpstr>Completion Events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43</cp:revision>
  <dcterms:created xsi:type="dcterms:W3CDTF">2015-10-19T18:36:32Z</dcterms:created>
  <dcterms:modified xsi:type="dcterms:W3CDTF">2015-10-19T18:39:03Z</dcterms:modified>
</cp:coreProperties>
</file>