
<file path=[Content_Types].xml><?xml version="1.0" encoding="utf-8"?>
<Types xmlns="http://schemas.openxmlformats.org/package/2006/content-types">
  <Default Extension="pdf" ContentType="application/pdf"/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319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1" r:id="rId28"/>
    <p:sldId id="352" r:id="rId29"/>
    <p:sldId id="353" r:id="rId30"/>
    <p:sldId id="354" r:id="rId31"/>
    <p:sldId id="355" r:id="rId32"/>
    <p:sldId id="356" r:id="rId33"/>
    <p:sldId id="357" r:id="rId34"/>
    <p:sldId id="358" r:id="rId35"/>
    <p:sldId id="359" r:id="rId36"/>
    <p:sldId id="360" r:id="rId37"/>
    <p:sldId id="361" r:id="rId38"/>
    <p:sldId id="362" r:id="rId39"/>
    <p:sldId id="363" r:id="rId40"/>
    <p:sldId id="364" r:id="rId41"/>
    <p:sldId id="365" r:id="rId42"/>
    <p:sldId id="366" r:id="rId43"/>
    <p:sldId id="367" r:id="rId44"/>
    <p:sldId id="368" r:id="rId45"/>
    <p:sldId id="369" r:id="rId46"/>
    <p:sldId id="370" r:id="rId47"/>
    <p:sldId id="371" r:id="rId48"/>
    <p:sldId id="372" r:id="rId49"/>
    <p:sldId id="373" r:id="rId50"/>
    <p:sldId id="374" r:id="rId51"/>
    <p:sldId id="375" r:id="rId52"/>
    <p:sldId id="376" r:id="rId53"/>
    <p:sldId id="377" r:id="rId54"/>
    <p:sldId id="378" r:id="rId55"/>
    <p:sldId id="379" r:id="rId56"/>
    <p:sldId id="380" r:id="rId57"/>
    <p:sldId id="381" r:id="rId58"/>
    <p:sldId id="382" r:id="rId59"/>
    <p:sldId id="383" r:id="rId60"/>
    <p:sldId id="384" r:id="rId61"/>
    <p:sldId id="385" r:id="rId62"/>
    <p:sldId id="386" r:id="rId6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6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notesMaster" Target="notesMasters/notesMaster1.xml"/><Relationship Id="rId65" Type="http://schemas.openxmlformats.org/officeDocument/2006/relationships/handoutMaster" Target="handoutMasters/handoutMaster1.xml"/><Relationship Id="rId66" Type="http://schemas.openxmlformats.org/officeDocument/2006/relationships/printerSettings" Target="printerSettings/printerSettings1.bin"/><Relationship Id="rId67" Type="http://schemas.openxmlformats.org/officeDocument/2006/relationships/presProps" Target="presProps.xml"/><Relationship Id="rId68" Type="http://schemas.openxmlformats.org/officeDocument/2006/relationships/viewProps" Target="viewProps.xml"/><Relationship Id="rId69" Type="http://schemas.openxmlformats.org/officeDocument/2006/relationships/theme" Target="theme/theme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9/22/15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9/22/15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9/22/15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9/22/15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9/22/15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9/22/15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9/22/15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9/22/15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9/22/15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9/22/15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9/22/15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9/22/15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9/22/15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7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Process Communications and Concurrency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89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746"/>
            <a:ext cx="8229600" cy="4525963"/>
          </a:xfrm>
        </p:spPr>
        <p:txBody>
          <a:bodyPr/>
          <a:lstStyle/>
          <a:p>
            <a:r>
              <a:rPr lang="en-US" dirty="0" smtClean="0"/>
              <a:t>Everyone uses the same pool of RAM anyway</a:t>
            </a:r>
          </a:p>
          <a:p>
            <a:r>
              <a:rPr lang="en-US" dirty="0" smtClean="0"/>
              <a:t>Why not have communications done simply by writing and reading parts of the RAM?</a:t>
            </a:r>
          </a:p>
          <a:p>
            <a:pPr lvl="1"/>
            <a:r>
              <a:rPr lang="en-US" dirty="0" smtClean="0"/>
              <a:t>Sender writes to a RAM location, receiver reads it</a:t>
            </a:r>
          </a:p>
          <a:p>
            <a:pPr lvl="1"/>
            <a:r>
              <a:rPr lang="en-US" dirty="0" smtClean="0"/>
              <a:t>Give both processes access to memory via their domain </a:t>
            </a:r>
            <a:r>
              <a:rPr lang="en-US" dirty="0" smtClean="0"/>
              <a:t>registers (or other memory hardware)</a:t>
            </a:r>
          </a:p>
          <a:p>
            <a:r>
              <a:rPr lang="en-US" dirty="0" smtClean="0"/>
              <a:t>Conceptually simple</a:t>
            </a:r>
          </a:p>
          <a:p>
            <a:r>
              <a:rPr lang="en-US" dirty="0" smtClean="0"/>
              <a:t>Basic idea cheap to implement</a:t>
            </a:r>
          </a:p>
          <a:p>
            <a:r>
              <a:rPr lang="en-US" dirty="0" smtClean="0"/>
              <a:t>Usually non-blocking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82952" y="553767"/>
            <a:ext cx="397824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318"/>
            <a:ext cx="8229600" cy="1143000"/>
          </a:xfrm>
        </p:spPr>
        <p:txBody>
          <a:bodyPr/>
          <a:lstStyle/>
          <a:p>
            <a:r>
              <a:rPr lang="en-US" dirty="0" smtClean="0"/>
              <a:t>Sharing Memory With Domain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9" idx="2"/>
            <a:endCxn id="20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an 22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8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7" name="Rounded Rectangle 2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8" name="Up-Down Arrow 2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3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27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stCxn id="31" idx="2"/>
            <a:endCxn id="32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n 34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4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9" name="Rounded Rectangle 38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0" name="Up-Down Arrow 39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7" name="Straight Connector 36"/>
          <p:cNvCxnSpPr>
            <a:endCxn id="35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39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Down Arrow 40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233972" y="24003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le 67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174859" y="531796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2833449" y="239720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82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78" name="Straight Connector 77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endCxn id="69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83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85" name="Straight Connector 84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Straight Connector 88"/>
          <p:cNvCxnSpPr/>
          <p:nvPr/>
        </p:nvCxnSpPr>
        <p:spPr>
          <a:xfrm rot="5400000">
            <a:off x="2942778" y="201664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882718" y="407997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endCxn id="71" idx="1"/>
          </p:cNvCxnSpPr>
          <p:nvPr/>
        </p:nvCxnSpPr>
        <p:spPr>
          <a:xfrm flipV="1">
            <a:off x="2415833" y="563420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6200000" flipH="1">
            <a:off x="6243198" y="201354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6200000" flipH="1">
            <a:off x="5212457" y="407688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0800000" flipV="1">
            <a:off x="6028225" y="563769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57201" y="4252453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With write permission for Process 1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998443" y="4250917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And read permission for Process 2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100" grpId="0"/>
      <p:bldP spid="10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Using the Shared Domain to Communicate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9" idx="2"/>
            <a:endCxn id="20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an 22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4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5" name="Rounded Rectangle 2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6" name="Up-Down Arrow 2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7" name="Straight Connector 26"/>
          <p:cNvCxnSpPr>
            <a:endCxn id="23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5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stCxn id="30" idx="2"/>
            <a:endCxn id="31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an 33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5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6" name="Rounded Rectangle 3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7" name="Up-Down Arrow 3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8" name="Straight Connector 37"/>
          <p:cNvCxnSpPr>
            <a:endCxn id="34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36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Down Arrow 39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233972" y="24003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174859" y="531796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833449" y="239720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50" name="Straight Connector 49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44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54" name="Straight Connector 53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 rot="5400000">
            <a:off x="2942778" y="201664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882718" y="407997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45" idx="1"/>
          </p:cNvCxnSpPr>
          <p:nvPr/>
        </p:nvCxnSpPr>
        <p:spPr>
          <a:xfrm flipV="1">
            <a:off x="2415833" y="563420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6200000" flipH="1">
            <a:off x="6243198" y="201354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5212457" y="407688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0800000" flipV="1">
            <a:off x="6028225" y="563769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57201" y="4252453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writes some data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363736" y="237340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6998443" y="4250917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then reads it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058383" y="542480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52551E-7 -1.70021E-6 L -0.00278 0.44506 " pathEditMode="relative" ptsTypes="AA">
                                      <p:cBhvr>
                                        <p:cTn id="1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44506 L 0.18605 0.44506 " pathEditMode="relative" ptsTypes="AA">
                                      <p:cBhvr>
                                        <p:cTn id="1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051E-6 -2.64168E-6 L 0.29295 -2.64168E-6 " pathEditMode="relative" ptsTypes="AA">
                                      <p:cBhvr>
                                        <p:cTn id="2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295 4.98265E-6 L 0.29312 -0.41476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 animBg="1"/>
      <p:bldP spid="66" grpId="1" animBg="1"/>
      <p:bldP spid="66" grpId="2" animBg="1"/>
      <p:bldP spid="67" grpId="0"/>
      <p:bldP spid="68" grpId="0" animBg="1"/>
      <p:bldP spid="68" grpId="1" animBg="1"/>
      <p:bldP spid="68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9758"/>
            <a:ext cx="8229600" cy="1143000"/>
          </a:xfrm>
        </p:spPr>
        <p:txBody>
          <a:bodyPr/>
          <a:lstStyle/>
          <a:p>
            <a:r>
              <a:rPr lang="en-US" dirty="0" smtClean="0"/>
              <a:t>Potential Problem #1 With </a:t>
            </a:r>
            <a:br>
              <a:rPr lang="en-US" dirty="0" smtClean="0"/>
            </a:br>
            <a:r>
              <a:rPr lang="en-US" dirty="0" smtClean="0"/>
              <a:t>Shared Domain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788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363736" y="3679080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4231" y="154548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1401010" y="215775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180133" y="250985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376260" y="294379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 rot="5400000">
            <a:off x="1055749" y="233252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20" idx="2"/>
            <a:endCxn id="21" idx="0"/>
          </p:cNvCxnSpPr>
          <p:nvPr/>
        </p:nvCxnSpPr>
        <p:spPr>
          <a:xfrm rot="16200000" flipH="1">
            <a:off x="1397541" y="282683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Can 23"/>
          <p:cNvSpPr/>
          <p:nvPr/>
        </p:nvSpPr>
        <p:spPr>
          <a:xfrm>
            <a:off x="1042623" y="293911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5" name="Group 30"/>
          <p:cNvGrpSpPr/>
          <p:nvPr/>
        </p:nvGrpSpPr>
        <p:grpSpPr>
          <a:xfrm>
            <a:off x="1705473" y="297654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6" name="Rounded Rectangle 2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7" name="Up-Down Arrow 2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8" name="Straight Connector 27"/>
          <p:cNvCxnSpPr>
            <a:endCxn id="24" idx="1"/>
          </p:cNvCxnSpPr>
          <p:nvPr/>
        </p:nvCxnSpPr>
        <p:spPr>
          <a:xfrm rot="5400000">
            <a:off x="1098055" y="279399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1687495" y="279282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6921823" y="158358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338339" y="250985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534466" y="294379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 rot="5400000">
            <a:off x="7213955" y="233252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stCxn id="31" idx="2"/>
            <a:endCxn id="32" idx="0"/>
          </p:cNvCxnSpPr>
          <p:nvPr/>
        </p:nvCxnSpPr>
        <p:spPr>
          <a:xfrm rot="16200000" flipH="1">
            <a:off x="7555747" y="282683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n 34"/>
          <p:cNvSpPr/>
          <p:nvPr/>
        </p:nvSpPr>
        <p:spPr>
          <a:xfrm>
            <a:off x="7200829" y="293911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6" name="Group 64"/>
          <p:cNvGrpSpPr/>
          <p:nvPr/>
        </p:nvGrpSpPr>
        <p:grpSpPr>
          <a:xfrm>
            <a:off x="7863679" y="297654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7" name="Rounded Rectangle 3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8" name="Up-Down Arrow 3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9" name="Straight Connector 38"/>
          <p:cNvCxnSpPr>
            <a:endCxn id="35" idx="1"/>
          </p:cNvCxnSpPr>
          <p:nvPr/>
        </p:nvCxnSpPr>
        <p:spPr>
          <a:xfrm rot="5400000">
            <a:off x="7256261" y="279399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7845701" y="279282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Down Arrow 40"/>
          <p:cNvSpPr/>
          <p:nvPr/>
        </p:nvSpPr>
        <p:spPr>
          <a:xfrm>
            <a:off x="7529806" y="214972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33972" y="249798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233972" y="275198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3178143" y="372206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173952" y="416311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174859" y="541564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833449" y="249488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833449" y="274888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3175337" y="475609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2591745" y="2850928"/>
            <a:ext cx="805433" cy="1609574"/>
            <a:chOff x="2591745" y="2532967"/>
            <a:chExt cx="805433" cy="1861655"/>
          </a:xfrm>
        </p:grpSpPr>
        <p:cxnSp>
          <p:nvCxnSpPr>
            <p:cNvPr id="51" name="Straight Connector 50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endCxn id="45" idx="1"/>
            </p:cNvCxnSpPr>
            <p:nvPr/>
          </p:nvCxnSpPr>
          <p:spPr>
            <a:xfrm>
              <a:off x="2591745" y="4378128"/>
              <a:ext cx="582207" cy="16494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 flipH="1">
            <a:off x="5776549" y="2860795"/>
            <a:ext cx="805433" cy="2131691"/>
            <a:chOff x="2591745" y="2532967"/>
            <a:chExt cx="805433" cy="1748681"/>
          </a:xfrm>
        </p:grpSpPr>
        <p:cxnSp>
          <p:nvCxnSpPr>
            <p:cNvPr id="55" name="Straight Connector 54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Connector 57"/>
          <p:cNvCxnSpPr/>
          <p:nvPr/>
        </p:nvCxnSpPr>
        <p:spPr>
          <a:xfrm rot="5400000">
            <a:off x="2942778" y="211432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882718" y="417765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endCxn id="46" idx="1"/>
          </p:cNvCxnSpPr>
          <p:nvPr/>
        </p:nvCxnSpPr>
        <p:spPr>
          <a:xfrm flipV="1">
            <a:off x="2415833" y="573188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6243198" y="211122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H="1">
            <a:off x="5212457" y="417456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0800000" flipV="1">
            <a:off x="6028225" y="573537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2363736" y="247108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058383" y="552248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457200" y="3814728"/>
            <a:ext cx="16763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How did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know this was the correct place to write the data?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036966" y="5188509"/>
            <a:ext cx="1922353" cy="333978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972768" y="3722068"/>
            <a:ext cx="16763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How did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know this was the correct place to read the data?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rot="10800000" flipV="1">
            <a:off x="4489070" y="5125067"/>
            <a:ext cx="2597531" cy="397420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Potential Problem #2 With</a:t>
            </a:r>
            <a:br>
              <a:rPr lang="en-US" dirty="0" smtClean="0"/>
            </a:br>
            <a:r>
              <a:rPr lang="en-US" dirty="0" smtClean="0"/>
              <a:t>Shared Domain Communications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788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363736" y="3679080"/>
            <a:ext cx="4646664" cy="2786606"/>
            <a:chOff x="1754136" y="2737894"/>
            <a:chExt cx="4646664" cy="2786606"/>
          </a:xfrm>
        </p:grpSpPr>
        <p:sp>
          <p:nvSpPr>
            <p:cNvPr id="7" name="Rectangle 6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5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754231" y="154548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1401010" y="215775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180133" y="250985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376260" y="294379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 rot="5400000">
            <a:off x="1055749" y="233252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21" idx="2"/>
            <a:endCxn id="22" idx="0"/>
          </p:cNvCxnSpPr>
          <p:nvPr/>
        </p:nvCxnSpPr>
        <p:spPr>
          <a:xfrm rot="16200000" flipH="1">
            <a:off x="1397541" y="282683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an 24"/>
          <p:cNvSpPr/>
          <p:nvPr/>
        </p:nvSpPr>
        <p:spPr>
          <a:xfrm>
            <a:off x="1042623" y="293911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6" name="Group 30"/>
          <p:cNvGrpSpPr/>
          <p:nvPr/>
        </p:nvGrpSpPr>
        <p:grpSpPr>
          <a:xfrm>
            <a:off x="1705473" y="297654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7" name="Rounded Rectangle 2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8" name="Up-Down Arrow 2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9" name="Straight Connector 28"/>
          <p:cNvCxnSpPr>
            <a:endCxn id="25" idx="1"/>
          </p:cNvCxnSpPr>
          <p:nvPr/>
        </p:nvCxnSpPr>
        <p:spPr>
          <a:xfrm rot="5400000">
            <a:off x="1098055" y="279399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H="1">
            <a:off x="1687495" y="279282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921823" y="158358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338339" y="250985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534466" y="294379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 rot="5400000">
            <a:off x="7213955" y="233252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>
            <a:stCxn id="32" idx="2"/>
            <a:endCxn id="33" idx="0"/>
          </p:cNvCxnSpPr>
          <p:nvPr/>
        </p:nvCxnSpPr>
        <p:spPr>
          <a:xfrm rot="16200000" flipH="1">
            <a:off x="7555747" y="282683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Can 35"/>
          <p:cNvSpPr/>
          <p:nvPr/>
        </p:nvSpPr>
        <p:spPr>
          <a:xfrm>
            <a:off x="7200829" y="293911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7" name="Group 64"/>
          <p:cNvGrpSpPr/>
          <p:nvPr/>
        </p:nvGrpSpPr>
        <p:grpSpPr>
          <a:xfrm>
            <a:off x="7863679" y="297654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8" name="Rounded Rectangle 37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9" name="Up-Down Arrow 38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0" name="Straight Connector 39"/>
          <p:cNvCxnSpPr>
            <a:endCxn id="36" idx="1"/>
          </p:cNvCxnSpPr>
          <p:nvPr/>
        </p:nvCxnSpPr>
        <p:spPr>
          <a:xfrm rot="5400000">
            <a:off x="7256261" y="279399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H="1">
            <a:off x="7845701" y="279282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Down Arrow 41"/>
          <p:cNvSpPr/>
          <p:nvPr/>
        </p:nvSpPr>
        <p:spPr>
          <a:xfrm>
            <a:off x="7529806" y="214972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233972" y="249798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233972" y="275198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3178143" y="372206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173952" y="416311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174859" y="541564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833449" y="249488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833449" y="274888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175337" y="475609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2591745" y="2850928"/>
            <a:ext cx="805433" cy="1609574"/>
            <a:chOff x="2591745" y="2532967"/>
            <a:chExt cx="805433" cy="1861655"/>
          </a:xfrm>
        </p:grpSpPr>
        <p:cxnSp>
          <p:nvCxnSpPr>
            <p:cNvPr id="52" name="Straight Connector 51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endCxn id="46" idx="1"/>
            </p:cNvCxnSpPr>
            <p:nvPr/>
          </p:nvCxnSpPr>
          <p:spPr>
            <a:xfrm>
              <a:off x="2591745" y="4378128"/>
              <a:ext cx="582207" cy="16494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 flipH="1">
            <a:off x="5776549" y="2860795"/>
            <a:ext cx="805433" cy="2131691"/>
            <a:chOff x="2591745" y="2532967"/>
            <a:chExt cx="805433" cy="1748681"/>
          </a:xfrm>
        </p:grpSpPr>
        <p:cxnSp>
          <p:nvCxnSpPr>
            <p:cNvPr id="56" name="Straight Connector 55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Connector 58"/>
          <p:cNvCxnSpPr/>
          <p:nvPr/>
        </p:nvCxnSpPr>
        <p:spPr>
          <a:xfrm rot="5400000">
            <a:off x="2942778" y="211432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882718" y="417765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endCxn id="47" idx="1"/>
          </p:cNvCxnSpPr>
          <p:nvPr/>
        </p:nvCxnSpPr>
        <p:spPr>
          <a:xfrm flipV="1">
            <a:off x="2415833" y="573188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H="1">
            <a:off x="6243198" y="211122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6200000" flipH="1">
            <a:off x="5212457" y="417456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0800000" flipV="1">
            <a:off x="6028225" y="573537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2363736" y="247108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6921823" y="4017427"/>
            <a:ext cx="19553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What if Process 2 tries to read the data before process 1 writes it?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223386" y="1807982"/>
            <a:ext cx="2726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Timing Issues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49558" y="3988180"/>
            <a:ext cx="19553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Worse, what if Process 2 reads the data in the middle of Process 1 writing it?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rot="10800000" flipV="1">
            <a:off x="4489073" y="3486576"/>
            <a:ext cx="2597526" cy="2035910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4058383" y="5522487"/>
            <a:ext cx="202103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Arrow Connector 76"/>
          <p:cNvCxnSpPr>
            <a:stCxn id="36" idx="2"/>
          </p:cNvCxnSpPr>
          <p:nvPr/>
        </p:nvCxnSpPr>
        <p:spPr>
          <a:xfrm rot="10800000" flipV="1">
            <a:off x="4324297" y="3194126"/>
            <a:ext cx="2876532" cy="2280959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4257143" y="5521507"/>
            <a:ext cx="202103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Group 81"/>
          <p:cNvGrpSpPr/>
          <p:nvPr/>
        </p:nvGrpSpPr>
        <p:grpSpPr>
          <a:xfrm>
            <a:off x="4058431" y="5519293"/>
            <a:ext cx="400815" cy="77937"/>
            <a:chOff x="4058431" y="5513688"/>
            <a:chExt cx="400815" cy="77937"/>
          </a:xfrm>
        </p:grpSpPr>
        <p:sp>
          <p:nvSpPr>
            <p:cNvPr id="80" name="Rectangle 79"/>
            <p:cNvSpPr/>
            <p:nvPr/>
          </p:nvSpPr>
          <p:spPr>
            <a:xfrm>
              <a:off x="4058431" y="5513688"/>
              <a:ext cx="202103" cy="77541"/>
            </a:xfrm>
            <a:prstGeom prst="rect">
              <a:avLst/>
            </a:pr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257143" y="5514084"/>
              <a:ext cx="202103" cy="77541"/>
            </a:xfrm>
            <a:prstGeom prst="rect">
              <a:avLst/>
            </a:prstGeom>
            <a:solidFill>
              <a:srgbClr val="7B1A7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001E-6 -1.45935E-7 L 0.29368 -0.41487 " pathEditMode="relative" ptsTypes="AA">
                                      <p:cBhvr>
                                        <p:cTn id="3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71" grpId="0"/>
      <p:bldP spid="72" grpId="0"/>
      <p:bldP spid="76" grpId="0" animBg="1"/>
      <p:bldP spid="7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the Problems Can Get Worse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process 1 wants to write more data than the shared domain can hold?</a:t>
            </a:r>
          </a:p>
          <a:p>
            <a:r>
              <a:rPr lang="en-US" dirty="0" smtClean="0"/>
              <a:t>What if both processes wish to send data to each other?</a:t>
            </a:r>
          </a:p>
          <a:p>
            <a:pPr lvl="1"/>
            <a:r>
              <a:rPr lang="en-US" dirty="0" smtClean="0"/>
              <a:t>Give them read/write on the single domain?</a:t>
            </a:r>
          </a:p>
          <a:p>
            <a:pPr lvl="1"/>
            <a:r>
              <a:rPr lang="en-US" dirty="0" smtClean="0"/>
              <a:t>Give them each one writeable domain, and read permission on the other’s?</a:t>
            </a:r>
          </a:p>
          <a:p>
            <a:r>
              <a:rPr lang="en-US" dirty="0" smtClean="0"/>
              <a:t>What if it’s more than two processes?</a:t>
            </a:r>
          </a:p>
          <a:p>
            <a:r>
              <a:rPr lang="en-US" dirty="0" smtClean="0"/>
              <a:t>Just scratches the surface of potential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Core Difficulty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abstraction is too low level</a:t>
            </a:r>
          </a:p>
          <a:p>
            <a:r>
              <a:rPr lang="en-US" dirty="0" smtClean="0"/>
              <a:t>It leaves too many tricky problems for the application writers to solve</a:t>
            </a:r>
          </a:p>
          <a:p>
            <a:r>
              <a:rPr lang="en-US" dirty="0" smtClean="0"/>
              <a:t>The OS needs to provide higher level communications abstractions</a:t>
            </a:r>
          </a:p>
          <a:p>
            <a:pPr lvl="1"/>
            <a:r>
              <a:rPr lang="en-US" dirty="0" smtClean="0"/>
              <a:t>To hide complexities and simplify the application writers’ lives</a:t>
            </a:r>
          </a:p>
          <a:p>
            <a:r>
              <a:rPr lang="en-US" dirty="0" smtClean="0"/>
              <a:t>There are many possible choices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conceptually simple communications mechanism</a:t>
            </a:r>
          </a:p>
          <a:p>
            <a:r>
              <a:rPr lang="en-US" dirty="0" smtClean="0"/>
              <a:t>The sender sends a message explicitly</a:t>
            </a:r>
          </a:p>
          <a:p>
            <a:r>
              <a:rPr lang="en-US" dirty="0" smtClean="0"/>
              <a:t>The receiver explicitly asks to receive it</a:t>
            </a:r>
          </a:p>
          <a:p>
            <a:r>
              <a:rPr lang="en-US" dirty="0" smtClean="0"/>
              <a:t>The message service is provided by the operating system</a:t>
            </a:r>
          </a:p>
          <a:p>
            <a:pPr lvl="1"/>
            <a:r>
              <a:rPr lang="en-US" dirty="0" smtClean="0"/>
              <a:t>Which handles all the “little details”</a:t>
            </a:r>
          </a:p>
          <a:p>
            <a:r>
              <a:rPr lang="en-US" dirty="0" smtClean="0"/>
              <a:t>Usually non-blocking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125300" y="553767"/>
            <a:ext cx="2855767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Oval 113"/>
          <p:cNvSpPr/>
          <p:nvPr/>
        </p:nvSpPr>
        <p:spPr>
          <a:xfrm>
            <a:off x="3715307" y="149974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4" name="Group 37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39" name="Rectangle 38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>
              <a:stCxn id="39" idx="2"/>
              <a:endCxn id="40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47" name="Rounded Rectangle 46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Up-Down Arrow 47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4" name="Straight Connector 43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endCxn id="47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49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0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2" name="Down Arrow 51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>
            <a:stCxn id="53" idx="2"/>
            <a:endCxn id="54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Can 56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6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59" name="Rounded Rectangle 58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0" name="Up-Down Arrow 59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1" name="Straight Connector 60"/>
          <p:cNvCxnSpPr>
            <a:endCxn id="57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endCxn id="59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>
            <a:stCxn id="64" idx="2"/>
            <a:endCxn id="65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Can 67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7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70" name="Rounded Rectangle 6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71" name="Up-Down Arrow 7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2" name="Straight Connector 71"/>
          <p:cNvCxnSpPr>
            <a:endCxn id="68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70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Down Arrow 73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82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84" name="Straight Connector 83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endCxn id="78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Rectangle 96"/>
          <p:cNvSpPr/>
          <p:nvPr/>
        </p:nvSpPr>
        <p:spPr>
          <a:xfrm>
            <a:off x="3592686" y="4216832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115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117" name="Straight Connector 116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TextBox 120"/>
          <p:cNvSpPr txBox="1"/>
          <p:nvPr/>
        </p:nvSpPr>
        <p:spPr>
          <a:xfrm>
            <a:off x="832808" y="3897037"/>
            <a:ext cx="127931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SEND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6764610" y="3815107"/>
            <a:ext cx="205456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RECEIVE</a:t>
            </a:r>
            <a:endParaRPr lang="en-US" sz="32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67604E-8 2.84391E-6 L 0.06715 -0.3404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-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6715 -0.34044 L 0.12337 0.09634 " pathEditMode="relative" ptsTypes="AA">
                                      <p:cBhvr>
                                        <p:cTn id="3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97" grpId="0" animBg="1"/>
      <p:bldP spid="97" grpId="1" animBg="1"/>
      <p:bldP spid="97" grpId="2" animBg="1"/>
      <p:bldP spid="121" grpId="0"/>
      <p:bldP spid="1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205"/>
            <a:ext cx="8229600" cy="4525963"/>
          </a:xfrm>
        </p:spPr>
        <p:txBody>
          <a:bodyPr/>
          <a:lstStyle/>
          <a:p>
            <a:r>
              <a:rPr lang="en-US" sz="2800" dirty="0" smtClean="0"/>
              <a:t>Processes need not agree on where to look for things</a:t>
            </a:r>
          </a:p>
          <a:p>
            <a:pPr lvl="1"/>
            <a:r>
              <a:rPr lang="en-US" sz="2400" dirty="0" smtClean="0"/>
              <a:t>Other than, perhaps, a named message queue</a:t>
            </a:r>
          </a:p>
          <a:p>
            <a:r>
              <a:rPr lang="en-US" sz="2800" dirty="0" smtClean="0"/>
              <a:t>Clear synchronization points</a:t>
            </a:r>
            <a:endParaRPr lang="en-US" dirty="0" smtClean="0"/>
          </a:p>
          <a:p>
            <a:pPr lvl="1"/>
            <a:r>
              <a:rPr lang="en-US" sz="2400" dirty="0" smtClean="0"/>
              <a:t>The message doesn’t exist until you SEND it</a:t>
            </a:r>
          </a:p>
          <a:p>
            <a:pPr lvl="1"/>
            <a:r>
              <a:rPr lang="en-US" sz="2400" dirty="0" smtClean="0"/>
              <a:t>The message can’t be examined until you RECEIVE it</a:t>
            </a:r>
          </a:p>
          <a:p>
            <a:pPr lvl="1"/>
            <a:r>
              <a:rPr lang="en-US" sz="2400" dirty="0" smtClean="0"/>
              <a:t>So no worries about incomplete communications</a:t>
            </a:r>
          </a:p>
          <a:p>
            <a:r>
              <a:rPr lang="en-US" sz="2800" dirty="0" smtClean="0"/>
              <a:t>Helpful encapsulation features</a:t>
            </a:r>
          </a:p>
          <a:p>
            <a:pPr lvl="1"/>
            <a:r>
              <a:rPr lang="en-US" sz="2400" dirty="0" smtClean="0"/>
              <a:t>You RECEIVE exactly what was sent, no more, no less</a:t>
            </a:r>
          </a:p>
          <a:p>
            <a:r>
              <a:rPr lang="en-US" sz="2800" dirty="0" smtClean="0"/>
              <a:t>No worries about size of the communications</a:t>
            </a:r>
          </a:p>
          <a:p>
            <a:pPr lvl="1"/>
            <a:r>
              <a:rPr lang="en-US" sz="2400" dirty="0" smtClean="0"/>
              <a:t>Well, no worries for the user; the OS has to worry</a:t>
            </a:r>
          </a:p>
          <a:p>
            <a:r>
              <a:rPr lang="en-US" sz="2800" dirty="0" smtClean="0"/>
              <a:t>Easy to see how it scales to multiple processes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Why do processes need to communicate?</a:t>
            </a:r>
          </a:p>
          <a:p>
            <a:r>
              <a:rPr lang="en-GB" dirty="0" smtClean="0"/>
              <a:t>What mechanisms do they use for communication?</a:t>
            </a:r>
          </a:p>
          <a:p>
            <a:r>
              <a:rPr lang="en-GB" dirty="0" smtClean="0"/>
              <a:t>What kinds of problems does such communications lead to?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0335"/>
            <a:ext cx="8229600" cy="4525963"/>
          </a:xfrm>
        </p:spPr>
        <p:txBody>
          <a:bodyPr/>
          <a:lstStyle/>
          <a:p>
            <a:r>
              <a:rPr lang="en-US" sz="2800" dirty="0" smtClean="0"/>
              <a:t>The OS is providing this communications abstraction</a:t>
            </a:r>
          </a:p>
          <a:p>
            <a:r>
              <a:rPr lang="en-US" sz="2800" dirty="0" smtClean="0"/>
              <a:t>There’s no magic here</a:t>
            </a:r>
          </a:p>
          <a:p>
            <a:pPr lvl="1"/>
            <a:r>
              <a:rPr lang="en-US" sz="2400" dirty="0" smtClean="0"/>
              <a:t>Lots of stuff needs to be done behind the scenes</a:t>
            </a:r>
          </a:p>
          <a:p>
            <a:pPr lvl="1"/>
            <a:r>
              <a:rPr lang="en-US" sz="2400" dirty="0" smtClean="0"/>
              <a:t>And the OS has to do it</a:t>
            </a:r>
          </a:p>
          <a:p>
            <a:r>
              <a:rPr lang="en-US" sz="2800" dirty="0" smtClean="0"/>
              <a:t>Issues to solve:</a:t>
            </a:r>
          </a:p>
          <a:p>
            <a:pPr lvl="1"/>
            <a:r>
              <a:rPr lang="en-US" sz="2400" dirty="0" smtClean="0"/>
              <a:t>Where do you store the message before receipt?</a:t>
            </a:r>
          </a:p>
          <a:p>
            <a:pPr lvl="1"/>
            <a:r>
              <a:rPr lang="en-US" sz="2400" dirty="0" smtClean="0"/>
              <a:t>How do you deal with large quantities of messages?</a:t>
            </a:r>
          </a:p>
          <a:p>
            <a:pPr lvl="1"/>
            <a:r>
              <a:rPr lang="en-US" sz="2400" dirty="0" smtClean="0"/>
              <a:t>What happens when someone asks to receive before anything is sent?</a:t>
            </a:r>
          </a:p>
          <a:p>
            <a:pPr lvl="1"/>
            <a:r>
              <a:rPr lang="en-US" sz="2400" dirty="0" smtClean="0"/>
              <a:t>What happens to messages that are never received?</a:t>
            </a:r>
          </a:p>
          <a:p>
            <a:pPr lvl="1"/>
            <a:r>
              <a:rPr lang="en-US" sz="2400" dirty="0" smtClean="0"/>
              <a:t>How do you handle naming issues?</a:t>
            </a: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Storage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95"/>
            <a:ext cx="8229600" cy="4525963"/>
          </a:xfrm>
        </p:spPr>
        <p:txBody>
          <a:bodyPr/>
          <a:lstStyle/>
          <a:p>
            <a:r>
              <a:rPr lang="en-US" dirty="0" smtClean="0"/>
              <a:t>Messages must be stored somewhere while waiting delivery</a:t>
            </a:r>
          </a:p>
          <a:p>
            <a:pPr lvl="1"/>
            <a:r>
              <a:rPr lang="en-US" dirty="0" smtClean="0"/>
              <a:t>Typical choices are either in the sender’s domain</a:t>
            </a:r>
          </a:p>
          <a:p>
            <a:pPr lvl="2"/>
            <a:r>
              <a:rPr lang="en-US" dirty="0" smtClean="0"/>
              <a:t>What if sender deletes/overwrites them?</a:t>
            </a:r>
          </a:p>
          <a:p>
            <a:pPr lvl="1"/>
            <a:r>
              <a:rPr lang="en-US" dirty="0" smtClean="0"/>
              <a:t>Or in a special OS domain</a:t>
            </a:r>
          </a:p>
          <a:p>
            <a:pPr lvl="2"/>
            <a:r>
              <a:rPr lang="en-US" dirty="0" smtClean="0"/>
              <a:t>That implies extra copying, with performance costs</a:t>
            </a:r>
          </a:p>
          <a:p>
            <a:r>
              <a:rPr lang="en-US" dirty="0" smtClean="0"/>
              <a:t>How long do messages hang around?</a:t>
            </a:r>
          </a:p>
          <a:p>
            <a:pPr lvl="1"/>
            <a:r>
              <a:rPr lang="en-US" dirty="0" smtClean="0"/>
              <a:t>Delivered ones are cleared</a:t>
            </a:r>
          </a:p>
          <a:p>
            <a:pPr lvl="1"/>
            <a:r>
              <a:rPr lang="en-US" dirty="0" smtClean="0"/>
              <a:t>What about those for which no RECEIVE is done?</a:t>
            </a:r>
          </a:p>
          <a:p>
            <a:pPr lvl="2"/>
            <a:r>
              <a:rPr lang="en-US" dirty="0" smtClean="0"/>
              <a:t>One choice: delete them when the receiving process exits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Receipt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RECEIVE </a:t>
            </a:r>
            <a:r>
              <a:rPr lang="en-US" dirty="0" smtClean="0"/>
              <a:t>issued for non-existent message</a:t>
            </a:r>
          </a:p>
          <a:p>
            <a:pPr lvl="1"/>
            <a:r>
              <a:rPr lang="en-US" dirty="0" smtClean="0"/>
              <a:t>Block till message arrives</a:t>
            </a:r>
          </a:p>
          <a:p>
            <a:pPr lvl="1"/>
            <a:r>
              <a:rPr lang="en-US" dirty="0" smtClean="0"/>
              <a:t>Or return error to the RECEIVE process</a:t>
            </a:r>
          </a:p>
          <a:p>
            <a:r>
              <a:rPr lang="en-US" dirty="0" smtClean="0"/>
              <a:t>Can also inform processes when messages arrive</a:t>
            </a:r>
          </a:p>
          <a:p>
            <a:pPr lvl="1"/>
            <a:r>
              <a:rPr lang="en-US" dirty="0" smtClean="0"/>
              <a:t>Using interrupts or other mechanism</a:t>
            </a:r>
          </a:p>
          <a:p>
            <a:pPr lvl="1"/>
            <a:r>
              <a:rPr lang="en-US" dirty="0" smtClean="0"/>
              <a:t>Only allow RECEIVE operations for arrived messages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Big Advantage of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Reasonable choice for communicating between processes on different machines</a:t>
            </a:r>
          </a:p>
          <a:p>
            <a:r>
              <a:rPr lang="en-US" dirty="0" smtClean="0"/>
              <a:t>If you use them for everything, you</a:t>
            </a:r>
            <a:r>
              <a:rPr lang="en-US" dirty="0" smtClean="0"/>
              <a:t> appear to get </a:t>
            </a:r>
            <a:r>
              <a:rPr lang="en-US" dirty="0" smtClean="0"/>
              <a:t>distributed computing for free</a:t>
            </a:r>
          </a:p>
          <a:p>
            <a:pPr lvl="1"/>
            <a:r>
              <a:rPr lang="en-US" dirty="0" smtClean="0"/>
              <a:t>Not really, unfortunately</a:t>
            </a:r>
          </a:p>
          <a:p>
            <a:pPr lvl="1"/>
            <a:r>
              <a:rPr lang="en-US" dirty="0" smtClean="0"/>
              <a:t>But at least the interface remains the same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500"/>
            <a:ext cx="8229600" cy="4525963"/>
          </a:xfrm>
        </p:spPr>
        <p:txBody>
          <a:bodyPr/>
          <a:lstStyle/>
          <a:p>
            <a:r>
              <a:rPr lang="en-US" dirty="0" smtClean="0"/>
              <a:t>A more object-oriented mechanism</a:t>
            </a:r>
          </a:p>
          <a:p>
            <a:r>
              <a:rPr lang="en-US" dirty="0" smtClean="0"/>
              <a:t>Communicate by making procedure calls on other processes</a:t>
            </a:r>
          </a:p>
          <a:p>
            <a:pPr lvl="1"/>
            <a:r>
              <a:rPr lang="en-US" dirty="0" smtClean="0"/>
              <a:t>“Remote” here really means “in another process”</a:t>
            </a:r>
          </a:p>
          <a:p>
            <a:pPr lvl="1"/>
            <a:r>
              <a:rPr lang="en-US" dirty="0" smtClean="0"/>
              <a:t>Not necessarily “on another machine”</a:t>
            </a:r>
          </a:p>
          <a:p>
            <a:r>
              <a:rPr lang="en-US" dirty="0" smtClean="0"/>
              <a:t>They aren’t in your address space</a:t>
            </a:r>
          </a:p>
          <a:p>
            <a:pPr lvl="1"/>
            <a:r>
              <a:rPr lang="en-US" dirty="0" smtClean="0"/>
              <a:t>And don’t even use the same code</a:t>
            </a:r>
          </a:p>
          <a:p>
            <a:r>
              <a:rPr lang="en-US" dirty="0" smtClean="0"/>
              <a:t>Some differences from a regular procedure call</a:t>
            </a:r>
          </a:p>
          <a:p>
            <a:r>
              <a:rPr lang="en-US" dirty="0" smtClean="0"/>
              <a:t>Typically 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41321" y="553767"/>
            <a:ext cx="601011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RPC Characteristics</a:t>
            </a:r>
            <a:endParaRPr lang="en-GB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208025"/>
            <a:ext cx="8229600" cy="4525963"/>
          </a:xfrm>
        </p:spPr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rocedure </a:t>
            </a:r>
            <a:r>
              <a:rPr lang="en-GB" dirty="0"/>
              <a:t>calls</a:t>
            </a:r>
            <a:r>
              <a:rPr lang="en-GB" dirty="0" smtClean="0"/>
              <a:t> are primary </a:t>
            </a:r>
            <a:r>
              <a:rPr lang="en-GB" dirty="0"/>
              <a:t>unit of computation in most languages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nit </a:t>
            </a:r>
            <a:r>
              <a:rPr lang="en-GB" dirty="0"/>
              <a:t>of information hiding in most methodologies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rimary </a:t>
            </a:r>
            <a:r>
              <a:rPr lang="en-GB" dirty="0"/>
              <a:t>level of interface specification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natural boundary between client and </a:t>
            </a:r>
            <a:r>
              <a:rPr lang="en-GB" dirty="0" smtClean="0"/>
              <a:t>server processes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urn </a:t>
            </a:r>
            <a:r>
              <a:rPr lang="en-GB" dirty="0"/>
              <a:t>procedure calls into message send/receives</a:t>
            </a:r>
            <a:endParaRPr lang="en-GB" dirty="0" smtClean="0"/>
          </a:p>
          <a:p>
            <a:r>
              <a:rPr lang="en-GB" dirty="0" smtClean="0"/>
              <a:t>Requires both sender and receiver to be playing the same game</a:t>
            </a:r>
          </a:p>
          <a:p>
            <a:pPr lvl="1"/>
            <a:r>
              <a:rPr lang="en-GB" dirty="0" smtClean="0"/>
              <a:t>Typically both use some particular RPC standard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8520"/>
            <a:ext cx="8229600" cy="4525963"/>
          </a:xfrm>
        </p:spPr>
        <p:txBody>
          <a:bodyPr/>
          <a:lstStyle/>
          <a:p>
            <a:r>
              <a:rPr lang="en-US" dirty="0" smtClean="0"/>
              <a:t>The process hosting the remote procedure might be on same computer or a different one</a:t>
            </a:r>
          </a:p>
          <a:p>
            <a:r>
              <a:rPr lang="en-US" dirty="0" smtClean="0"/>
              <a:t>Under the covers, use messages in either case</a:t>
            </a:r>
          </a:p>
          <a:p>
            <a:r>
              <a:rPr lang="en-GB" dirty="0" smtClean="0"/>
              <a:t>Resulting limitations:</a:t>
            </a:r>
          </a:p>
          <a:p>
            <a:pPr lvl="1"/>
            <a:r>
              <a:rPr lang="en-GB" dirty="0" smtClean="0"/>
              <a:t>No implicit parameters/returns (e.g. global variables)</a:t>
            </a:r>
          </a:p>
          <a:p>
            <a:pPr lvl="1"/>
            <a:r>
              <a:rPr lang="en-GB" dirty="0" smtClean="0"/>
              <a:t>No call-by-reference parameters</a:t>
            </a:r>
          </a:p>
          <a:p>
            <a:pPr lvl="1"/>
            <a:r>
              <a:rPr lang="en-GB" dirty="0" smtClean="0"/>
              <a:t>Much slower than procedure calls (TANSTAAFL)</a:t>
            </a:r>
          </a:p>
          <a:p>
            <a:r>
              <a:rPr lang="en-GB" dirty="0" smtClean="0"/>
              <a:t>Most commonly used for client/server computing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398"/>
            <a:ext cx="8229600" cy="1143000"/>
          </a:xfrm>
        </p:spPr>
        <p:txBody>
          <a:bodyPr/>
          <a:lstStyle/>
          <a:p>
            <a:r>
              <a:rPr lang="en-US" dirty="0" smtClean="0"/>
              <a:t>Marshalling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3370"/>
            <a:ext cx="8229600" cy="4525963"/>
          </a:xfrm>
        </p:spPr>
        <p:txBody>
          <a:bodyPr/>
          <a:lstStyle/>
          <a:p>
            <a:r>
              <a:rPr lang="en-US" dirty="0" smtClean="0"/>
              <a:t>RPC calls have parameters</a:t>
            </a:r>
          </a:p>
          <a:p>
            <a:r>
              <a:rPr lang="en-US" dirty="0" smtClean="0"/>
              <a:t>But the remote procedure might not have the same data representation</a:t>
            </a:r>
          </a:p>
          <a:p>
            <a:pPr lvl="1"/>
            <a:r>
              <a:rPr lang="en-US" dirty="0" smtClean="0"/>
              <a:t>Especially if it’s on a different machine type</a:t>
            </a:r>
          </a:p>
          <a:p>
            <a:r>
              <a:rPr lang="en-US" dirty="0" smtClean="0"/>
              <a:t>Need to store sender’s version of arguments in a message</a:t>
            </a:r>
          </a:p>
          <a:p>
            <a:pPr lvl="1"/>
            <a:r>
              <a:rPr lang="en-US" dirty="0" smtClean="0"/>
              <a:t>Using intermediate representation</a:t>
            </a:r>
          </a:p>
          <a:p>
            <a:r>
              <a:rPr lang="en-US" dirty="0" smtClean="0"/>
              <a:t>Send the message to receiver</a:t>
            </a:r>
          </a:p>
          <a:p>
            <a:r>
              <a:rPr lang="en-US" dirty="0" smtClean="0"/>
              <a:t>Translate the intermediate representation to the receiver’s format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159840" y="326933"/>
            <a:ext cx="88632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 smtClean="0"/>
              <a:t>Tools to Support Remote </a:t>
            </a:r>
            <a:br>
              <a:rPr lang="en-GB" dirty="0" smtClean="0"/>
            </a:br>
            <a:r>
              <a:rPr lang="en-GB" dirty="0" smtClean="0"/>
              <a:t>Procedure </a:t>
            </a:r>
            <a:r>
              <a:rPr lang="en-GB" dirty="0"/>
              <a:t>Calls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1225441" y="1675822"/>
            <a:ext cx="1372320" cy="1271653"/>
          </a:xfrm>
          <a:prstGeom prst="roundRect">
            <a:avLst>
              <a:gd name="adj" fmla="val 111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253433" y="1865922"/>
            <a:ext cx="1270255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interface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specification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760854" y="1881763"/>
            <a:ext cx="1090931" cy="805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generation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tool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3530880" y="1592294"/>
            <a:ext cx="1448640" cy="144879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738215" y="4004546"/>
            <a:ext cx="1141651" cy="51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Client 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stubs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5997560" y="3779883"/>
            <a:ext cx="859761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server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skeleton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3581977" y="3857650"/>
            <a:ext cx="1706447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External Data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Representation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access </a:t>
            </a:r>
            <a:r>
              <a:rPr lang="en-GB" dirty="0" smtClean="0"/>
              <a:t>functions</a:t>
            </a:r>
            <a:endParaRPr lang="en-GB" dirty="0"/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1671840" y="3756840"/>
            <a:ext cx="1283040" cy="953380"/>
          </a:xfrm>
          <a:prstGeom prst="roundRect">
            <a:avLst>
              <a:gd name="adj" fmla="val 14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3575520" y="3697795"/>
            <a:ext cx="1728000" cy="1055630"/>
          </a:xfrm>
          <a:prstGeom prst="roundRect">
            <a:avLst>
              <a:gd name="adj" fmla="val 13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5853601" y="3759721"/>
            <a:ext cx="1182240" cy="953380"/>
          </a:xfrm>
          <a:prstGeom prst="roundRect">
            <a:avLst>
              <a:gd name="adj" fmla="val 14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2227680" y="2757375"/>
            <a:ext cx="1451520" cy="977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273920" y="3036765"/>
            <a:ext cx="1440" cy="6610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4808160" y="2783298"/>
            <a:ext cx="1588320" cy="9533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2597760" y="2338292"/>
            <a:ext cx="92736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478116" y="4767826"/>
            <a:ext cx="1103668" cy="805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client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application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code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7187394" y="4714541"/>
            <a:ext cx="1565332" cy="805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server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implementation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code</a:t>
            </a:r>
          </a:p>
        </p:txBody>
      </p:sp>
      <p:sp>
        <p:nvSpPr>
          <p:cNvPr id="31762" name="AutoShape 18"/>
          <p:cNvSpPr>
            <a:spLocks noChangeArrowheads="1"/>
          </p:cNvSpPr>
          <p:nvPr/>
        </p:nvSpPr>
        <p:spPr bwMode="auto">
          <a:xfrm>
            <a:off x="439500" y="4757745"/>
            <a:ext cx="1212480" cy="921697"/>
          </a:xfrm>
          <a:prstGeom prst="roundRect">
            <a:avLst>
              <a:gd name="adj" fmla="val 15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3" name="AutoShape 19"/>
          <p:cNvSpPr>
            <a:spLocks noChangeArrowheads="1"/>
          </p:cNvSpPr>
          <p:nvPr/>
        </p:nvSpPr>
        <p:spPr bwMode="auto">
          <a:xfrm>
            <a:off x="7128381" y="4625251"/>
            <a:ext cx="1651680" cy="1054191"/>
          </a:xfrm>
          <a:prstGeom prst="roundRect">
            <a:avLst>
              <a:gd name="adj" fmla="val 13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4" name="AutoShape 20"/>
          <p:cNvSpPr>
            <a:spLocks noChangeArrowheads="1"/>
          </p:cNvSpPr>
          <p:nvPr/>
        </p:nvSpPr>
        <p:spPr bwMode="auto">
          <a:xfrm>
            <a:off x="1972800" y="5927400"/>
            <a:ext cx="1601280" cy="306248"/>
          </a:xfrm>
          <a:prstGeom prst="roundRect">
            <a:avLst>
              <a:gd name="adj" fmla="val 25681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client</a:t>
            </a:r>
          </a:p>
        </p:txBody>
      </p:sp>
      <p:sp>
        <p:nvSpPr>
          <p:cNvPr id="31765" name="AutoShape 21"/>
          <p:cNvSpPr>
            <a:spLocks noChangeArrowheads="1"/>
          </p:cNvSpPr>
          <p:nvPr/>
        </p:nvSpPr>
        <p:spPr bwMode="auto">
          <a:xfrm>
            <a:off x="4730401" y="5718326"/>
            <a:ext cx="1575360" cy="711435"/>
          </a:xfrm>
          <a:prstGeom prst="roundRect">
            <a:avLst>
              <a:gd name="adj" fmla="val 2287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5192641" y="5921388"/>
            <a:ext cx="641326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dirty="0"/>
              <a:t>server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1671840" y="5368180"/>
            <a:ext cx="717120" cy="3631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2337121" y="4714541"/>
            <a:ext cx="279360" cy="977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 flipH="1">
            <a:off x="2946241" y="4753425"/>
            <a:ext cx="1248480" cy="9533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>
            <a:off x="4523040" y="4764946"/>
            <a:ext cx="610560" cy="9404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 flipH="1">
            <a:off x="5551201" y="4727502"/>
            <a:ext cx="853920" cy="96634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 flipH="1">
            <a:off x="6135840" y="5260229"/>
            <a:ext cx="900001" cy="39472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111838"/>
            <a:ext cx="8229600" cy="1143000"/>
          </a:xfrm>
        </p:spPr>
        <p:txBody>
          <a:bodyPr/>
          <a:lstStyle/>
          <a:p>
            <a:r>
              <a:rPr lang="en-GB" dirty="0" smtClean="0"/>
              <a:t>RPC Operations</a:t>
            </a:r>
            <a:endParaRPr lang="en-GB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986785"/>
            <a:ext cx="8229600" cy="4525963"/>
          </a:xfrm>
        </p:spPr>
        <p:txBody>
          <a:bodyPr/>
          <a:lstStyle/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links</a:t>
            </a:r>
            <a:r>
              <a:rPr lang="en-GB" dirty="0" smtClean="0"/>
              <a:t> to local </a:t>
            </a:r>
            <a:r>
              <a:rPr lang="en-GB" dirty="0"/>
              <a:t>procedures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alls </a:t>
            </a:r>
            <a:r>
              <a:rPr lang="en-GB" dirty="0"/>
              <a:t>local procedures, gets results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ll RPC implementation </a:t>
            </a:r>
            <a:r>
              <a:rPr lang="en-GB" dirty="0"/>
              <a:t>is inside those procedures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does not know about</a:t>
            </a:r>
            <a:r>
              <a:rPr lang="en-GB" dirty="0" smtClean="0"/>
              <a:t> details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formats of messages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worry about sends, timeouts, </a:t>
            </a:r>
            <a:r>
              <a:rPr lang="en-GB" dirty="0" smtClean="0"/>
              <a:t>resends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external data representation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ll generated </a:t>
            </a:r>
            <a:r>
              <a:rPr lang="en-GB" dirty="0"/>
              <a:t>automatically by RPC tools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key to the tools is the interface specification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Communications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processes are self-contained</a:t>
            </a:r>
          </a:p>
          <a:p>
            <a:pPr lvl="1"/>
            <a:r>
              <a:rPr lang="en-US" dirty="0" smtClean="0"/>
              <a:t>Or only need OS services to share hardware and data</a:t>
            </a:r>
          </a:p>
          <a:p>
            <a:r>
              <a:rPr lang="en-US" dirty="0" smtClean="0"/>
              <a:t>But many others need to communicate</a:t>
            </a:r>
          </a:p>
          <a:p>
            <a:pPr lvl="1"/>
            <a:r>
              <a:rPr lang="en-US" dirty="0" smtClean="0"/>
              <a:t>To other processes</a:t>
            </a:r>
          </a:p>
          <a:p>
            <a:pPr lvl="1"/>
            <a:r>
              <a:rPr lang="en-US" dirty="0" smtClean="0"/>
              <a:t>To other machines</a:t>
            </a:r>
          </a:p>
          <a:p>
            <a:r>
              <a:rPr lang="en-US" dirty="0" smtClean="0"/>
              <a:t>Often complex applications are built of multiple processes</a:t>
            </a:r>
          </a:p>
          <a:p>
            <a:pPr lvl="1"/>
            <a:r>
              <a:rPr lang="en-US" dirty="0" smtClean="0"/>
              <a:t>Which need to communicate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58570" y="553767"/>
            <a:ext cx="731361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As an IPC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Inherits many characteristics of local procedure calls</a:t>
            </a:r>
          </a:p>
          <a:p>
            <a:r>
              <a:rPr lang="en-US" dirty="0" smtClean="0"/>
              <a:t>Inherently non-parallel</a:t>
            </a:r>
          </a:p>
          <a:p>
            <a:pPr lvl="1"/>
            <a:r>
              <a:rPr lang="en-US" dirty="0" smtClean="0"/>
              <a:t>Make the call and wait for the reply</a:t>
            </a:r>
          </a:p>
          <a:p>
            <a:r>
              <a:rPr lang="en-US" dirty="0" smtClean="0"/>
              <a:t>Caller is thus limited by speed of </a:t>
            </a:r>
            <a:r>
              <a:rPr lang="en-US" dirty="0" err="1" smtClean="0"/>
              <a:t>callee</a:t>
            </a:r>
            <a:endParaRPr lang="en-US" dirty="0" smtClean="0"/>
          </a:p>
          <a:p>
            <a:r>
              <a:rPr lang="en-US" dirty="0" smtClean="0"/>
              <a:t>Not suitable for creating parallel programs</a:t>
            </a:r>
          </a:p>
          <a:p>
            <a:pPr lvl="1"/>
            <a:r>
              <a:rPr lang="en-US" dirty="0" smtClean="0"/>
              <a:t>Works best for obvious client/</a:t>
            </a:r>
            <a:r>
              <a:rPr lang="en-US" smtClean="0"/>
              <a:t>server situations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318"/>
            <a:ext cx="8229600" cy="1143000"/>
          </a:xfrm>
        </p:spPr>
        <p:txBody>
          <a:bodyPr/>
          <a:lstStyle/>
          <a:p>
            <a:r>
              <a:rPr lang="en-US" dirty="0" smtClean="0"/>
              <a:t>What If You Call and </a:t>
            </a:r>
            <a:br>
              <a:rPr lang="en-US" dirty="0" smtClean="0"/>
            </a:br>
            <a:r>
              <a:rPr lang="en-US" dirty="0" smtClean="0"/>
              <a:t>No One Answers?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Unlike your own procedure calls, remote procedure calls might not be answered</a:t>
            </a:r>
          </a:p>
          <a:p>
            <a:pPr lvl="1"/>
            <a:r>
              <a:rPr lang="en-US" dirty="0" smtClean="0"/>
              <a:t>Especially if they’re on different machines</a:t>
            </a:r>
          </a:p>
          <a:p>
            <a:r>
              <a:rPr lang="en-US" dirty="0" smtClean="0"/>
              <a:t>Possibly because the call failed</a:t>
            </a:r>
          </a:p>
          <a:p>
            <a:r>
              <a:rPr lang="en-US" dirty="0" smtClean="0"/>
              <a:t>Possibly because the return value delivery failed</a:t>
            </a:r>
          </a:p>
          <a:p>
            <a:r>
              <a:rPr lang="en-US" dirty="0" smtClean="0"/>
              <a:t>Possibly because the </a:t>
            </a:r>
            <a:r>
              <a:rPr lang="en-US" dirty="0" err="1" smtClean="0"/>
              <a:t>callee</a:t>
            </a:r>
            <a:r>
              <a:rPr lang="en-US" dirty="0" smtClean="0"/>
              <a:t> just isn’t done yet</a:t>
            </a:r>
          </a:p>
          <a:p>
            <a:r>
              <a:rPr lang="en-US" dirty="0" smtClean="0"/>
              <a:t>What should the caller do?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Caller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/>
              <a:t>Just keep waiting</a:t>
            </a:r>
          </a:p>
          <a:p>
            <a:pPr lvl="1"/>
            <a:r>
              <a:rPr lang="en-US" dirty="0" smtClean="0"/>
              <a:t>Forever?</a:t>
            </a:r>
          </a:p>
          <a:p>
            <a:r>
              <a:rPr lang="en-US" dirty="0" smtClean="0"/>
              <a:t>Timeout and automatically retry</a:t>
            </a:r>
          </a:p>
          <a:p>
            <a:pPr lvl="1"/>
            <a:r>
              <a:rPr lang="en-US" dirty="0" smtClean="0"/>
              <a:t>As part of underlying RPC mechanism</a:t>
            </a:r>
          </a:p>
          <a:p>
            <a:pPr lvl="1"/>
            <a:r>
              <a:rPr lang="en-US" dirty="0" smtClean="0"/>
              <a:t>Without necessarily informing calling process</a:t>
            </a:r>
          </a:p>
          <a:p>
            <a:pPr lvl="1"/>
            <a:r>
              <a:rPr lang="en-US" dirty="0" smtClean="0"/>
              <a:t>How often do you do that?  Forever?</a:t>
            </a:r>
          </a:p>
          <a:p>
            <a:r>
              <a:rPr lang="en-US" dirty="0" smtClean="0"/>
              <a:t>Timeout and allow calling process to decide</a:t>
            </a:r>
          </a:p>
          <a:p>
            <a:r>
              <a:rPr lang="en-US" dirty="0" smtClean="0"/>
              <a:t>You could query </a:t>
            </a:r>
            <a:r>
              <a:rPr lang="en-US" dirty="0" err="1" smtClean="0"/>
              <a:t>callee</a:t>
            </a:r>
            <a:r>
              <a:rPr lang="en-US" dirty="0" smtClean="0"/>
              <a:t> about what happened</a:t>
            </a:r>
          </a:p>
          <a:p>
            <a:pPr lvl="1"/>
            <a:r>
              <a:rPr lang="en-US" dirty="0" smtClean="0"/>
              <a:t>But what if there’s no answer there, either?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Another Difference Between </a:t>
            </a:r>
            <a:br>
              <a:rPr lang="en-US" dirty="0" smtClean="0"/>
            </a:br>
            <a:r>
              <a:rPr lang="en-US" dirty="0" smtClean="0"/>
              <a:t>Local and Remote Procedure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local procedure calls, fatal bug in called procedure usually kills caller</a:t>
            </a:r>
          </a:p>
          <a:p>
            <a:pPr lvl="1"/>
            <a:r>
              <a:rPr lang="en-US" dirty="0" smtClean="0"/>
              <a:t>They’re in the same process</a:t>
            </a:r>
          </a:p>
          <a:p>
            <a:r>
              <a:rPr lang="en-US" dirty="0" smtClean="0"/>
              <a:t>In RPC, fatal bug in called procedure need not kill caller</a:t>
            </a:r>
          </a:p>
          <a:p>
            <a:pPr lvl="1"/>
            <a:r>
              <a:rPr lang="en-US" dirty="0" smtClean="0"/>
              <a:t>He won’t get an answer</a:t>
            </a:r>
          </a:p>
          <a:p>
            <a:pPr lvl="1"/>
            <a:r>
              <a:rPr lang="en-US" dirty="0" smtClean="0"/>
              <a:t>But otherwise his process is still OK</a:t>
            </a:r>
          </a:p>
          <a:p>
            <a:r>
              <a:rPr lang="en-US" dirty="0" smtClean="0"/>
              <a:t>RPC insulates caller better than normal procedure call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A higher level abstraction than shared domains or simple messages</a:t>
            </a:r>
          </a:p>
          <a:p>
            <a:r>
              <a:rPr lang="en-US" dirty="0" smtClean="0"/>
              <a:t>But not quite as high level as RPC</a:t>
            </a:r>
          </a:p>
          <a:p>
            <a:r>
              <a:rPr lang="en-US" dirty="0" smtClean="0"/>
              <a:t>A buffer that allows writers to put messages in</a:t>
            </a:r>
          </a:p>
          <a:p>
            <a:r>
              <a:rPr lang="en-US" dirty="0" smtClean="0"/>
              <a:t>And readers to pull messages out</a:t>
            </a:r>
          </a:p>
          <a:p>
            <a:r>
              <a:rPr lang="en-US" dirty="0" smtClean="0"/>
              <a:t>FIFO</a:t>
            </a:r>
          </a:p>
          <a:p>
            <a:r>
              <a:rPr lang="en-US" dirty="0" smtClean="0"/>
              <a:t>Unidirectional </a:t>
            </a:r>
          </a:p>
          <a:p>
            <a:pPr lvl="1"/>
            <a:r>
              <a:rPr lang="en-US" dirty="0" smtClean="0"/>
              <a:t>One process sends, one process receives</a:t>
            </a:r>
          </a:p>
          <a:p>
            <a:r>
              <a:rPr lang="en-US" dirty="0" smtClean="0"/>
              <a:t>With a buffer of limited size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14369" y="553767"/>
            <a:ext cx="430556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SEND and RECEIVE With 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SEND(), if buffer is not full, put the message into the end of the buffer and return</a:t>
            </a:r>
          </a:p>
          <a:p>
            <a:pPr lvl="1"/>
            <a:r>
              <a:rPr lang="en-US" dirty="0" smtClean="0"/>
              <a:t>If full, block waiting for space in buffer</a:t>
            </a:r>
          </a:p>
          <a:p>
            <a:pPr lvl="1"/>
            <a:r>
              <a:rPr lang="en-US" dirty="0" smtClean="0"/>
              <a:t>Then add message and return</a:t>
            </a:r>
          </a:p>
          <a:p>
            <a:r>
              <a:rPr lang="en-US" dirty="0" smtClean="0"/>
              <a:t>For RECEIVE(), if buffer has one or more messages, return the first one put in</a:t>
            </a:r>
          </a:p>
          <a:p>
            <a:pPr lvl="1"/>
            <a:r>
              <a:rPr lang="en-US" dirty="0" smtClean="0"/>
              <a:t>If there are no messages in buffer, block and wait until one is put in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Practicalities of 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Handles problem of not having infinite space</a:t>
            </a:r>
          </a:p>
          <a:p>
            <a:r>
              <a:rPr lang="en-US" dirty="0" smtClean="0"/>
              <a:t>Ensures that fast sender doesn’t overwhelm slow receiver </a:t>
            </a:r>
          </a:p>
          <a:p>
            <a:pPr lvl="1"/>
            <a:r>
              <a:rPr lang="en-US" dirty="0" smtClean="0"/>
              <a:t>A classic problem in </a:t>
            </a:r>
            <a:r>
              <a:rPr lang="en-US" dirty="0" err="1" smtClean="0"/>
              <a:t>queueing</a:t>
            </a:r>
            <a:r>
              <a:rPr lang="en-US" dirty="0" smtClean="0"/>
              <a:t> theory</a:t>
            </a:r>
          </a:p>
          <a:p>
            <a:r>
              <a:rPr lang="en-US" dirty="0" smtClean="0"/>
              <a:t>Provides well-defined, simple behavior for receiver</a:t>
            </a:r>
          </a:p>
          <a:p>
            <a:r>
              <a:rPr lang="en-US" dirty="0" smtClean="0"/>
              <a:t>But subject to some synchronization issues</a:t>
            </a:r>
          </a:p>
          <a:p>
            <a:pPr lvl="1"/>
            <a:r>
              <a:rPr lang="en-US" dirty="0" smtClean="0"/>
              <a:t>The producer/consumer problem</a:t>
            </a:r>
          </a:p>
          <a:p>
            <a:pPr lvl="1"/>
            <a:r>
              <a:rPr lang="en-US" dirty="0" smtClean="0"/>
              <a:t>A good abstraction for exploring those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Bounded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8"/>
          <p:cNvGrpSpPr/>
          <p:nvPr/>
        </p:nvGrpSpPr>
        <p:grpSpPr>
          <a:xfrm>
            <a:off x="3675309" y="3430879"/>
            <a:ext cx="1717103" cy="611754"/>
            <a:chOff x="3675309" y="3430879"/>
            <a:chExt cx="1717103" cy="611754"/>
          </a:xfrm>
        </p:grpSpPr>
        <p:sp>
          <p:nvSpPr>
            <p:cNvPr id="28" name="Rectangle 27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421634" y="4180612"/>
            <a:ext cx="2492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fixed size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28250" y="343088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78822" y="1600200"/>
            <a:ext cx="3037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is the writer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2209" y="1585242"/>
            <a:ext cx="3037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2 is the reader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51855" y="4583820"/>
            <a:ext cx="1711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1 </a:t>
            </a:r>
            <a:r>
              <a:rPr lang="en-US" sz="2400" dirty="0" err="1" smtClean="0">
                <a:latin typeface="Times New Roman"/>
                <a:cs typeface="Times New Roman"/>
              </a:rPr>
              <a:t>SENDs</a:t>
            </a:r>
            <a:r>
              <a:rPr lang="en-US" sz="2400" dirty="0" smtClean="0">
                <a:latin typeface="Times New Roman"/>
                <a:cs typeface="Times New Roman"/>
              </a:rPr>
              <a:t> a message through the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717171" y="4577460"/>
            <a:ext cx="1711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2 </a:t>
            </a:r>
            <a:r>
              <a:rPr lang="en-US" sz="2400" dirty="0" err="1" smtClean="0">
                <a:latin typeface="Times New Roman"/>
                <a:cs typeface="Times New Roman"/>
              </a:rPr>
              <a:t>RECEIVEsa</a:t>
            </a:r>
            <a:r>
              <a:rPr lang="en-US" sz="2400" dirty="0" smtClean="0">
                <a:latin typeface="Times New Roman"/>
                <a:cs typeface="Times New Roman"/>
              </a:rPr>
              <a:t> message from the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47687" y="4656840"/>
            <a:ext cx="171188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More messages are sent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721911" y="343087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705473" y="3483799"/>
            <a:ext cx="343933" cy="6117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149931" y="4650480"/>
            <a:ext cx="1711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And received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21634" y="1866346"/>
            <a:ext cx="24860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latin typeface="Times New Roman"/>
                <a:cs typeface="Times New Roman"/>
              </a:rPr>
              <a:t>What could possibly go wrong?</a:t>
            </a:r>
            <a:endParaRPr lang="en-US" sz="2800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89024E-7 0.00092 L 0.36471 -0.0085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6458 -0.00857 L 0.63906 -0.0085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5.07121E-6 -6.56938E-6 L 0.36472 -6.56938E-6 " pathEditMode="relative" ptsTypes="AA">
                                      <p:cBhvr>
                                        <p:cTn id="5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0462E-6 -1.80681E-6 L 0.32424 -1.80681E-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6211 -0.00092 L 0.63408 -0.0009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2425 3.9217E-6 L 0.63477 0.00023 " pathEditMode="relative" ptsTypes="AA">
                                      <p:cBhvr>
                                        <p:cTn id="7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1" presetClass="exit" presetSubtype="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  <p:bldP spid="34" grpId="1" animBg="1"/>
      <p:bldP spid="34" grpId="2" animBg="1"/>
      <p:bldP spid="34" grpId="3" animBg="1"/>
      <p:bldP spid="40" grpId="0"/>
      <p:bldP spid="41" grpId="0"/>
      <p:bldP spid="43" grpId="0"/>
      <p:bldP spid="43" grpId="1"/>
      <p:bldP spid="44" grpId="0"/>
      <p:bldP spid="45" grpId="0"/>
      <p:bldP spid="45" grpId="1"/>
      <p:bldP spid="46" grpId="0" animBg="1"/>
      <p:bldP spid="46" grpId="1" animBg="1"/>
      <p:bldP spid="46" grpId="2" animBg="1"/>
      <p:bldP spid="46" grpId="3" animBg="1"/>
      <p:bldP spid="42" grpId="0" animBg="1"/>
      <p:bldP spid="42" grpId="1" animBg="1"/>
      <p:bldP spid="42" grpId="2" animBg="1"/>
      <p:bldP spid="42" grpId="3" animBg="1"/>
      <p:bldP spid="47" grpId="0"/>
      <p:bldP spid="47" grpId="1"/>
      <p:bldP spid="4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Potential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675309" y="3430889"/>
            <a:ext cx="343933" cy="6117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019779" y="3430879"/>
            <a:ext cx="343933" cy="6117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361109" y="343088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05579" y="343087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048479" y="3430879"/>
            <a:ext cx="343933" cy="611744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908085" y="1600200"/>
            <a:ext cx="3315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What if the buffer is full?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478851" y="355426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705996" y="4458437"/>
            <a:ext cx="18470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the sender wants to send another message?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23484" y="4407609"/>
            <a:ext cx="277792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 sender will need to wait for the receiver to catch up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57344" y="5620461"/>
            <a:ext cx="3099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 issue of </a:t>
            </a:r>
            <a:r>
              <a:rPr lang="en-US" sz="2400" i="1" dirty="0" smtClean="0">
                <a:latin typeface="Times New Roman"/>
                <a:cs typeface="Times New Roman"/>
              </a:rPr>
              <a:t>sequence coordination</a:t>
            </a:r>
            <a:endParaRPr lang="en-US" sz="2400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  <p:bldP spid="40" grpId="0"/>
      <p:bldP spid="41" grpId="0"/>
      <p:bldP spid="4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Potential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3675309" y="3430879"/>
            <a:ext cx="1717103" cy="611754"/>
            <a:chOff x="3675309" y="3430879"/>
            <a:chExt cx="1717103" cy="611754"/>
          </a:xfrm>
        </p:grpSpPr>
        <p:sp>
          <p:nvSpPr>
            <p:cNvPr id="29" name="Rectangle 28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187999" y="1587570"/>
            <a:ext cx="26059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2 wants to receive a message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75839" y="4081680"/>
            <a:ext cx="3009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the buffer is empty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56275" y="4604520"/>
            <a:ext cx="3009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1 hasn’t sent any messages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82731" y="5610000"/>
            <a:ext cx="3009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Another </a:t>
            </a:r>
            <a:r>
              <a:rPr lang="en-US" sz="2400" i="1" dirty="0" smtClean="0">
                <a:latin typeface="Times New Roman"/>
                <a:cs typeface="Times New Roman"/>
              </a:rPr>
              <a:t>sequence coordination</a:t>
            </a:r>
            <a:r>
              <a:rPr lang="en-US" sz="2400" dirty="0" smtClean="0">
                <a:latin typeface="Times New Roman"/>
                <a:cs typeface="Times New Roman"/>
              </a:rPr>
              <a:t> issue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smtClean="0"/>
              <a:t>Simple signaling</a:t>
            </a:r>
          </a:p>
          <a:p>
            <a:pPr lvl="1"/>
            <a:r>
              <a:rPr lang="en-US" dirty="0" smtClean="0"/>
              <a:t>Just telling someone else that something has happened</a:t>
            </a:r>
          </a:p>
          <a:p>
            <a:pPr lvl="1"/>
            <a:r>
              <a:rPr lang="en-US" dirty="0" smtClean="0"/>
              <a:t>E.g., letting go of a lock</a:t>
            </a:r>
          </a:p>
          <a:p>
            <a:r>
              <a:rPr lang="en-US" dirty="0" smtClean="0"/>
              <a:t>Messages</a:t>
            </a:r>
          </a:p>
          <a:p>
            <a:pPr lvl="1"/>
            <a:r>
              <a:rPr lang="en-US" dirty="0" smtClean="0"/>
              <a:t>Occasional exchanges of information</a:t>
            </a:r>
          </a:p>
          <a:p>
            <a:r>
              <a:rPr lang="en-US" dirty="0" smtClean="0"/>
              <a:t>Procedure calls or method invocation</a:t>
            </a:r>
          </a:p>
          <a:p>
            <a:r>
              <a:rPr lang="en-US" dirty="0" smtClean="0"/>
              <a:t>Tight sharing of large amounts of data</a:t>
            </a:r>
          </a:p>
          <a:p>
            <a:pPr lvl="1"/>
            <a:r>
              <a:rPr lang="en-US" dirty="0" smtClean="0"/>
              <a:t>E.g., shared memory, pipes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Handling the Sequence Coordination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party needs to wait</a:t>
            </a:r>
          </a:p>
          <a:p>
            <a:pPr lvl="1"/>
            <a:r>
              <a:rPr lang="en-US" dirty="0" smtClean="0"/>
              <a:t>For the other to do something</a:t>
            </a:r>
          </a:p>
          <a:p>
            <a:r>
              <a:rPr lang="en-US" dirty="0" smtClean="0"/>
              <a:t>If the buffer is full, process 1’s SEND must wait for process 2 to do a RECEIVE</a:t>
            </a:r>
          </a:p>
          <a:p>
            <a:r>
              <a:rPr lang="en-US" dirty="0" smtClean="0"/>
              <a:t>If the buffer is empty, process 2’s RECEIVE must wait for process 1 to SEND</a:t>
            </a:r>
          </a:p>
          <a:p>
            <a:r>
              <a:rPr lang="en-US" dirty="0" smtClean="0"/>
              <a:t>Naively, done through </a:t>
            </a:r>
            <a:r>
              <a:rPr lang="en-US" i="1" dirty="0" smtClean="0"/>
              <a:t>busy loops</a:t>
            </a:r>
          </a:p>
          <a:p>
            <a:pPr lvl="1"/>
            <a:r>
              <a:rPr lang="en-US" dirty="0" smtClean="0"/>
              <a:t>Check condition, loop back if it’s not true</a:t>
            </a:r>
          </a:p>
          <a:p>
            <a:pPr lvl="1"/>
            <a:r>
              <a:rPr lang="en-US" dirty="0" smtClean="0"/>
              <a:t>Also called </a:t>
            </a:r>
            <a:r>
              <a:rPr lang="en-US" i="1" dirty="0" smtClean="0"/>
              <a:t>spin loops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the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exactly are the processes looping on?</a:t>
            </a:r>
          </a:p>
          <a:p>
            <a:r>
              <a:rPr lang="en-US" dirty="0" smtClean="0"/>
              <a:t>They care about how many messages are in the bounded buffer</a:t>
            </a:r>
          </a:p>
          <a:p>
            <a:r>
              <a:rPr lang="en-US" dirty="0" smtClean="0"/>
              <a:t>That count is probably kept in a variable</a:t>
            </a:r>
          </a:p>
          <a:p>
            <a:pPr lvl="1"/>
            <a:r>
              <a:rPr lang="en-US" dirty="0" smtClean="0"/>
              <a:t>Incremented on SEND</a:t>
            </a:r>
          </a:p>
          <a:p>
            <a:pPr lvl="1"/>
            <a:r>
              <a:rPr lang="en-US" dirty="0" smtClean="0"/>
              <a:t>Decremented on RECEIVE</a:t>
            </a:r>
          </a:p>
          <a:p>
            <a:pPr lvl="1"/>
            <a:r>
              <a:rPr lang="en-US" dirty="0" smtClean="0"/>
              <a:t>Never to go below zero or exceed buffer size</a:t>
            </a:r>
          </a:p>
          <a:p>
            <a:r>
              <a:rPr lang="en-US" dirty="0" smtClean="0"/>
              <a:t>The actual system code would test the variable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5055371" y="3424519"/>
            <a:ext cx="343933" cy="61174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Potential Danger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675309" y="3430889"/>
            <a:ext cx="343933" cy="61174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019779" y="3430879"/>
            <a:ext cx="343933" cy="6117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361109" y="343088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05579" y="343087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048479" y="3430879"/>
            <a:ext cx="343933" cy="611744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478851" y="343519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545482" y="5463909"/>
            <a:ext cx="1846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019779" y="4815649"/>
            <a:ext cx="1028700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26303" y="4552982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Process 1 checks </a:t>
            </a:r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01010" y="5463909"/>
            <a:ext cx="421774" cy="66225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4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494779" y="4546622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Process 2 checks </a:t>
            </a:r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69486" y="5457549"/>
            <a:ext cx="421774" cy="66225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4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77867" y="1417638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wants to SEND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525711" y="1424508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wants to RECEIVE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026671" y="4822519"/>
            <a:ext cx="1028700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07902" y="5470779"/>
            <a:ext cx="421774" cy="66225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5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076378" y="5464419"/>
            <a:ext cx="421774" cy="66225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3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033563" y="4816159"/>
            <a:ext cx="1028700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23541" y="1919834"/>
            <a:ext cx="378561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Concurrency’s a bitch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84265E-7 3.77577E-6 L 0.24158 3.77577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0.26971 0.00046 " pathEditMode="relative" ptsTypes="AA">
                                      <p:cBhvr>
                                        <p:cTn id="7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3" grpId="1" animBg="1"/>
      <p:bldP spid="34" grpId="0"/>
      <p:bldP spid="35" grpId="0" animBg="1"/>
      <p:bldP spid="36" grpId="0"/>
      <p:bldP spid="37" grpId="0" animBg="1"/>
      <p:bldP spid="37" grpId="1" animBg="1"/>
      <p:bldP spid="38" grpId="0"/>
      <p:bldP spid="39" grpId="0" animBg="1"/>
      <p:bldP spid="39" grpId="1" animBg="1"/>
      <p:bldP spid="40" grpId="0"/>
      <p:bldP spid="41" grpId="0"/>
      <p:bldP spid="42" grpId="0" animBg="1"/>
      <p:bldP spid="42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Why Didn’t You Just Say </a:t>
            </a:r>
            <a:r>
              <a:rPr lang="en-US" sz="3600" dirty="0" smtClean="0">
                <a:latin typeface="Courier"/>
                <a:cs typeface="Courier"/>
              </a:rPr>
              <a:t>BUFFER_COUNT=BUFFER_COUNT-1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422400"/>
            <a:ext cx="8229600" cy="4525963"/>
          </a:xfrm>
        </p:spPr>
        <p:txBody>
          <a:bodyPr/>
          <a:lstStyle/>
          <a:p>
            <a:r>
              <a:rPr lang="en-US" dirty="0" smtClean="0"/>
              <a:t>These are system operations</a:t>
            </a:r>
          </a:p>
          <a:p>
            <a:r>
              <a:rPr lang="en-US" dirty="0" smtClean="0"/>
              <a:t>Occurring at a low level</a:t>
            </a:r>
          </a:p>
          <a:p>
            <a:r>
              <a:rPr lang="en-US" dirty="0" smtClean="0"/>
              <a:t>Using variables not necessarily in the processes’ own address space</a:t>
            </a:r>
          </a:p>
          <a:p>
            <a:pPr lvl="1"/>
            <a:r>
              <a:rPr lang="en-US" dirty="0" smtClean="0"/>
              <a:t>Perhaps even RAM memory </a:t>
            </a:r>
            <a:r>
              <a:rPr lang="en-US" dirty="0" smtClean="0"/>
              <a:t>locations</a:t>
            </a:r>
          </a:p>
          <a:p>
            <a:r>
              <a:rPr lang="en-US" dirty="0" smtClean="0"/>
              <a:t>They can be interrupted between instructions</a:t>
            </a:r>
            <a:endParaRPr lang="en-US" dirty="0" smtClean="0"/>
          </a:p>
          <a:p>
            <a:r>
              <a:rPr lang="en-US" dirty="0" smtClean="0"/>
              <a:t>The question isn’t, can we do it right?</a:t>
            </a:r>
          </a:p>
          <a:p>
            <a:r>
              <a:rPr lang="en-US" dirty="0" smtClean="0"/>
              <a:t>The question is, what must we do if we </a:t>
            </a:r>
            <a:r>
              <a:rPr lang="en-US" u="sng" dirty="0" smtClean="0"/>
              <a:t>are</a:t>
            </a:r>
            <a:r>
              <a:rPr lang="en-US" dirty="0" smtClean="0"/>
              <a:t> to do it right?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Concurrency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two processes may operate on separate cores</a:t>
            </a:r>
          </a:p>
          <a:p>
            <a:pPr lvl="1"/>
            <a:r>
              <a:rPr lang="en-US" sz="2400" dirty="0" smtClean="0"/>
              <a:t>Meaning true concurrency is possible</a:t>
            </a:r>
          </a:p>
          <a:p>
            <a:pPr lvl="1"/>
            <a:r>
              <a:rPr lang="en-US" sz="2400" dirty="0" smtClean="0"/>
              <a:t>Even if not, scheduling may make it seem to happen</a:t>
            </a:r>
          </a:p>
          <a:p>
            <a:r>
              <a:rPr lang="en-US" sz="2800" dirty="0" smtClean="0"/>
              <a:t>No guarantee of the atomicity of operations</a:t>
            </a:r>
          </a:p>
          <a:p>
            <a:pPr lvl="1"/>
            <a:r>
              <a:rPr lang="en-US" sz="2400" dirty="0" smtClean="0"/>
              <a:t>Above the level of hardware instructions</a:t>
            </a:r>
          </a:p>
          <a:p>
            <a:r>
              <a:rPr lang="en-US" sz="2800" dirty="0" smtClean="0"/>
              <a:t>E.g., when process 1 puts the new message into the buffer, its update of </a:t>
            </a:r>
            <a:r>
              <a:rPr lang="en-US" sz="2800" dirty="0" smtClean="0">
                <a:latin typeface="Courier"/>
                <a:cs typeface="Courier"/>
              </a:rPr>
              <a:t>BUFFER_COUNT</a:t>
            </a:r>
            <a:r>
              <a:rPr lang="en-US" sz="2800" dirty="0" smtClean="0"/>
              <a:t> may not occur till process 2 does its work</a:t>
            </a:r>
          </a:p>
          <a:p>
            <a:pPr lvl="1"/>
            <a:r>
              <a:rPr lang="en-US" sz="2400" dirty="0" smtClean="0"/>
              <a:t>In which case, </a:t>
            </a:r>
            <a:r>
              <a:rPr lang="en-US" sz="2400" dirty="0" smtClean="0">
                <a:latin typeface="Courier"/>
                <a:cs typeface="Courier"/>
              </a:rPr>
              <a:t>BUFFER_COUNT</a:t>
            </a:r>
            <a:r>
              <a:rPr lang="en-US" sz="2400" dirty="0" smtClean="0"/>
              <a:t> may end up at 5</a:t>
            </a:r>
          </a:p>
          <a:p>
            <a:pPr lvl="1"/>
            <a:r>
              <a:rPr lang="en-US" sz="2400" dirty="0" smtClean="0"/>
              <a:t>Which isn’t right, either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Possible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sz="2800" dirty="0" smtClean="0"/>
              <a:t>Use separate variables to hold the number of messages put into the buffer</a:t>
            </a:r>
          </a:p>
          <a:p>
            <a:r>
              <a:rPr lang="en-US" sz="2800" dirty="0" smtClean="0"/>
              <a:t>And the number of messages taken out</a:t>
            </a:r>
          </a:p>
          <a:p>
            <a:r>
              <a:rPr lang="en-US" sz="2800" dirty="0" smtClean="0"/>
              <a:t>Only the sender updates the </a:t>
            </a:r>
            <a:r>
              <a:rPr lang="en-US" sz="2800" dirty="0" smtClean="0">
                <a:latin typeface="Courier"/>
                <a:cs typeface="Courier"/>
              </a:rPr>
              <a:t>IN </a:t>
            </a:r>
            <a:r>
              <a:rPr lang="en-US" sz="2800" dirty="0" smtClean="0"/>
              <a:t>variable</a:t>
            </a:r>
          </a:p>
          <a:p>
            <a:r>
              <a:rPr lang="en-US" sz="2800" dirty="0" smtClean="0"/>
              <a:t>Only the receiver updates the </a:t>
            </a:r>
            <a:r>
              <a:rPr lang="en-US" sz="2800" dirty="0" smtClean="0">
                <a:latin typeface="Courier"/>
                <a:cs typeface="Courier"/>
              </a:rPr>
              <a:t>OUT </a:t>
            </a:r>
            <a:r>
              <a:rPr lang="en-US" sz="2800" dirty="0" smtClean="0"/>
              <a:t>variable</a:t>
            </a:r>
            <a:endParaRPr lang="en-US" sz="2800" dirty="0" smtClean="0"/>
          </a:p>
          <a:p>
            <a:r>
              <a:rPr lang="en-US" sz="2800" dirty="0" smtClean="0"/>
              <a:t>Calculate buffer fullness by subtracting </a:t>
            </a:r>
            <a:r>
              <a:rPr lang="en-US" sz="2800" dirty="0" smtClean="0">
                <a:latin typeface="Courier"/>
                <a:cs typeface="Courier"/>
              </a:rPr>
              <a:t>OUT </a:t>
            </a:r>
            <a:r>
              <a:rPr lang="en-US" sz="2800" dirty="0" smtClean="0"/>
              <a:t>from </a:t>
            </a:r>
            <a:r>
              <a:rPr lang="en-US" sz="2800" dirty="0" smtClean="0">
                <a:latin typeface="Courier"/>
                <a:cs typeface="Courier"/>
              </a:rPr>
              <a:t>IN</a:t>
            </a:r>
          </a:p>
          <a:p>
            <a:r>
              <a:rPr lang="en-US" sz="2800" dirty="0" smtClean="0"/>
              <a:t>Won’t exhibit the previous problem</a:t>
            </a:r>
          </a:p>
          <a:p>
            <a:r>
              <a:rPr lang="en-US" sz="2800" b="1" i="1" dirty="0" smtClean="0"/>
              <a:t>When working with concurrent processes, it’s safest to only allow one process to write each variable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Writers and 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there are multiple senders and receivers sharing the buffer?</a:t>
            </a:r>
          </a:p>
          <a:p>
            <a:r>
              <a:rPr lang="en-US" dirty="0" smtClean="0"/>
              <a:t>Other kinds of concurrency issues can arise</a:t>
            </a:r>
          </a:p>
          <a:p>
            <a:pPr lvl="1"/>
            <a:r>
              <a:rPr lang="en-US" dirty="0" smtClean="0"/>
              <a:t>Unfortunately, in non-deterministic fashion</a:t>
            </a:r>
          </a:p>
          <a:p>
            <a:pPr lvl="1"/>
            <a:r>
              <a:rPr lang="en-US" dirty="0" smtClean="0"/>
              <a:t>Depending on timings, they might or might not occur</a:t>
            </a:r>
          </a:p>
          <a:p>
            <a:pPr lvl="1"/>
            <a:r>
              <a:rPr lang="en-US" dirty="0" smtClean="0"/>
              <a:t>Without synchronization between threads/processes, we have no control of the timing</a:t>
            </a:r>
          </a:p>
          <a:p>
            <a:pPr lvl="1"/>
            <a:r>
              <a:rPr lang="en-US" dirty="0" smtClean="0"/>
              <a:t>Any action interleaving is possible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56128" y="553767"/>
            <a:ext cx="648819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Multiple Sender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3635625" y="3417649"/>
            <a:ext cx="1717103" cy="611754"/>
            <a:chOff x="3675309" y="3430879"/>
            <a:chExt cx="1717103" cy="611754"/>
          </a:xfrm>
        </p:grpSpPr>
        <p:sp>
          <p:nvSpPr>
            <p:cNvPr id="29" name="Rectangle 28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Oval 33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5" name="Down Arrow 34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>
            <a:stCxn id="36" idx="2"/>
            <a:endCxn id="37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Can 39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1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42" name="Rounded Rectangle 4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3" name="Up-Down Arrow 4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Straight Connector 43"/>
          <p:cNvCxnSpPr>
            <a:endCxn id="40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736084" y="1256220"/>
            <a:ext cx="3816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Processes 1 and 3 are senders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79500" y="1792290"/>
            <a:ext cx="2919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2 is a receiver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276414" y="4139339"/>
            <a:ext cx="3059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buffer starts empty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2195897" y="1289550"/>
            <a:ext cx="165391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1 wants to SEND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16017" y="4762680"/>
            <a:ext cx="165391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3 wants to SEND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76415" y="2230597"/>
            <a:ext cx="3645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There’s plenty of room in the buffer for both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172155" y="2938657"/>
            <a:ext cx="3645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. . .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516592" y="492933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638160" y="4601004"/>
            <a:ext cx="2450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We’re in trouble: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12772" y="5309064"/>
            <a:ext cx="27038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overwrote process 1’s message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87384" y="6017124"/>
            <a:ext cx="27038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51 0.1236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9007 -0.2457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" presetClass="entr" presetSubtype="0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8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6" grpId="1"/>
      <p:bldP spid="47" grpId="0"/>
      <p:bldP spid="47" grpId="1"/>
      <p:bldP spid="48" grpId="0" animBg="1"/>
      <p:bldP spid="48" grpId="1" animBg="1"/>
      <p:bldP spid="50" grpId="0"/>
      <p:bldP spid="50" grpId="1"/>
      <p:bldP spid="51" grpId="0" animBg="1"/>
      <p:bldP spid="52" grpId="0"/>
      <p:bldP spid="53" grpId="0" animBg="1"/>
      <p:bldP spid="53" grpId="1" animBg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 animBg="1"/>
      <p:bldP spid="59" grpId="0" animBg="1"/>
      <p:bldP spid="60" grpId="0"/>
      <p:bldP spid="61" grpId="0"/>
      <p:bldP spid="6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Source 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sz="3600" dirty="0" smtClean="0"/>
              <a:t>Concurrency again</a:t>
            </a:r>
          </a:p>
          <a:p>
            <a:r>
              <a:rPr lang="en-US" sz="3600" dirty="0" smtClean="0"/>
              <a:t>Processes 1 and 3 executed concurrently</a:t>
            </a:r>
          </a:p>
          <a:p>
            <a:r>
              <a:rPr lang="en-US" sz="3600" dirty="0" smtClean="0"/>
              <a:t>At some point they determined that buffer slot 1 was empty</a:t>
            </a:r>
          </a:p>
          <a:p>
            <a:pPr lvl="1"/>
            <a:r>
              <a:rPr lang="en-US" sz="3200" dirty="0" smtClean="0"/>
              <a:t>And they each filled it</a:t>
            </a:r>
          </a:p>
          <a:p>
            <a:pPr lvl="1"/>
            <a:r>
              <a:rPr lang="en-US" sz="3200" dirty="0" smtClean="0"/>
              <a:t>Not realizing the other would do so</a:t>
            </a:r>
          </a:p>
          <a:p>
            <a:r>
              <a:rPr lang="en-US" sz="3600" dirty="0" smtClean="0"/>
              <a:t>Worse, it’s timing dependent</a:t>
            </a:r>
          </a:p>
          <a:p>
            <a:pPr lvl="1"/>
            <a:r>
              <a:rPr lang="en-US" sz="3200" dirty="0" smtClean="0"/>
              <a:t>Depending on ordering of events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318"/>
            <a:ext cx="8229600" cy="1143000"/>
          </a:xfrm>
        </p:spPr>
        <p:txBody>
          <a:bodyPr/>
          <a:lstStyle/>
          <a:p>
            <a:r>
              <a:rPr lang="en-US" dirty="0" smtClean="0"/>
              <a:t>Process 1 Might Overwrite </a:t>
            </a:r>
            <a:br>
              <a:rPr lang="en-US" dirty="0" smtClean="0"/>
            </a:br>
            <a:r>
              <a:rPr lang="en-US" dirty="0" smtClean="0"/>
              <a:t>Process 3 Instead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662081" y="3430879"/>
            <a:ext cx="1717103" cy="611754"/>
            <a:chOff x="3675309" y="3430879"/>
            <a:chExt cx="1717103" cy="611754"/>
          </a:xfrm>
        </p:grpSpPr>
        <p:sp>
          <p:nvSpPr>
            <p:cNvPr id="17" name="Rectangle 16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Oval 21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4" idx="2"/>
            <a:endCxn id="25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n 27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9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30" name="Rounded Rectangle 2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" name="Up-Down Arrow 3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2" name="Straight Connector 31"/>
          <p:cNvCxnSpPr>
            <a:endCxn id="28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>
            <a:stCxn id="37" idx="2"/>
            <a:endCxn id="3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Can 4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43" name="Rounded Rectangle 4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4" name="Up-Down Arrow 4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5" name="Straight Connector 44"/>
          <p:cNvCxnSpPr>
            <a:endCxn id="4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Down Arrow 4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522928" y="493569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522928" y="4932748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513689" y="4927361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1424E-6 3.57656E-6 L -0.44026 -0.4246 " pathEditMode="relative" ptsTypes="AA">
                                      <p:cBhvr>
                                        <p:cTn id="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35707E-6 -9.85407E-6 L -0.44042 0.08895 " pathEditMode="relative" ptsTypes="AA">
                                      <p:cBhvr>
                                        <p:cTn id="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9458 -0.2402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997 0.1294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0" grpId="0" animBg="1"/>
      <p:bldP spid="34" grpId="0" animBg="1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318"/>
            <a:ext cx="8229600" cy="1143000"/>
          </a:xfrm>
        </p:spPr>
        <p:txBody>
          <a:bodyPr/>
          <a:lstStyle/>
          <a:p>
            <a:r>
              <a:rPr lang="en-US" dirty="0" smtClean="0"/>
              <a:t>Some Common Characteristics </a:t>
            </a:r>
            <a:br>
              <a:rPr lang="en-US" dirty="0" smtClean="0"/>
            </a:br>
            <a:r>
              <a:rPr lang="en-US" dirty="0" smtClean="0"/>
              <a:t>of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48"/>
            <a:ext cx="8229600" cy="4525963"/>
          </a:xfrm>
        </p:spPr>
        <p:txBody>
          <a:bodyPr/>
          <a:lstStyle/>
          <a:p>
            <a:r>
              <a:rPr lang="en-US" dirty="0" smtClean="0"/>
              <a:t>There are issues of proper synchronization</a:t>
            </a:r>
          </a:p>
          <a:p>
            <a:pPr lvl="1"/>
            <a:r>
              <a:rPr lang="en-US" dirty="0" smtClean="0"/>
              <a:t>Are the sender and receiver both ready?</a:t>
            </a:r>
          </a:p>
          <a:p>
            <a:pPr lvl="1"/>
            <a:r>
              <a:rPr lang="en-US" dirty="0" smtClean="0"/>
              <a:t>Issues of potential deadlock</a:t>
            </a:r>
          </a:p>
          <a:p>
            <a:r>
              <a:rPr lang="en-US" dirty="0" smtClean="0"/>
              <a:t>There are safety issues</a:t>
            </a:r>
          </a:p>
          <a:p>
            <a:pPr lvl="1"/>
            <a:r>
              <a:rPr lang="en-US" dirty="0" smtClean="0"/>
              <a:t>Bad behavior from one process should not trash another process</a:t>
            </a:r>
          </a:p>
          <a:p>
            <a:r>
              <a:rPr lang="en-US" dirty="0" smtClean="0"/>
              <a:t>There are performance issues</a:t>
            </a:r>
          </a:p>
          <a:p>
            <a:pPr lvl="1"/>
            <a:r>
              <a:rPr lang="en-US" dirty="0" smtClean="0"/>
              <a:t>Copying of large amounts of data is expensive</a:t>
            </a:r>
          </a:p>
          <a:p>
            <a:r>
              <a:rPr lang="en-US" dirty="0" smtClean="0"/>
              <a:t>There are security issues</a:t>
            </a:r>
            <a:r>
              <a:rPr lang="en-US" smtClean="0"/>
              <a:t>, too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It Might Come Out 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662081" y="3430879"/>
            <a:ext cx="1717103" cy="611754"/>
            <a:chOff x="3675309" y="3430879"/>
            <a:chExt cx="1717103" cy="611754"/>
          </a:xfrm>
        </p:grpSpPr>
        <p:sp>
          <p:nvSpPr>
            <p:cNvPr id="17" name="Rectangle 16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Oval 21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4" idx="2"/>
            <a:endCxn id="25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n 27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9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30" name="Rounded Rectangle 2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" name="Up-Down Arrow 3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2" name="Straight Connector 31"/>
          <p:cNvCxnSpPr>
            <a:endCxn id="28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>
            <a:stCxn id="36" idx="2"/>
            <a:endCxn id="37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Can 39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1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42" name="Rounded Rectangle 4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3" name="Up-Down Arrow 4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Straight Connector 43"/>
          <p:cNvCxnSpPr>
            <a:endCxn id="40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Down Arrow 45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522928" y="493569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513689" y="4927361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516592" y="49425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1424E-6 3.57656E-6 L -0.44026 -0.4246 " pathEditMode="relative" ptsTypes="AA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788 0.1294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7141E-6 5.2189E-6 L -0.44096 0.02387 " pathEditMode="relative" ptsTypes="AA">
                                      <p:cBhvr>
                                        <p:cTn id="2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569 -0.2402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2" grpId="0" animBg="1"/>
      <p:bldP spid="53" grpId="0" animBg="1"/>
      <p:bldP spid="53" grpId="1" animBg="1"/>
      <p:bldP spid="54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Errors or problems occurring because of this kind of concurrency</a:t>
            </a:r>
          </a:p>
          <a:p>
            <a:r>
              <a:rPr lang="en-US" dirty="0" smtClean="0"/>
              <a:t>For some ordering of events, everything is fine</a:t>
            </a:r>
          </a:p>
          <a:p>
            <a:r>
              <a:rPr lang="en-US" dirty="0" smtClean="0"/>
              <a:t>For others, there are serious problems</a:t>
            </a:r>
          </a:p>
          <a:p>
            <a:r>
              <a:rPr lang="en-US" dirty="0" smtClean="0"/>
              <a:t>In true concurrent situations, either result is possible</a:t>
            </a:r>
          </a:p>
          <a:p>
            <a:r>
              <a:rPr lang="en-US" dirty="0" smtClean="0"/>
              <a:t>And it’s often hard to predict which you’ll get</a:t>
            </a:r>
          </a:p>
          <a:p>
            <a:r>
              <a:rPr lang="en-US" dirty="0" smtClean="0"/>
              <a:t>Hard to find and fix</a:t>
            </a:r>
          </a:p>
          <a:p>
            <a:pPr lvl="1"/>
            <a:r>
              <a:rPr lang="en-US" dirty="0" smtClean="0"/>
              <a:t>A job for the OS, not application programmers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The OS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providing abstractions not subject to race conditions</a:t>
            </a:r>
          </a:p>
          <a:p>
            <a:r>
              <a:rPr lang="en-US" dirty="0" smtClean="0"/>
              <a:t>One can program race-free concurrent code</a:t>
            </a:r>
          </a:p>
          <a:p>
            <a:pPr lvl="1"/>
            <a:r>
              <a:rPr lang="en-US" dirty="0" smtClean="0"/>
              <a:t>It’s not easy</a:t>
            </a:r>
          </a:p>
          <a:p>
            <a:r>
              <a:rPr lang="en-US" dirty="0" smtClean="0"/>
              <a:t>So having an expert do it once is better than expecting all programmers to do it themselves</a:t>
            </a:r>
          </a:p>
          <a:p>
            <a:r>
              <a:rPr lang="en-US" dirty="0" smtClean="0"/>
              <a:t>An example of the OS hiding unpleasant complexities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way to deal with concurrency issues</a:t>
            </a:r>
          </a:p>
          <a:p>
            <a:r>
              <a:rPr lang="en-US" dirty="0" smtClean="0"/>
              <a:t>Many concurrency issues arise because multiple steps aren’t done atomically</a:t>
            </a:r>
          </a:p>
          <a:p>
            <a:pPr lvl="1"/>
            <a:r>
              <a:rPr lang="en-US" dirty="0" smtClean="0"/>
              <a:t>It’s possible for another process to take actions in the middle</a:t>
            </a:r>
          </a:p>
          <a:p>
            <a:r>
              <a:rPr lang="en-US" dirty="0" smtClean="0"/>
              <a:t>Locks prevent that from happening</a:t>
            </a:r>
          </a:p>
          <a:p>
            <a:r>
              <a:rPr lang="en-US" dirty="0" smtClean="0"/>
              <a:t>They convert a multi-step process into effectively a single step one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591661" y="553767"/>
            <a:ext cx="188481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Lock?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9160"/>
            <a:ext cx="8229600" cy="4525963"/>
          </a:xfrm>
        </p:spPr>
        <p:txBody>
          <a:bodyPr/>
          <a:lstStyle/>
          <a:p>
            <a:r>
              <a:rPr lang="en-US" dirty="0" smtClean="0"/>
              <a:t>A shared variable that coordinates use of a shared resource</a:t>
            </a:r>
          </a:p>
          <a:p>
            <a:pPr lvl="1"/>
            <a:r>
              <a:rPr lang="en-US" dirty="0" smtClean="0"/>
              <a:t>Such as code or other shared variables</a:t>
            </a:r>
          </a:p>
          <a:p>
            <a:r>
              <a:rPr lang="en-US" dirty="0" smtClean="0"/>
              <a:t>When a process wants to use the shared resource, it must first ACQUIRE the lock</a:t>
            </a:r>
          </a:p>
          <a:p>
            <a:pPr lvl="1"/>
            <a:r>
              <a:rPr lang="en-US" dirty="0" smtClean="0"/>
              <a:t>Can’t use the resource till ACQUIRE succeeds</a:t>
            </a:r>
          </a:p>
          <a:p>
            <a:r>
              <a:rPr lang="en-US" dirty="0" smtClean="0"/>
              <a:t>When it is done using the shared resource, it will RELEASE the lock</a:t>
            </a:r>
          </a:p>
          <a:p>
            <a:r>
              <a:rPr lang="en-US" dirty="0" smtClean="0"/>
              <a:t>ACQUIRE and RELEASE are the fundamental lock operations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Using Locks in Our Multiple Sender Problem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9"/>
          <p:cNvGrpSpPr/>
          <p:nvPr/>
        </p:nvGrpSpPr>
        <p:grpSpPr>
          <a:xfrm>
            <a:off x="3662081" y="34176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16592" y="492933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844073" y="1517648"/>
            <a:ext cx="5419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To use the buffer properly, a process must: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37737" y="1934648"/>
            <a:ext cx="3177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1.  Read the value of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44629" y="2325188"/>
            <a:ext cx="5678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2.  If </a:t>
            </a:r>
            <a:r>
              <a:rPr lang="en-US" sz="2400" dirty="0" smtClean="0">
                <a:latin typeface="Courier"/>
                <a:cs typeface="Courier"/>
              </a:rPr>
              <a:t>IN &lt; BUFFER_SIZE</a:t>
            </a:r>
            <a:r>
              <a:rPr lang="en-US" sz="2400" dirty="0" smtClean="0">
                <a:latin typeface="Times New Roman"/>
                <a:cs typeface="Times New Roman"/>
              </a:rPr>
              <a:t>, store message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44629" y="2735318"/>
            <a:ext cx="2075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3.  Add 1 to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2839" y="3241977"/>
            <a:ext cx="35648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/>
                <a:cs typeface="Times New Roman"/>
              </a:rPr>
              <a:t>WITHOUT INTERRUPTION!</a:t>
            </a: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54669" y="4311964"/>
            <a:ext cx="4561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 associate a lock with those steps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45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295007" y="2238001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2" grpId="0"/>
      <p:bldP spid="43" grpId="0"/>
      <p:bldP spid="44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Lock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3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662081" y="34176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392088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16592" y="328881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pic>
        <p:nvPicPr>
          <p:cNvPr id="38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4989" y="1746260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2696398" y="1461030"/>
            <a:ext cx="5365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executes ACQUIRE on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83255" y="1913765"/>
            <a:ext cx="3201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Let’s assume it succeeds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97270" y="2377512"/>
            <a:ext cx="5520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Now process 1 executes the code associated with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37737" y="4196978"/>
            <a:ext cx="3177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1.  Read the value of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14672" y="347393"/>
            <a:ext cx="1292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 = 0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844629" y="4561058"/>
            <a:ext cx="5678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2.  If </a:t>
            </a:r>
            <a:r>
              <a:rPr lang="en-US" sz="2400" dirty="0" smtClean="0">
                <a:latin typeface="Courier"/>
                <a:cs typeface="Courier"/>
              </a:rPr>
              <a:t>IN &lt; BUFFER_SIZE</a:t>
            </a:r>
            <a:r>
              <a:rPr lang="en-US" sz="2400" dirty="0" smtClean="0">
                <a:latin typeface="Times New Roman"/>
                <a:cs typeface="Times New Roman"/>
              </a:rPr>
              <a:t>, store message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03005" y="694093"/>
            <a:ext cx="1108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0 &lt; 5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04686" y="658726"/>
            <a:ext cx="488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Zapf Dingbats"/>
                <a:ea typeface="Zapf Dingbats"/>
                <a:cs typeface="Zapf Dingbats"/>
              </a:rPr>
              <a:t>✔</a:t>
            </a:r>
            <a:endParaRPr lang="en-US" sz="2800" dirty="0">
              <a:latin typeface="Symbol" charset="2"/>
              <a:cs typeface="Symbol" charset="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844629" y="4971188"/>
            <a:ext cx="2075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3.  Add 1 to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703290" y="5635350"/>
            <a:ext cx="5971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now executes RELEASE on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59057" y="1026928"/>
            <a:ext cx="2770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 = 0 + 1 = 1</a:t>
            </a:r>
            <a:endParaRPr lang="en-US" sz="24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65683E-6 3.92634E-6 L 0.39806 0.127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/>
      <p:bldP spid="40" grpId="0"/>
      <p:bldP spid="41" grpId="0"/>
      <p:bldP spid="42" grpId="0"/>
      <p:bldP spid="42" grpId="1"/>
      <p:bldP spid="43" grpId="0"/>
      <p:bldP spid="43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 animBg="1"/>
      <p:bldP spid="50" grpId="0"/>
      <p:bldP spid="51" grpId="2"/>
      <p:bldP spid="51" grpId="3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What If Process 3 </a:t>
            </a:r>
            <a:br>
              <a:rPr lang="en-US" dirty="0" smtClean="0"/>
            </a:br>
            <a:r>
              <a:rPr lang="en-US" dirty="0" smtClean="0"/>
              <a:t>Intervenes?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3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662081" y="34176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392088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pic>
        <p:nvPicPr>
          <p:cNvPr id="37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4989" y="1746260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Rectangle 37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4672" y="466463"/>
            <a:ext cx="1292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 = 0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55371" y="1600200"/>
            <a:ext cx="5047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Let’s say process 1 has the lock already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862263" y="2030430"/>
            <a:ext cx="2267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has read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33622" y="4382546"/>
            <a:ext cx="5242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Now, before process 1 can execute any more code, process 3 tries to </a:t>
            </a:r>
            <a:r>
              <a:rPr lang="en-US" sz="2400" dirty="0" smtClean="0">
                <a:latin typeface="Courier"/>
                <a:cs typeface="Courier"/>
              </a:rPr>
              <a:t>SEND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28412" y="5122111"/>
            <a:ext cx="6050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Before process 3 can go ahead, it needs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353155" y="3767783"/>
            <a:ext cx="2123974" cy="52322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"/>
                <a:cs typeface="Courier"/>
              </a:rPr>
              <a:t>ACQUIRE()</a:t>
            </a:r>
            <a:endParaRPr lang="en-US" sz="2800" dirty="0">
              <a:latin typeface="Courier"/>
              <a:cs typeface="Courier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624356" y="5547611"/>
            <a:ext cx="54425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that </a:t>
            </a:r>
            <a:r>
              <a:rPr lang="en-US" sz="2400" dirty="0" smtClean="0">
                <a:latin typeface="Courier"/>
                <a:cs typeface="Courier"/>
              </a:rPr>
              <a:t>ACQUIRE </a:t>
            </a:r>
            <a:r>
              <a:rPr lang="en-US" sz="2400" dirty="0" smtClean="0">
                <a:latin typeface="Times New Roman"/>
                <a:cs typeface="Times New Roman"/>
              </a:rPr>
              <a:t>fails, since process 1 already has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82383" y="2420970"/>
            <a:ext cx="5594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 process 1 can safely complete the </a:t>
            </a:r>
            <a:r>
              <a:rPr lang="en-US" sz="2400" dirty="0" smtClean="0">
                <a:latin typeface="Courier"/>
                <a:cs typeface="Courier"/>
              </a:rPr>
              <a:t>SEND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945 0.127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/>
      <p:bldP spid="40" grpId="0"/>
      <p:bldP spid="41" grpId="0"/>
      <p:bldP spid="42" grpId="0"/>
      <p:bldP spid="43" grpId="0"/>
      <p:bldP spid="44" grpId="0" animBg="1"/>
      <p:bldP spid="44" grpId="1" animBg="1"/>
      <p:bldP spid="45" grpId="0"/>
      <p:bldP spid="46" grpId="0"/>
      <p:bldP spid="47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and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Locking is one way to provide the property of </a:t>
            </a:r>
            <a:r>
              <a:rPr lang="en-US" i="1" dirty="0" smtClean="0"/>
              <a:t>atomicity </a:t>
            </a:r>
            <a:r>
              <a:rPr lang="en-US" dirty="0" smtClean="0"/>
              <a:t>for compound actions</a:t>
            </a:r>
          </a:p>
          <a:p>
            <a:pPr lvl="1"/>
            <a:r>
              <a:rPr lang="en-US" dirty="0" smtClean="0"/>
              <a:t>Actions that take more than one step</a:t>
            </a:r>
          </a:p>
          <a:p>
            <a:r>
              <a:rPr lang="en-US" dirty="0" smtClean="0"/>
              <a:t>Atomicity has two aspects:</a:t>
            </a:r>
          </a:p>
          <a:p>
            <a:pPr lvl="1"/>
            <a:r>
              <a:rPr lang="en-US" dirty="0" smtClean="0"/>
              <a:t>Before-or-after atomicity</a:t>
            </a:r>
          </a:p>
          <a:p>
            <a:pPr lvl="1"/>
            <a:r>
              <a:rPr lang="en-US" dirty="0" smtClean="0"/>
              <a:t>All-or-nothing atomicity</a:t>
            </a:r>
          </a:p>
          <a:p>
            <a:r>
              <a:rPr lang="en-US" dirty="0" smtClean="0"/>
              <a:t>Locking is most useful for providing before-or-after atomicity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Before-Or-After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r>
              <a:rPr lang="en-US" dirty="0" smtClean="0"/>
              <a:t>As applied to a set of actions </a:t>
            </a:r>
            <a:r>
              <a:rPr lang="en-US" i="1" dirty="0" smtClean="0"/>
              <a:t>A</a:t>
            </a:r>
          </a:p>
          <a:p>
            <a:r>
              <a:rPr lang="en-US" dirty="0" smtClean="0"/>
              <a:t>If they have before-or-after atomicity,</a:t>
            </a:r>
          </a:p>
          <a:p>
            <a:r>
              <a:rPr lang="en-US" dirty="0" smtClean="0"/>
              <a:t>For all other actions, each such action either:</a:t>
            </a:r>
          </a:p>
          <a:p>
            <a:pPr lvl="1"/>
            <a:r>
              <a:rPr lang="en-US" dirty="0" smtClean="0"/>
              <a:t>Happened before the entire set of </a:t>
            </a:r>
            <a:r>
              <a:rPr lang="en-US" i="1" dirty="0" smtClean="0"/>
              <a:t>A</a:t>
            </a:r>
          </a:p>
          <a:p>
            <a:pPr lvl="1"/>
            <a:r>
              <a:rPr lang="en-US" dirty="0" smtClean="0"/>
              <a:t>Or happened after the entire set of </a:t>
            </a:r>
            <a:r>
              <a:rPr lang="en-US" i="1" dirty="0" smtClean="0"/>
              <a:t>A</a:t>
            </a:r>
          </a:p>
          <a:p>
            <a:r>
              <a:rPr lang="en-US" dirty="0" smtClean="0"/>
              <a:t>In our bounded buffer example, either the entire buffer update occurred first</a:t>
            </a:r>
          </a:p>
          <a:p>
            <a:r>
              <a:rPr lang="en-US" dirty="0" smtClean="0"/>
              <a:t>Or the entire buffer update came later</a:t>
            </a:r>
          </a:p>
          <a:p>
            <a:r>
              <a:rPr lang="en-US" dirty="0" smtClean="0"/>
              <a:t>Not partly before, partly after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Trouble Spots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We’re breaking the boundaries between processes</a:t>
            </a:r>
          </a:p>
          <a:p>
            <a:pPr lvl="1"/>
            <a:r>
              <a:rPr lang="en-US" dirty="0" smtClean="0"/>
              <a:t>Can we still ensure safety and security?</a:t>
            </a:r>
          </a:p>
          <a:p>
            <a:r>
              <a:rPr lang="en-US" dirty="0" err="1" smtClean="0"/>
              <a:t>Interprocess</a:t>
            </a:r>
            <a:r>
              <a:rPr lang="en-US" dirty="0" smtClean="0"/>
              <a:t> communication implies more sophisticated synchronization</a:t>
            </a:r>
          </a:p>
          <a:p>
            <a:pPr lvl="1"/>
            <a:r>
              <a:rPr lang="en-US" dirty="0" smtClean="0"/>
              <a:t>Better not mess it up</a:t>
            </a:r>
          </a:p>
          <a:p>
            <a:r>
              <a:rPr lang="en-US" dirty="0" smtClean="0"/>
              <a:t>Moving data between entities usually involves copying</a:t>
            </a:r>
          </a:p>
          <a:p>
            <a:pPr lvl="1"/>
            <a:r>
              <a:rPr lang="en-US" dirty="0" smtClean="0"/>
              <a:t>Too much copying is expensive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Locks on Shared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7400"/>
            <a:ext cx="8229600" cy="4525963"/>
          </a:xfrm>
        </p:spPr>
        <p:txBody>
          <a:bodyPr/>
          <a:lstStyle/>
          <a:p>
            <a:r>
              <a:rPr lang="en-US" dirty="0" smtClean="0"/>
              <a:t>Locks can be enforced or merely discretionary</a:t>
            </a:r>
          </a:p>
          <a:p>
            <a:r>
              <a:rPr lang="en-US" dirty="0" smtClean="0"/>
              <a:t>Does the system ensure that resources are properly protected by a lock?</a:t>
            </a:r>
          </a:p>
          <a:p>
            <a:pPr lvl="1"/>
            <a:r>
              <a:rPr lang="en-US" dirty="0" smtClean="0"/>
              <a:t>If so, system hardware/software must enforce it</a:t>
            </a:r>
          </a:p>
          <a:p>
            <a:r>
              <a:rPr lang="en-US" dirty="0" smtClean="0"/>
              <a:t>Or are cooperating processes merely expected to honor the lock?</a:t>
            </a:r>
          </a:p>
          <a:p>
            <a:pPr lvl="1"/>
            <a:r>
              <a:rPr lang="en-US" dirty="0" smtClean="0"/>
              <a:t>If so, bugs and malice can still screw things up</a:t>
            </a:r>
          </a:p>
          <a:p>
            <a:r>
              <a:rPr lang="en-US" dirty="0" smtClean="0"/>
              <a:t>If bounded buffer kept in usable domains for both processes, probably discretionary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Locks to Avoid 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designer must find all places where a race condition might occur</a:t>
            </a:r>
          </a:p>
          <a:p>
            <a:pPr lvl="1"/>
            <a:r>
              <a:rPr lang="en-US" dirty="0" smtClean="0"/>
              <a:t>If he misses one, he may get errors there</a:t>
            </a:r>
          </a:p>
          <a:p>
            <a:r>
              <a:rPr lang="en-US" dirty="0" smtClean="0"/>
              <a:t>He must then properly use locks for all processes that could cause the race</a:t>
            </a:r>
          </a:p>
          <a:p>
            <a:pPr lvl="1"/>
            <a:r>
              <a:rPr lang="en-US" dirty="0" smtClean="0"/>
              <a:t>If he doesn’t do it right, he might get races anyway</a:t>
            </a:r>
          </a:p>
          <a:p>
            <a:r>
              <a:rPr lang="en-US" dirty="0" smtClean="0"/>
              <a:t>Since neither is trivial to get right, OS should provide abstractions to handle proper locking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and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690"/>
            <a:ext cx="8229600" cy="4525963"/>
          </a:xfrm>
        </p:spPr>
        <p:txBody>
          <a:bodyPr/>
          <a:lstStyle/>
          <a:p>
            <a:r>
              <a:rPr lang="en-US" dirty="0" smtClean="0"/>
              <a:t>Even when properly used to avoid races, locks can be dangerous</a:t>
            </a:r>
          </a:p>
          <a:p>
            <a:r>
              <a:rPr lang="en-US" dirty="0" smtClean="0"/>
              <a:t>Especially when there are multiple lockable resources</a:t>
            </a:r>
          </a:p>
          <a:p>
            <a:r>
              <a:rPr lang="en-US" dirty="0" smtClean="0"/>
              <a:t>Without such care, you can enter </a:t>
            </a:r>
            <a:r>
              <a:rPr lang="en-US" i="1" dirty="0" smtClean="0"/>
              <a:t>deadlock</a:t>
            </a:r>
          </a:p>
          <a:p>
            <a:pPr lvl="1"/>
            <a:r>
              <a:rPr lang="en-US" dirty="0" smtClean="0"/>
              <a:t>A condition where processes are blocked waiting for each other to proceed</a:t>
            </a:r>
          </a:p>
          <a:p>
            <a:pPr lvl="1"/>
            <a:r>
              <a:rPr lang="en-US" dirty="0" smtClean="0"/>
              <a:t>No one can make progress, so processes freeze up</a:t>
            </a:r>
          </a:p>
          <a:p>
            <a:r>
              <a:rPr lang="en-US" dirty="0" smtClean="0"/>
              <a:t>We’ll take up deadlock in a future class</a:t>
            </a:r>
          </a:p>
          <a:p>
            <a:r>
              <a:rPr lang="en-US" dirty="0" smtClean="0"/>
              <a:t>For now, remember that locks are dangerous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318"/>
            <a:ext cx="8229600" cy="1143000"/>
          </a:xfrm>
        </p:spPr>
        <p:txBody>
          <a:bodyPr/>
          <a:lstStyle/>
          <a:p>
            <a:r>
              <a:rPr lang="en-US" dirty="0" smtClean="0"/>
              <a:t>Desirable Characteristics of Communications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Simplicity</a:t>
            </a:r>
          </a:p>
          <a:p>
            <a:pPr lvl="1"/>
            <a:r>
              <a:rPr lang="en-US" sz="2000" dirty="0" smtClean="0"/>
              <a:t>Simple definition of what they do and how to do it</a:t>
            </a:r>
          </a:p>
          <a:p>
            <a:pPr lvl="1"/>
            <a:r>
              <a:rPr lang="en-US" sz="2000" dirty="0" smtClean="0"/>
              <a:t>Good to resemble existing mechanism, like a procedure call</a:t>
            </a:r>
          </a:p>
          <a:p>
            <a:pPr lvl="1"/>
            <a:r>
              <a:rPr lang="en-US" sz="2000" dirty="0" smtClean="0"/>
              <a:t>Best if they’re simple to implement in the OS</a:t>
            </a:r>
          </a:p>
          <a:p>
            <a:r>
              <a:rPr lang="en-US" sz="2400" dirty="0" smtClean="0"/>
              <a:t>Robust</a:t>
            </a:r>
          </a:p>
          <a:p>
            <a:pPr lvl="1"/>
            <a:r>
              <a:rPr lang="en-US" sz="2000" dirty="0" smtClean="0"/>
              <a:t>In the face of many using processes and invocations</a:t>
            </a:r>
          </a:p>
          <a:p>
            <a:pPr lvl="1"/>
            <a:r>
              <a:rPr lang="en-US" sz="2000" dirty="0" smtClean="0"/>
              <a:t>When one party misbehaves</a:t>
            </a:r>
          </a:p>
          <a:p>
            <a:r>
              <a:rPr lang="en-US" sz="2400" dirty="0" smtClean="0"/>
              <a:t>Flexibility</a:t>
            </a:r>
          </a:p>
          <a:p>
            <a:pPr lvl="1"/>
            <a:r>
              <a:rPr lang="en-US" sz="2000" dirty="0" smtClean="0"/>
              <a:t>E.g., not limited to fixed size, nice if one-to-many possible, etc.</a:t>
            </a:r>
          </a:p>
          <a:p>
            <a:r>
              <a:rPr lang="en-US" sz="2400" dirty="0" smtClean="0"/>
              <a:t>Free from synchronization problems</a:t>
            </a:r>
          </a:p>
          <a:p>
            <a:r>
              <a:rPr lang="en-US" sz="2400" dirty="0" smtClean="0"/>
              <a:t>Good performance</a:t>
            </a:r>
          </a:p>
          <a:p>
            <a:r>
              <a:rPr lang="en-US" sz="2400" dirty="0" smtClean="0"/>
              <a:t>Usable across machine boundaries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Vs. Non-Blocking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US" sz="2800" dirty="0" smtClean="0"/>
              <a:t>When sender uses the communications mechanism, does it block waiting for the result?</a:t>
            </a:r>
          </a:p>
          <a:p>
            <a:pPr lvl="1"/>
            <a:r>
              <a:rPr lang="en-US" sz="2400" dirty="0" smtClean="0"/>
              <a:t>Synchronous communications</a:t>
            </a:r>
          </a:p>
          <a:p>
            <a:r>
              <a:rPr lang="en-US" sz="2800" dirty="0" smtClean="0"/>
              <a:t>Or does it go ahead without necessarily waiting?</a:t>
            </a:r>
          </a:p>
          <a:p>
            <a:pPr lvl="1"/>
            <a:r>
              <a:rPr lang="en-US" sz="2400" dirty="0" smtClean="0"/>
              <a:t>Asynchronous communications</a:t>
            </a:r>
          </a:p>
          <a:p>
            <a:r>
              <a:rPr lang="en-US" sz="2800" dirty="0" smtClean="0"/>
              <a:t>Blocking reduces parallelism possibilities</a:t>
            </a:r>
          </a:p>
          <a:p>
            <a:pPr lvl="1"/>
            <a:r>
              <a:rPr lang="en-US" sz="2400" dirty="0" smtClean="0"/>
              <a:t>And may complicate handling errors</a:t>
            </a:r>
          </a:p>
          <a:p>
            <a:r>
              <a:rPr lang="en-US" sz="2800" dirty="0" smtClean="0"/>
              <a:t>Not blocking can lead to more complex programming</a:t>
            </a:r>
          </a:p>
          <a:p>
            <a:pPr lvl="1"/>
            <a:r>
              <a:rPr lang="en-US" sz="2400" dirty="0" smtClean="0"/>
              <a:t>Parallelism is often confusing and </a:t>
            </a:r>
            <a:r>
              <a:rPr lang="en-US" sz="2400" dirty="0" smtClean="0"/>
              <a:t>unpredictable</a:t>
            </a:r>
            <a:endParaRPr lang="en-US" sz="2400" dirty="0" smtClean="0"/>
          </a:p>
          <a:p>
            <a:r>
              <a:rPr lang="en-US" sz="2800" dirty="0" smtClean="0"/>
              <a:t>Particular mechanisms tend to be one or the other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Sharing memory</a:t>
            </a:r>
          </a:p>
          <a:p>
            <a:r>
              <a:rPr lang="en-US" dirty="0" smtClean="0"/>
              <a:t>Messages</a:t>
            </a:r>
          </a:p>
          <a:p>
            <a:r>
              <a:rPr lang="en-US" dirty="0" smtClean="0"/>
              <a:t>RPC</a:t>
            </a:r>
          </a:p>
          <a:p>
            <a:r>
              <a:rPr lang="en-US" dirty="0" smtClean="0"/>
              <a:t>More sophisticated abstractions</a:t>
            </a:r>
          </a:p>
          <a:p>
            <a:pPr lvl="1"/>
            <a:r>
              <a:rPr lang="en-US" dirty="0" smtClean="0"/>
              <a:t>The bounded buffer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58570" y="553767"/>
            <a:ext cx="731361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35595</TotalTime>
  <Words>3389</Words>
  <Application>Microsoft Macintosh PowerPoint</Application>
  <PresentationFormat>On-screen Show (4:3)</PresentationFormat>
  <Paragraphs>651</Paragraphs>
  <Slides>62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Default Theme</vt:lpstr>
      <vt:lpstr>Process Communications and Concurrency CS 111 Operating Systems  Peter Reiher </vt:lpstr>
      <vt:lpstr>Outline</vt:lpstr>
      <vt:lpstr>Processes and Communications </vt:lpstr>
      <vt:lpstr>Types of Communications</vt:lpstr>
      <vt:lpstr>Some Common Characteristics  of IPC</vt:lpstr>
      <vt:lpstr>Potential Trouble Spots</vt:lpstr>
      <vt:lpstr>Desirable Characteristics of Communications Mechanisms</vt:lpstr>
      <vt:lpstr>Blocking Vs. Non-Blocking</vt:lpstr>
      <vt:lpstr>Communications Mechanisms</vt:lpstr>
      <vt:lpstr>Sharing Memory</vt:lpstr>
      <vt:lpstr>Sharing Memory With Domain Registers</vt:lpstr>
      <vt:lpstr>Using the Shared Domain to Communicate</vt:lpstr>
      <vt:lpstr>Potential Problem #1 With  Shared Domain Communications</vt:lpstr>
      <vt:lpstr>Potential Problem #2 With Shared Domain Communications </vt:lpstr>
      <vt:lpstr>And the Problems Can Get Worse</vt:lpstr>
      <vt:lpstr>The Core Difficulty</vt:lpstr>
      <vt:lpstr>Messages</vt:lpstr>
      <vt:lpstr>Using Messages</vt:lpstr>
      <vt:lpstr>Advantages of Messages</vt:lpstr>
      <vt:lpstr>Implementing Messages</vt:lpstr>
      <vt:lpstr>Message Storage Issues</vt:lpstr>
      <vt:lpstr>Message Receipt Synchronization</vt:lpstr>
      <vt:lpstr>A Big Advantage of Messages</vt:lpstr>
      <vt:lpstr>Remote Procedure Calls</vt:lpstr>
      <vt:lpstr> RPC Characteristics</vt:lpstr>
      <vt:lpstr>RPC Mechanics</vt:lpstr>
      <vt:lpstr>Marshalling Arguments</vt:lpstr>
      <vt:lpstr>Tools to Support Remote  Procedure Calls </vt:lpstr>
      <vt:lpstr>RPC Operations</vt:lpstr>
      <vt:lpstr>RPC As an IPC Mechanism</vt:lpstr>
      <vt:lpstr>What If You Call and  No One Answers?</vt:lpstr>
      <vt:lpstr>RPC Caller Options</vt:lpstr>
      <vt:lpstr>Another Difference Between  Local and Remote Procedure Calls</vt:lpstr>
      <vt:lpstr>Bounded Buffers</vt:lpstr>
      <vt:lpstr>SEND and RECEIVE With Bounded Buffers</vt:lpstr>
      <vt:lpstr>Practicalities of Bounded Buffers</vt:lpstr>
      <vt:lpstr>The Bounded Buffer</vt:lpstr>
      <vt:lpstr>One Potential Issue</vt:lpstr>
      <vt:lpstr>Another Potential Issue</vt:lpstr>
      <vt:lpstr>Handling the Sequence Coordination Issues</vt:lpstr>
      <vt:lpstr>Implementing the Loops</vt:lpstr>
      <vt:lpstr>A Potential Danger</vt:lpstr>
      <vt:lpstr>Why Didn’t You Just Say BUFFER_COUNT=BUFFER_COUNT-1?</vt:lpstr>
      <vt:lpstr>Another Concurrency Problem</vt:lpstr>
      <vt:lpstr>One Possible Solution</vt:lpstr>
      <vt:lpstr>Multiple Writers and Races</vt:lpstr>
      <vt:lpstr>A Multiple Sender Problem</vt:lpstr>
      <vt:lpstr>The Source of the Problem</vt:lpstr>
      <vt:lpstr>Process 1 Might Overwrite  Process 3 Instead</vt:lpstr>
      <vt:lpstr>Or It Might Come Out Right</vt:lpstr>
      <vt:lpstr>Race Conditions</vt:lpstr>
      <vt:lpstr>How Can The OS Help?</vt:lpstr>
      <vt:lpstr>Locks</vt:lpstr>
      <vt:lpstr>What Is a Lock?</vt:lpstr>
      <vt:lpstr>Using Locks in Our Multiple Sender Problem</vt:lpstr>
      <vt:lpstr>The Lock in Action</vt:lpstr>
      <vt:lpstr>What If Process 3  Intervenes?</vt:lpstr>
      <vt:lpstr>Locking and Atomicity</vt:lpstr>
      <vt:lpstr>Before-Or-After Atomicity</vt:lpstr>
      <vt:lpstr>Use of Locks on Shared Resources</vt:lpstr>
      <vt:lpstr>Using Locks to Avoid Races</vt:lpstr>
      <vt:lpstr>Locking and Deadlock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39</cp:revision>
  <dcterms:created xsi:type="dcterms:W3CDTF">2015-09-22T17:36:10Z</dcterms:created>
  <dcterms:modified xsi:type="dcterms:W3CDTF">2015-09-22T17:47:52Z</dcterms:modified>
</cp:coreProperties>
</file>