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slides/slide62.xml" ContentType="application/vnd.openxmlformats-officedocument.presentationml.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61.xml" ContentType="application/vnd.openxmlformats-officedocument.presentationml.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59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slides/slide42.xml" ContentType="application/vnd.openxmlformats-officedocument.presentationml.slide+xml"/>
  <Override PartName="/ppt/slides/slide58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65.xml" ContentType="application/vnd.openxmlformats-officedocument.presentationml.slide+xml"/>
  <Override PartName="/ppt/slides/slide10.xml" ContentType="application/vnd.openxmlformats-officedocument.presentationml.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slides/slide41.xml" ContentType="application/vnd.openxmlformats-officedocument.presentationml.slide+xml"/>
  <Override PartName="/ppt/slides/slide57.xml" ContentType="application/vnd.openxmlformats-officedocument.presentationml.slide+xml"/>
  <Override PartName="/ppt/theme/theme3.xml" ContentType="application/vnd.openxmlformats-officedocument.theme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Override PartName="/ppt/slides/slide64.xml" ContentType="application/vnd.openxmlformats-officedocument.presentationml.slide+xml"/>
  <Override PartName="/ppt/slides/slide47.xml" ContentType="application/vnd.openxmlformats-officedocument.presentationml.slide+xml"/>
  <Override PartName="/ppt/slides/slide40.xml" ContentType="application/vnd.openxmlformats-officedocument.presentationml.slide+xml"/>
  <Override PartName="/ppt/slides/slide56.xml" ContentType="application/vnd.openxmlformats-officedocument.presentationml.slide+xml"/>
  <Override PartName="/ppt/theme/theme2.xml" ContentType="application/vnd.openxmlformats-officedocument.theme+xml"/>
  <Override PartName="/ppt/slides/slide23.xml" ContentType="application/vnd.openxmlformats-officedocument.presentationml.slide+xml"/>
  <Override PartName="/ppt/slides/slide39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63.xml" ContentType="application/vnd.openxmlformats-officedocument.presentationml.slide+xml"/>
  <Override PartName="/ppt/slides/slide46.xml" ContentType="application/vnd.openxmlformats-officedocument.presentationml.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67"/>
  </p:notesMasterIdLst>
  <p:handoutMasterIdLst>
    <p:handoutMasterId r:id="rId68"/>
  </p:handoutMasterIdLst>
  <p:sldIdLst>
    <p:sldId id="319" r:id="rId2"/>
    <p:sldId id="321" r:id="rId3"/>
    <p:sldId id="322" r:id="rId4"/>
    <p:sldId id="323" r:id="rId5"/>
    <p:sldId id="325" r:id="rId6"/>
    <p:sldId id="326" r:id="rId7"/>
    <p:sldId id="327" r:id="rId8"/>
    <p:sldId id="328" r:id="rId9"/>
    <p:sldId id="329" r:id="rId10"/>
    <p:sldId id="330" r:id="rId11"/>
    <p:sldId id="331" r:id="rId12"/>
    <p:sldId id="332" r:id="rId13"/>
    <p:sldId id="333" r:id="rId14"/>
    <p:sldId id="334" r:id="rId15"/>
    <p:sldId id="335" r:id="rId16"/>
    <p:sldId id="336" r:id="rId17"/>
    <p:sldId id="337" r:id="rId18"/>
    <p:sldId id="338" r:id="rId19"/>
    <p:sldId id="339" r:id="rId20"/>
    <p:sldId id="340" r:id="rId21"/>
    <p:sldId id="341" r:id="rId22"/>
    <p:sldId id="342" r:id="rId23"/>
    <p:sldId id="343" r:id="rId24"/>
    <p:sldId id="344" r:id="rId25"/>
    <p:sldId id="345" r:id="rId26"/>
    <p:sldId id="346" r:id="rId27"/>
    <p:sldId id="347" r:id="rId28"/>
    <p:sldId id="348" r:id="rId29"/>
    <p:sldId id="349" r:id="rId30"/>
    <p:sldId id="350" r:id="rId31"/>
    <p:sldId id="351" r:id="rId32"/>
    <p:sldId id="352" r:id="rId33"/>
    <p:sldId id="353" r:id="rId34"/>
    <p:sldId id="354" r:id="rId35"/>
    <p:sldId id="355" r:id="rId36"/>
    <p:sldId id="356" r:id="rId37"/>
    <p:sldId id="357" r:id="rId38"/>
    <p:sldId id="358" r:id="rId39"/>
    <p:sldId id="359" r:id="rId40"/>
    <p:sldId id="360" r:id="rId41"/>
    <p:sldId id="361" r:id="rId42"/>
    <p:sldId id="362" r:id="rId43"/>
    <p:sldId id="363" r:id="rId44"/>
    <p:sldId id="364" r:id="rId45"/>
    <p:sldId id="365" r:id="rId46"/>
    <p:sldId id="366" r:id="rId47"/>
    <p:sldId id="367" r:id="rId48"/>
    <p:sldId id="368" r:id="rId49"/>
    <p:sldId id="369" r:id="rId50"/>
    <p:sldId id="370" r:id="rId51"/>
    <p:sldId id="371" r:id="rId52"/>
    <p:sldId id="372" r:id="rId53"/>
    <p:sldId id="373" r:id="rId54"/>
    <p:sldId id="374" r:id="rId55"/>
    <p:sldId id="375" r:id="rId56"/>
    <p:sldId id="376" r:id="rId57"/>
    <p:sldId id="377" r:id="rId58"/>
    <p:sldId id="378" r:id="rId59"/>
    <p:sldId id="379" r:id="rId60"/>
    <p:sldId id="380" r:id="rId61"/>
    <p:sldId id="385" r:id="rId62"/>
    <p:sldId id="386" r:id="rId63"/>
    <p:sldId id="387" r:id="rId64"/>
    <p:sldId id="388" r:id="rId65"/>
    <p:sldId id="389" r:id="rId6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-85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8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notesMaster" Target="notesMasters/notesMaster1.xml"/><Relationship Id="rId68" Type="http://schemas.openxmlformats.org/officeDocument/2006/relationships/handoutMaster" Target="handoutMasters/handoutMaster1.xml"/><Relationship Id="rId69" Type="http://schemas.openxmlformats.org/officeDocument/2006/relationships/printerSettings" Target="printerSettings/printerSettings1.bin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presProps" Target="presProps.xml"/><Relationship Id="rId71" Type="http://schemas.openxmlformats.org/officeDocument/2006/relationships/viewProps" Target="viewProps.xml"/><Relationship Id="rId72" Type="http://schemas.openxmlformats.org/officeDocument/2006/relationships/theme" Target="theme/theme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tableStyles" Target="tableStyle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9/17/15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9/17/15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9/17/15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9/17/15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9/17/15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9/17/15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9/17/15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9/17/15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9/17/15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9/17/15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9/17/15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9/17/15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9/17/15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5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636065" y="6265413"/>
            <a:ext cx="771595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CS 111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Fall </a:t>
            </a:r>
            <a:r>
              <a:rPr lang="en-US" sz="1200" baseline="0" dirty="0" smtClean="0">
                <a:latin typeface="Times New Roman" pitchFamily="-107" charset="0"/>
              </a:rPr>
              <a:t>2015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cs typeface="ＭＳ Ｐゴシック" charset="-128"/>
              </a:rPr>
              <a:t>Processes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741892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State and Registers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6624"/>
            <a:ext cx="8229600" cy="4525963"/>
          </a:xfrm>
        </p:spPr>
        <p:txBody>
          <a:bodyPr/>
          <a:lstStyle/>
          <a:p>
            <a:r>
              <a:rPr lang="en-US" dirty="0" smtClean="0"/>
              <a:t>Several registers required for each process</a:t>
            </a:r>
          </a:p>
          <a:p>
            <a:r>
              <a:rPr lang="en-US" dirty="0" smtClean="0"/>
              <a:t>General registers</a:t>
            </a:r>
          </a:p>
          <a:p>
            <a:pPr lvl="1"/>
            <a:r>
              <a:rPr lang="en-US" dirty="0" smtClean="0"/>
              <a:t>Operands and results of arithmetic/logical operations</a:t>
            </a:r>
          </a:p>
          <a:p>
            <a:pPr lvl="1"/>
            <a:r>
              <a:rPr lang="en-US" dirty="0" smtClean="0"/>
              <a:t>Addresses and indexes for operands in memory</a:t>
            </a:r>
          </a:p>
          <a:p>
            <a:r>
              <a:rPr lang="en-US" dirty="0" smtClean="0"/>
              <a:t>Program counter</a:t>
            </a:r>
          </a:p>
          <a:p>
            <a:pPr lvl="1"/>
            <a:r>
              <a:rPr lang="en-US" dirty="0" smtClean="0"/>
              <a:t>Address of the next instruction to fetch &amp; execute</a:t>
            </a:r>
          </a:p>
          <a:p>
            <a:r>
              <a:rPr lang="en-US" dirty="0" smtClean="0"/>
              <a:t>Processor status word</a:t>
            </a:r>
          </a:p>
          <a:p>
            <a:pPr lvl="1"/>
            <a:r>
              <a:rPr lang="en-US" dirty="0" smtClean="0"/>
              <a:t>Condition codes, execution mode, other CPU state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State and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Processes have several different types of memory segments</a:t>
            </a:r>
          </a:p>
          <a:p>
            <a:pPr lvl="1"/>
            <a:r>
              <a:rPr lang="en-US" dirty="0" smtClean="0"/>
              <a:t>The memory holding their code</a:t>
            </a:r>
          </a:p>
          <a:p>
            <a:pPr lvl="1"/>
            <a:r>
              <a:rPr lang="en-US" dirty="0" smtClean="0"/>
              <a:t>The memory holding their stack</a:t>
            </a:r>
          </a:p>
          <a:p>
            <a:pPr lvl="1"/>
            <a:r>
              <a:rPr lang="en-US" dirty="0" smtClean="0"/>
              <a:t>The memory holding their data</a:t>
            </a:r>
          </a:p>
          <a:p>
            <a:r>
              <a:rPr lang="en-US" dirty="0" smtClean="0"/>
              <a:t>Each is somewhat different in its purpose and use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Code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instructions to be executed to run the process</a:t>
            </a:r>
          </a:p>
          <a:p>
            <a:r>
              <a:rPr lang="en-US" dirty="0" smtClean="0"/>
              <a:t>Typically static</a:t>
            </a:r>
          </a:p>
          <a:p>
            <a:pPr lvl="1"/>
            <a:r>
              <a:rPr lang="en-US" dirty="0" smtClean="0"/>
              <a:t>Loaded when the process starts</a:t>
            </a:r>
          </a:p>
          <a:p>
            <a:pPr lvl="1"/>
            <a:r>
              <a:rPr lang="en-US" dirty="0" smtClean="0"/>
              <a:t>Then they never change</a:t>
            </a:r>
          </a:p>
          <a:p>
            <a:r>
              <a:rPr lang="en-US" dirty="0" smtClean="0"/>
              <a:t>Of known, fixed size</a:t>
            </a:r>
          </a:p>
          <a:p>
            <a:r>
              <a:rPr lang="en-US" dirty="0" smtClean="0"/>
              <a:t>Often, a lot of the program code will never be executed by a given process running it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 for the 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9680"/>
            <a:ext cx="8229600" cy="4525963"/>
          </a:xfrm>
        </p:spPr>
        <p:txBody>
          <a:bodyPr/>
          <a:lstStyle/>
          <a:p>
            <a:r>
              <a:rPr lang="en-US" dirty="0" smtClean="0"/>
              <a:t>Obviously, memory object holding the code must allow execution</a:t>
            </a:r>
          </a:p>
          <a:p>
            <a:pPr lvl="1"/>
            <a:r>
              <a:rPr lang="en-US" dirty="0" smtClean="0"/>
              <a:t>Need not be writeable</a:t>
            </a:r>
          </a:p>
          <a:p>
            <a:pPr lvl="2"/>
            <a:r>
              <a:rPr lang="en-US" dirty="0" smtClean="0"/>
              <a:t>Self-modifying code is a bad idea, usually</a:t>
            </a:r>
          </a:p>
          <a:p>
            <a:pPr lvl="1"/>
            <a:r>
              <a:rPr lang="en-US" dirty="0" smtClean="0"/>
              <a:t>Should it be readable?</a:t>
            </a:r>
          </a:p>
          <a:p>
            <a:r>
              <a:rPr lang="en-US" dirty="0" smtClean="0"/>
              <a:t>Can use a fixed size domain</a:t>
            </a:r>
          </a:p>
          <a:p>
            <a:pPr lvl="1"/>
            <a:r>
              <a:rPr lang="en-US" dirty="0" smtClean="0"/>
              <a:t>Which can be determined before the process executes</a:t>
            </a:r>
          </a:p>
          <a:p>
            <a:r>
              <a:rPr lang="en-US" dirty="0" smtClean="0"/>
              <a:t>Possibility of loading the code on demand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Stack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Memory holding the run-time state of the process</a:t>
            </a:r>
          </a:p>
          <a:p>
            <a:r>
              <a:rPr lang="en-US" dirty="0" smtClean="0"/>
              <a:t>Modern languages and operating systems are stack oriented</a:t>
            </a:r>
          </a:p>
          <a:p>
            <a:pPr lvl="1"/>
            <a:r>
              <a:rPr lang="en-US" dirty="0" smtClean="0"/>
              <a:t>Routines call other routines</a:t>
            </a:r>
          </a:p>
          <a:p>
            <a:pPr lvl="1"/>
            <a:r>
              <a:rPr lang="en-US" dirty="0" smtClean="0"/>
              <a:t>Expecting to regain control when the called routine exits</a:t>
            </a:r>
          </a:p>
          <a:p>
            <a:pPr lvl="1"/>
            <a:r>
              <a:rPr lang="en-US" dirty="0" smtClean="0"/>
              <a:t>Arbitrarily deep layers of calling</a:t>
            </a:r>
          </a:p>
          <a:p>
            <a:r>
              <a:rPr lang="en-US" dirty="0" smtClean="0"/>
              <a:t>The stack encodes that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 Frames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routine that is called keeps its relevant data in a stack frame</a:t>
            </a:r>
          </a:p>
          <a:p>
            <a:pPr lvl="1"/>
            <a:r>
              <a:rPr lang="en-US" dirty="0" smtClean="0"/>
              <a:t>Its own piece of state </a:t>
            </a:r>
          </a:p>
          <a:p>
            <a:r>
              <a:rPr lang="en-GB" dirty="0" smtClean="0"/>
              <a:t>Stack frames contain:</a:t>
            </a:r>
          </a:p>
          <a:p>
            <a:pPr lvl="1"/>
            <a:r>
              <a:rPr lang="en-GB" dirty="0" smtClean="0"/>
              <a:t>Storage for procedure local (as opposed to global) variables</a:t>
            </a:r>
          </a:p>
          <a:p>
            <a:pPr lvl="1"/>
            <a:r>
              <a:rPr lang="en-GB" dirty="0" smtClean="0"/>
              <a:t>Storage for invocation parameters</a:t>
            </a:r>
          </a:p>
          <a:p>
            <a:pPr lvl="1"/>
            <a:r>
              <a:rPr lang="en-GB" dirty="0" smtClean="0"/>
              <a:t>Space to save and restore registers</a:t>
            </a:r>
          </a:p>
          <a:p>
            <a:pPr lvl="2"/>
            <a:r>
              <a:rPr lang="en-GB" dirty="0" smtClean="0"/>
              <a:t> Popped off stack when call returns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 of Stack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9056"/>
            <a:ext cx="8229600" cy="4525963"/>
          </a:xfrm>
        </p:spPr>
        <p:txBody>
          <a:bodyPr/>
          <a:lstStyle/>
          <a:p>
            <a:r>
              <a:rPr lang="en-US" dirty="0" smtClean="0"/>
              <a:t>Of unknown and changing size</a:t>
            </a:r>
          </a:p>
          <a:p>
            <a:pPr lvl="1"/>
            <a:r>
              <a:rPr lang="en-US" dirty="0" smtClean="0"/>
              <a:t>Grows when functions are called</a:t>
            </a:r>
          </a:p>
          <a:p>
            <a:pPr lvl="1"/>
            <a:r>
              <a:rPr lang="en-US" dirty="0" smtClean="0"/>
              <a:t>Shrinks when they return</a:t>
            </a:r>
          </a:p>
          <a:p>
            <a:r>
              <a:rPr lang="en-US" dirty="0" smtClean="0"/>
              <a:t>Contents created dynamically</a:t>
            </a:r>
          </a:p>
          <a:p>
            <a:pPr lvl="1"/>
            <a:r>
              <a:rPr lang="en-US" dirty="0" smtClean="0"/>
              <a:t>Not the same from run to run</a:t>
            </a:r>
          </a:p>
          <a:p>
            <a:pPr lvl="1"/>
            <a:r>
              <a:rPr lang="en-US" dirty="0" smtClean="0"/>
              <a:t>Often data-dependent</a:t>
            </a:r>
          </a:p>
          <a:p>
            <a:r>
              <a:rPr lang="en-US" dirty="0" smtClean="0"/>
              <a:t>Not inherently executable</a:t>
            </a:r>
          </a:p>
          <a:p>
            <a:pPr lvl="1"/>
            <a:r>
              <a:rPr lang="en-US" dirty="0" smtClean="0"/>
              <a:t>Contains pointers to code, not code itself</a:t>
            </a:r>
          </a:p>
          <a:p>
            <a:r>
              <a:rPr lang="en-US" dirty="0" smtClean="0"/>
              <a:t>A compact encoding of the dynamic state of the process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 for the 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memory domain for the stack must be readable and writeable</a:t>
            </a:r>
          </a:p>
          <a:p>
            <a:pPr lvl="1"/>
            <a:r>
              <a:rPr lang="en-US" dirty="0" smtClean="0"/>
              <a:t>But need not be executable</a:t>
            </a:r>
          </a:p>
          <a:p>
            <a:r>
              <a:rPr lang="en-US" dirty="0" smtClean="0"/>
              <a:t>OS must worry about stack overrunning the memory area it’s in</a:t>
            </a:r>
          </a:p>
          <a:p>
            <a:pPr lvl="1"/>
            <a:r>
              <a:rPr lang="en-US" dirty="0" smtClean="0"/>
              <a:t>What to do if it does?</a:t>
            </a:r>
          </a:p>
          <a:p>
            <a:pPr lvl="2"/>
            <a:r>
              <a:rPr lang="en-US" dirty="0" smtClean="0"/>
              <a:t>Extend the domain?</a:t>
            </a:r>
          </a:p>
          <a:p>
            <a:pPr lvl="2"/>
            <a:r>
              <a:rPr lang="en-US" dirty="0" smtClean="0"/>
              <a:t>Kill the process?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Data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the data the process is operating on</a:t>
            </a:r>
          </a:p>
          <a:p>
            <a:r>
              <a:rPr lang="en-US" dirty="0" smtClean="0"/>
              <a:t>Of highly varying size</a:t>
            </a:r>
          </a:p>
          <a:p>
            <a:pPr lvl="1"/>
            <a:r>
              <a:rPr lang="en-US" dirty="0" smtClean="0"/>
              <a:t>During a process run</a:t>
            </a:r>
          </a:p>
          <a:p>
            <a:pPr lvl="1"/>
            <a:r>
              <a:rPr lang="en-US" dirty="0" smtClean="0"/>
              <a:t>From run to run of a program</a:t>
            </a:r>
          </a:p>
          <a:p>
            <a:r>
              <a:rPr lang="en-US" dirty="0" smtClean="0"/>
              <a:t>Read/write access required</a:t>
            </a:r>
          </a:p>
          <a:p>
            <a:pPr lvl="1"/>
            <a:r>
              <a:rPr lang="en-US" dirty="0" smtClean="0"/>
              <a:t>Usually not execute access</a:t>
            </a:r>
          </a:p>
          <a:p>
            <a:pPr lvl="1"/>
            <a:r>
              <a:rPr lang="en-US" dirty="0" smtClean="0"/>
              <a:t>Few modern systems allow processes to create new code for their own use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 for the 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Must be prepared to give processes new domains for dynamic data</a:t>
            </a:r>
          </a:p>
          <a:p>
            <a:pPr lvl="1"/>
            <a:r>
              <a:rPr lang="en-US" dirty="0" smtClean="0"/>
              <a:t>Since you can’t generally predict ahead of time how much memory a process will need</a:t>
            </a:r>
          </a:p>
          <a:p>
            <a:pPr lvl="1"/>
            <a:r>
              <a:rPr lang="en-US" dirty="0" smtClean="0"/>
              <a:t>Need strategy if process asks for more memory than you can give it</a:t>
            </a:r>
          </a:p>
          <a:p>
            <a:r>
              <a:rPr lang="en-US" dirty="0" smtClean="0"/>
              <a:t>Should give read/write permission to these domains</a:t>
            </a:r>
          </a:p>
          <a:p>
            <a:pPr lvl="1"/>
            <a:r>
              <a:rPr lang="en-US" dirty="0" smtClean="0"/>
              <a:t>Usually not execute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Processes and threads</a:t>
            </a:r>
          </a:p>
          <a:p>
            <a:r>
              <a:rPr lang="en-GB" dirty="0" smtClean="0"/>
              <a:t>Going from conceptual to real systems</a:t>
            </a:r>
          </a:p>
          <a:p>
            <a:r>
              <a:rPr lang="en-GB" dirty="0" smtClean="0"/>
              <a:t>How does the OS handle processes and threads?</a:t>
            </a:r>
          </a:p>
          <a:p>
            <a:r>
              <a:rPr lang="en-GB" dirty="0" smtClean="0"/>
              <a:t>Creating and </a:t>
            </a:r>
            <a:r>
              <a:rPr lang="en-GB" smtClean="0"/>
              <a:t>destroying processes</a:t>
            </a:r>
          </a:p>
          <a:p>
            <a:endParaRPr lang="en-GB" dirty="0" smtClean="0"/>
          </a:p>
          <a:p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450028" y="553767"/>
            <a:ext cx="2244915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Layout of Process in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35158"/>
            <a:ext cx="8229600" cy="2891005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245025" y="1465806"/>
            <a:ext cx="6858000" cy="914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1245025" y="2400843"/>
            <a:ext cx="0" cy="436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8103025" y="2365918"/>
            <a:ext cx="0" cy="436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321225" y="2685006"/>
            <a:ext cx="1257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1800"/>
              <a:t>0x00000000</a:t>
            </a:r>
            <a:endParaRPr lang="en-US">
              <a:latin typeface="Times New Roman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6655225" y="2685006"/>
            <a:ext cx="13589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1800"/>
              <a:t>0xFFFFFFFF</a:t>
            </a:r>
            <a:endParaRPr lang="en-US">
              <a:latin typeface="Times New Roman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1397425" y="1618206"/>
            <a:ext cx="16764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226225" y="1618206"/>
            <a:ext cx="16764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6274225" y="1618206"/>
            <a:ext cx="16764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Layout of Process in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59643"/>
            <a:ext cx="8229600" cy="3166520"/>
          </a:xfrm>
        </p:spPr>
        <p:txBody>
          <a:bodyPr/>
          <a:lstStyle/>
          <a:p>
            <a:r>
              <a:rPr lang="en-US" dirty="0" smtClean="0"/>
              <a:t>In Unix systems, data segment grows up</a:t>
            </a:r>
          </a:p>
          <a:p>
            <a:r>
              <a:rPr lang="en-US" dirty="0" smtClean="0"/>
              <a:t>Stack segment grows down</a:t>
            </a:r>
          </a:p>
          <a:p>
            <a:r>
              <a:rPr lang="en-US" dirty="0" smtClean="0"/>
              <a:t>They aren’t allowed to meet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245025" y="1465806"/>
            <a:ext cx="6858000" cy="914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1245025" y="2400843"/>
            <a:ext cx="0" cy="436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8103025" y="2365918"/>
            <a:ext cx="0" cy="436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321225" y="2685006"/>
            <a:ext cx="1257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1800"/>
              <a:t>0x00000000</a:t>
            </a:r>
            <a:endParaRPr lang="en-US">
              <a:latin typeface="Times New Roman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6655225" y="2685006"/>
            <a:ext cx="13589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1800"/>
              <a:t>0xFFFFFFFF</a:t>
            </a:r>
            <a:endParaRPr lang="en-US">
              <a:latin typeface="Times New Roman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1397425" y="1618206"/>
            <a:ext cx="16764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226225" y="1618206"/>
            <a:ext cx="16764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6274225" y="1618206"/>
            <a:ext cx="16764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5895473" y="1618206"/>
            <a:ext cx="378751" cy="60960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4888425" y="1618206"/>
            <a:ext cx="378751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Loading Programs Into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program represents a piece of code that could be executed</a:t>
            </a:r>
          </a:p>
          <a:p>
            <a:r>
              <a:rPr lang="en-US" dirty="0" smtClean="0"/>
              <a:t>The process is the actual dynamic executing version of the program</a:t>
            </a:r>
          </a:p>
          <a:p>
            <a:r>
              <a:rPr lang="en-US" dirty="0" smtClean="0"/>
              <a:t>To get from the code to the running version, you need to perform the </a:t>
            </a:r>
            <a:r>
              <a:rPr lang="en-US" i="1" dirty="0" smtClean="0"/>
              <a:t>loading </a:t>
            </a:r>
            <a:r>
              <a:rPr lang="en-US" dirty="0" smtClean="0"/>
              <a:t>step</a:t>
            </a:r>
          </a:p>
          <a:p>
            <a:pPr lvl="1"/>
            <a:r>
              <a:rPr lang="en-US" dirty="0" smtClean="0"/>
              <a:t>Initializing the various memory domains we just mentioned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Loading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r>
              <a:rPr lang="en-GB" dirty="0" smtClean="0"/>
              <a:t>The load module (output of linkage editor)</a:t>
            </a:r>
          </a:p>
          <a:p>
            <a:pPr lvl="1"/>
            <a:r>
              <a:rPr lang="en-GB" dirty="0" smtClean="0"/>
              <a:t>All external references have been resolved</a:t>
            </a:r>
          </a:p>
          <a:p>
            <a:pPr lvl="1"/>
            <a:r>
              <a:rPr lang="en-GB" dirty="0" smtClean="0"/>
              <a:t>All modules combined into a few segments</a:t>
            </a:r>
          </a:p>
          <a:p>
            <a:pPr lvl="1"/>
            <a:r>
              <a:rPr lang="en-GB" dirty="0" smtClean="0"/>
              <a:t>Includes multiple segments (code, data, symbol table)</a:t>
            </a:r>
          </a:p>
          <a:p>
            <a:r>
              <a:rPr lang="en-GB" dirty="0" smtClean="0"/>
              <a:t>A computer cannot “execute” a load module</a:t>
            </a:r>
          </a:p>
          <a:p>
            <a:pPr lvl="1"/>
            <a:r>
              <a:rPr lang="en-GB" dirty="0" smtClean="0"/>
              <a:t>Computers execute instructions in memory</a:t>
            </a:r>
          </a:p>
          <a:p>
            <a:pPr lvl="1"/>
            <a:r>
              <a:rPr lang="en-GB" dirty="0" smtClean="0"/>
              <a:t>Memory must be allocated for each segment</a:t>
            </a:r>
          </a:p>
          <a:p>
            <a:pPr lvl="1"/>
            <a:r>
              <a:rPr lang="en-GB" dirty="0" smtClean="0"/>
              <a:t>Code must be copied from load module to memory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Shareable Executables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Often multiple programs share some code</a:t>
            </a:r>
          </a:p>
          <a:p>
            <a:pPr lvl="1"/>
            <a:r>
              <a:rPr lang="en-US" dirty="0" smtClean="0"/>
              <a:t>E.g., widely used libraries</a:t>
            </a:r>
          </a:p>
          <a:p>
            <a:r>
              <a:rPr lang="en-US" dirty="0" smtClean="0"/>
              <a:t>Do we need to load a different copy for each process?</a:t>
            </a:r>
          </a:p>
          <a:p>
            <a:pPr lvl="1"/>
            <a:r>
              <a:rPr lang="en-US" dirty="0" smtClean="0"/>
              <a:t>Not if all they’re doing is executing the code</a:t>
            </a:r>
          </a:p>
          <a:p>
            <a:r>
              <a:rPr lang="en-US" dirty="0" smtClean="0"/>
              <a:t>OS can load one copy and make it available to all processes that need it</a:t>
            </a:r>
          </a:p>
          <a:p>
            <a:pPr lvl="1"/>
            <a:r>
              <a:rPr lang="en-US" dirty="0" smtClean="0"/>
              <a:t>Obviously not in a writeable domain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939444" y="553767"/>
            <a:ext cx="5373082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Caveats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Code must be relocated to specific addresses</a:t>
            </a:r>
          </a:p>
          <a:p>
            <a:pPr lvl="1"/>
            <a:r>
              <a:rPr lang="en-GB" dirty="0" smtClean="0"/>
              <a:t>All processes must use shared code at the same address</a:t>
            </a:r>
          </a:p>
          <a:p>
            <a:r>
              <a:rPr lang="en-GB" dirty="0" smtClean="0"/>
              <a:t>Only the code segments are sharable</a:t>
            </a:r>
          </a:p>
          <a:p>
            <a:pPr lvl="1"/>
            <a:r>
              <a:rPr lang="en-GB" dirty="0" smtClean="0"/>
              <a:t>Each process requires its own copy of writable data</a:t>
            </a:r>
          </a:p>
          <a:p>
            <a:pPr lvl="2"/>
            <a:r>
              <a:rPr lang="en-GB" dirty="0" smtClean="0"/>
              <a:t>Which may be associated with the shared code</a:t>
            </a:r>
          </a:p>
          <a:p>
            <a:pPr lvl="1"/>
            <a:r>
              <a:rPr lang="en-GB" dirty="0" smtClean="0"/>
              <a:t>Data must be loaded into each process at start time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Shared Libraries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Commonly used pieces of code </a:t>
            </a:r>
          </a:p>
          <a:p>
            <a:pPr lvl="1"/>
            <a:r>
              <a:rPr lang="en-US" dirty="0" smtClean="0"/>
              <a:t>Like I/O routines or arithmetic functions</a:t>
            </a:r>
          </a:p>
          <a:p>
            <a:r>
              <a:rPr lang="en-US" dirty="0" smtClean="0"/>
              <a:t>Some obvious advantages:</a:t>
            </a:r>
          </a:p>
          <a:p>
            <a:pPr lvl="1"/>
            <a:r>
              <a:rPr lang="en-GB" dirty="0" smtClean="0"/>
              <a:t>Reduced memory consumption</a:t>
            </a:r>
          </a:p>
          <a:p>
            <a:pPr lvl="1"/>
            <a:r>
              <a:rPr lang="en-GB" dirty="0" smtClean="0"/>
              <a:t>Faster program start-ups, since library is often already in memory</a:t>
            </a:r>
          </a:p>
          <a:p>
            <a:pPr lvl="1"/>
            <a:r>
              <a:rPr lang="en-GB" dirty="0" smtClean="0"/>
              <a:t>Simplified updates</a:t>
            </a:r>
          </a:p>
          <a:p>
            <a:pPr lvl="2"/>
            <a:r>
              <a:rPr lang="en-GB" dirty="0" smtClean="0"/>
              <a:t>All programs using it updated by just updating the library	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Limitations of Shared Libraries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2632"/>
            <a:ext cx="8229600" cy="4525963"/>
          </a:xfrm>
        </p:spPr>
        <p:txBody>
          <a:bodyPr/>
          <a:lstStyle/>
          <a:p>
            <a:r>
              <a:rPr lang="en-GB" dirty="0" smtClean="0"/>
              <a:t>Not all modules will work in a shared library</a:t>
            </a:r>
          </a:p>
          <a:p>
            <a:pPr lvl="1"/>
            <a:r>
              <a:rPr lang="en-GB" dirty="0" smtClean="0"/>
              <a:t>They cannot define/include static data storage</a:t>
            </a:r>
          </a:p>
          <a:p>
            <a:r>
              <a:rPr lang="en-GB" dirty="0" smtClean="0"/>
              <a:t>They are read into program memory</a:t>
            </a:r>
          </a:p>
          <a:p>
            <a:pPr lvl="1"/>
            <a:r>
              <a:rPr lang="en-GB" dirty="0" smtClean="0"/>
              <a:t>Whether they are actually needed or not</a:t>
            </a:r>
          </a:p>
          <a:p>
            <a:r>
              <a:rPr lang="en-GB" dirty="0" smtClean="0"/>
              <a:t>Called routines must be known at compile-time</a:t>
            </a:r>
          </a:p>
          <a:p>
            <a:pPr lvl="1"/>
            <a:r>
              <a:rPr lang="en-GB" dirty="0" smtClean="0"/>
              <a:t>Only fetching the code is delayed until run-time</a:t>
            </a:r>
          </a:p>
          <a:p>
            <a:r>
              <a:rPr lang="en-GB" dirty="0" smtClean="0"/>
              <a:t>Dynamically loaded libraries solve some of these problems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Layout With Shared Libraries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271761" y="2695662"/>
            <a:ext cx="7162800" cy="1752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1271761" y="2182899"/>
            <a:ext cx="0" cy="436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8434561" y="4464137"/>
            <a:ext cx="0" cy="4365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347961" y="2238462"/>
            <a:ext cx="1257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1800"/>
              <a:t>0x00000000</a:t>
            </a:r>
            <a:endParaRPr lang="en-US">
              <a:latin typeface="Times New Roman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6986761" y="4783224"/>
            <a:ext cx="13589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1800"/>
              <a:t>0xFFFFFFFF</a:t>
            </a:r>
            <a:endParaRPr lang="en-US">
              <a:latin typeface="Times New Roman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1347961" y="2771862"/>
            <a:ext cx="1676400" cy="609600"/>
          </a:xfrm>
          <a:prstGeom prst="rect">
            <a:avLst/>
          </a:prstGeom>
          <a:solidFill>
            <a:srgbClr val="FFA83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176761" y="2771862"/>
            <a:ext cx="16764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 </a:t>
            </a:r>
            <a:r>
              <a:rPr lang="en-US" dirty="0"/>
              <a:t>data</a:t>
            </a: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6681961" y="3762462"/>
            <a:ext cx="16764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 </a:t>
            </a:r>
            <a:r>
              <a:rPr lang="en-US" dirty="0"/>
              <a:t>stack</a:t>
            </a:r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5462761" y="2771862"/>
            <a:ext cx="1143000" cy="6096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shared lib1</a:t>
            </a:r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7215361" y="2771862"/>
            <a:ext cx="1143000" cy="6096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shared lib2</a:t>
            </a:r>
          </a:p>
        </p:txBody>
      </p:sp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1347961" y="3762462"/>
            <a:ext cx="1143000" cy="6096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shared lib3</a:t>
            </a:r>
          </a:p>
        </p:txBody>
      </p:sp>
      <p:sp>
        <p:nvSpPr>
          <p:cNvPr id="15" name="Line 16"/>
          <p:cNvSpPr>
            <a:spLocks noChangeShapeType="1"/>
          </p:cNvSpPr>
          <p:nvPr/>
        </p:nvSpPr>
        <p:spPr bwMode="auto">
          <a:xfrm>
            <a:off x="1271761" y="4448262"/>
            <a:ext cx="0" cy="4365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9"/>
          <p:cNvSpPr>
            <a:spLocks noChangeShapeType="1"/>
          </p:cNvSpPr>
          <p:nvPr/>
        </p:nvSpPr>
        <p:spPr bwMode="auto">
          <a:xfrm>
            <a:off x="5475461" y="2162262"/>
            <a:ext cx="0" cy="4365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5551661" y="2217824"/>
            <a:ext cx="11303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1800"/>
              <a:t>0x0100000</a:t>
            </a:r>
            <a:endParaRPr lang="en-US">
              <a:latin typeface="Times New Roman" charset="0"/>
            </a:endParaRPr>
          </a:p>
        </p:txBody>
      </p:sp>
      <p:sp>
        <p:nvSpPr>
          <p:cNvPr id="18" name="Line 21"/>
          <p:cNvSpPr>
            <a:spLocks noChangeShapeType="1"/>
          </p:cNvSpPr>
          <p:nvPr/>
        </p:nvSpPr>
        <p:spPr bwMode="auto">
          <a:xfrm>
            <a:off x="7139161" y="2182899"/>
            <a:ext cx="0" cy="436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Rectangle 22"/>
          <p:cNvSpPr>
            <a:spLocks noChangeArrowheads="1"/>
          </p:cNvSpPr>
          <p:nvPr/>
        </p:nvSpPr>
        <p:spPr bwMode="auto">
          <a:xfrm>
            <a:off x="7215361" y="2238462"/>
            <a:ext cx="1130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1800"/>
              <a:t>0x0110000</a:t>
            </a:r>
            <a:endParaRPr lang="en-US">
              <a:latin typeface="Times New Roman" charset="0"/>
            </a:endParaRPr>
          </a:p>
        </p:txBody>
      </p:sp>
      <p:sp>
        <p:nvSpPr>
          <p:cNvPr id="20" name="Line 23"/>
          <p:cNvSpPr>
            <a:spLocks noChangeShapeType="1"/>
          </p:cNvSpPr>
          <p:nvPr/>
        </p:nvSpPr>
        <p:spPr bwMode="auto">
          <a:xfrm>
            <a:off x="1271761" y="4545099"/>
            <a:ext cx="0" cy="436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Rectangle 24"/>
          <p:cNvSpPr>
            <a:spLocks noChangeArrowheads="1"/>
          </p:cNvSpPr>
          <p:nvPr/>
        </p:nvSpPr>
        <p:spPr bwMode="auto">
          <a:xfrm>
            <a:off x="1347961" y="4600662"/>
            <a:ext cx="1130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1800"/>
              <a:t>0x0120000</a:t>
            </a:r>
            <a:endParaRPr lang="en-US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6" grpId="0" animBg="1"/>
      <p:bldP spid="17" grpId="0"/>
      <p:bldP spid="18" grpId="0" animBg="1"/>
      <p:bldP spid="19" grpId="0"/>
      <p:bldP spid="20" grpId="0" animBg="1"/>
      <p:bldP spid="21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Dynamically Loadable Libraries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6312"/>
            <a:ext cx="8229600" cy="4525963"/>
          </a:xfrm>
        </p:spPr>
        <p:txBody>
          <a:bodyPr/>
          <a:lstStyle/>
          <a:p>
            <a:r>
              <a:rPr lang="en-GB" dirty="0" smtClean="0"/>
              <a:t>DLLs</a:t>
            </a:r>
          </a:p>
          <a:p>
            <a:r>
              <a:rPr lang="en-GB" dirty="0" smtClean="0"/>
              <a:t>Libraries that are not loaded when a process starts</a:t>
            </a:r>
          </a:p>
          <a:p>
            <a:r>
              <a:rPr lang="en-GB" dirty="0" smtClean="0"/>
              <a:t>Only made available to process if it uses them</a:t>
            </a:r>
          </a:p>
          <a:p>
            <a:pPr lvl="1"/>
            <a:r>
              <a:rPr lang="en-GB" dirty="0" smtClean="0"/>
              <a:t>No space/load time expended if not used</a:t>
            </a:r>
          </a:p>
          <a:p>
            <a:r>
              <a:rPr lang="en-GB" dirty="0" smtClean="0"/>
              <a:t>So action must be taken if a process does request a DLL routine</a:t>
            </a:r>
          </a:p>
          <a:p>
            <a:r>
              <a:rPr lang="en-GB" dirty="0" smtClean="0"/>
              <a:t>Essentially, need to make it look like the library was there all along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Processes and 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Threads are a simple concept</a:t>
            </a:r>
          </a:p>
          <a:p>
            <a:r>
              <a:rPr lang="en-US" dirty="0" smtClean="0"/>
              <a:t>They are used in real operating systems</a:t>
            </a:r>
          </a:p>
          <a:p>
            <a:r>
              <a:rPr lang="en-US" dirty="0" smtClean="0"/>
              <a:t>But they aren’t the actual key interpreter abstraction of real operating systems</a:t>
            </a:r>
          </a:p>
          <a:p>
            <a:r>
              <a:rPr lang="en-US" dirty="0" smtClean="0"/>
              <a:t>Systems like Linux and Windows use another abstraction</a:t>
            </a:r>
          </a:p>
          <a:p>
            <a:pPr lvl="1"/>
            <a:r>
              <a:rPr lang="en-US" dirty="0" smtClean="0"/>
              <a:t>The </a:t>
            </a:r>
            <a:r>
              <a:rPr lang="en-US" i="1" dirty="0" smtClean="0"/>
              <a:t>process</a:t>
            </a:r>
            <a:endParaRPr lang="en-US" i="1" dirty="0"/>
          </a:p>
        </p:txBody>
      </p:sp>
      <p:sp>
        <p:nvSpPr>
          <p:cNvPr id="4" name="Rounded Rectangle 3"/>
          <p:cNvSpPr/>
          <p:nvPr/>
        </p:nvSpPr>
        <p:spPr>
          <a:xfrm>
            <a:off x="1939444" y="553767"/>
            <a:ext cx="5373082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DLLs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The program load module includes a Procedure Linkage Table</a:t>
            </a:r>
          </a:p>
          <a:p>
            <a:pPr lvl="1"/>
            <a:r>
              <a:rPr lang="en-GB" sz="2400" dirty="0" smtClean="0"/>
              <a:t>Addresses for routines in DLL resolve to entries in PLT</a:t>
            </a:r>
          </a:p>
          <a:p>
            <a:pPr lvl="1"/>
            <a:r>
              <a:rPr lang="en-GB" sz="2400" dirty="0" smtClean="0"/>
              <a:t>Each PLT entry contains a system call to a run-time loader </a:t>
            </a:r>
            <a:endParaRPr lang="en-GB" sz="2000" dirty="0" smtClean="0"/>
          </a:p>
          <a:p>
            <a:r>
              <a:rPr lang="en-GB" sz="2800" dirty="0" smtClean="0"/>
              <a:t>First time a routine is called, we call run-time loader</a:t>
            </a:r>
          </a:p>
          <a:p>
            <a:pPr lvl="1"/>
            <a:r>
              <a:rPr lang="en-GB" sz="2400" dirty="0" smtClean="0"/>
              <a:t>Which finds, loads, and initializes the desired routine</a:t>
            </a:r>
          </a:p>
          <a:p>
            <a:pPr lvl="1"/>
            <a:r>
              <a:rPr lang="en-GB" sz="2400" dirty="0" smtClean="0"/>
              <a:t>Changes the PLT entry to be a jump to loaded routine</a:t>
            </a:r>
          </a:p>
          <a:p>
            <a:pPr lvl="1"/>
            <a:r>
              <a:rPr lang="en-GB" sz="2400" dirty="0" smtClean="0"/>
              <a:t>Then jumps to the newly loaded routine</a:t>
            </a:r>
          </a:p>
          <a:p>
            <a:r>
              <a:rPr lang="en-GB" sz="2800" dirty="0" smtClean="0"/>
              <a:t>Subsequent calls through that PLT entry go directly</a:t>
            </a:r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Shared Libraries Vs. DLLs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2632"/>
            <a:ext cx="8229600" cy="4525963"/>
          </a:xfrm>
        </p:spPr>
        <p:txBody>
          <a:bodyPr/>
          <a:lstStyle/>
          <a:p>
            <a:r>
              <a:rPr lang="en-GB" dirty="0" smtClean="0"/>
              <a:t>Both allow code sharing and run-time binding</a:t>
            </a:r>
          </a:p>
          <a:p>
            <a:r>
              <a:rPr lang="en-GB" dirty="0" smtClean="0"/>
              <a:t>Shared libraries:</a:t>
            </a:r>
          </a:p>
          <a:p>
            <a:pPr lvl="1"/>
            <a:r>
              <a:rPr lang="en-GB" dirty="0" smtClean="0"/>
              <a:t>Simple method of linking into programs</a:t>
            </a:r>
          </a:p>
          <a:p>
            <a:pPr lvl="1"/>
            <a:r>
              <a:rPr lang="en-GB" dirty="0" smtClean="0"/>
              <a:t>Shared objects obtained at program load time</a:t>
            </a:r>
          </a:p>
          <a:p>
            <a:r>
              <a:rPr lang="en-GB" dirty="0" smtClean="0"/>
              <a:t>Dynamically Loadable Libraries:</a:t>
            </a:r>
          </a:p>
          <a:p>
            <a:pPr lvl="1"/>
            <a:r>
              <a:rPr lang="en-GB" dirty="0" smtClean="0"/>
              <a:t>Require more complex linking and loading</a:t>
            </a:r>
          </a:p>
          <a:p>
            <a:pPr lvl="1"/>
            <a:r>
              <a:rPr lang="en-GB" dirty="0" smtClean="0"/>
              <a:t>Modules are not loaded until they are needed</a:t>
            </a:r>
            <a:endParaRPr lang="en-GB" sz="2400" dirty="0" smtClean="0"/>
          </a:p>
          <a:p>
            <a:pPr lvl="1"/>
            <a:r>
              <a:rPr lang="en-GB" dirty="0" smtClean="0"/>
              <a:t>Complex, per-routine initialization possible</a:t>
            </a:r>
          </a:p>
          <a:p>
            <a:pPr lvl="2"/>
            <a:r>
              <a:rPr lang="en-GB" dirty="0" smtClean="0"/>
              <a:t>E.g., allocating private data area for persistent local variables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Threads Fit In?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9680"/>
            <a:ext cx="8229600" cy="4525963"/>
          </a:xfrm>
        </p:spPr>
        <p:txBody>
          <a:bodyPr/>
          <a:lstStyle/>
          <a:p>
            <a:r>
              <a:rPr lang="en-US" dirty="0" smtClean="0"/>
              <a:t>How do multiple threads in the same process affect layout?</a:t>
            </a:r>
          </a:p>
          <a:p>
            <a:r>
              <a:rPr lang="en-GB" dirty="0" smtClean="0"/>
              <a:t>Each thread has its own registers, PS, PC</a:t>
            </a:r>
          </a:p>
          <a:p>
            <a:r>
              <a:rPr lang="en-GB" dirty="0" smtClean="0"/>
              <a:t>Each thread must have its own stack area</a:t>
            </a:r>
          </a:p>
          <a:p>
            <a:r>
              <a:rPr lang="en-GB" dirty="0" smtClean="0"/>
              <a:t>Maximum size specified at thread creation</a:t>
            </a:r>
          </a:p>
          <a:p>
            <a:pPr lvl="1"/>
            <a:r>
              <a:rPr lang="en-GB" dirty="0" smtClean="0"/>
              <a:t>A process can contain many threads</a:t>
            </a:r>
          </a:p>
          <a:p>
            <a:pPr lvl="1"/>
            <a:r>
              <a:rPr lang="en-GB" dirty="0" smtClean="0"/>
              <a:t>They cannot all grow towards a single hole</a:t>
            </a:r>
          </a:p>
          <a:p>
            <a:pPr lvl="1"/>
            <a:r>
              <a:rPr lang="en-GB" dirty="0" smtClean="0"/>
              <a:t>Thread creator must know max required stack size</a:t>
            </a:r>
          </a:p>
          <a:p>
            <a:pPr lvl="1"/>
            <a:r>
              <a:rPr lang="en-GB" dirty="0" smtClean="0"/>
              <a:t>Stack space must be reclaimed when thread exits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792395" y="553767"/>
            <a:ext cx="5680551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 Stack Allocation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138081" y="2709030"/>
            <a:ext cx="7162800" cy="1752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1138081" y="2196267"/>
            <a:ext cx="0" cy="436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8300881" y="4477505"/>
            <a:ext cx="0" cy="4365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214281" y="2251830"/>
            <a:ext cx="1257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1800"/>
              <a:t>0x00000000</a:t>
            </a:r>
            <a:endParaRPr lang="en-US">
              <a:latin typeface="Times New Roman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6853081" y="4796592"/>
            <a:ext cx="13589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1800"/>
              <a:t>0xFFFFFFFF</a:t>
            </a:r>
            <a:endParaRPr lang="en-US">
              <a:latin typeface="Times New Roman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1214281" y="2785230"/>
            <a:ext cx="16764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code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043081" y="2785230"/>
            <a:ext cx="16764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data</a:t>
            </a: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6472081" y="3775830"/>
            <a:ext cx="16764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stack</a:t>
            </a: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4719481" y="2785230"/>
            <a:ext cx="609600" cy="6096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/>
              <a:t>thread</a:t>
            </a:r>
          </a:p>
          <a:p>
            <a:pPr algn="ctr"/>
            <a:r>
              <a:rPr lang="en-US" sz="1400"/>
              <a:t>stack 1</a:t>
            </a:r>
          </a:p>
        </p:txBody>
      </p:sp>
      <p:sp>
        <p:nvSpPr>
          <p:cNvPr id="13" name="Line 15"/>
          <p:cNvSpPr>
            <a:spLocks noChangeShapeType="1"/>
          </p:cNvSpPr>
          <p:nvPr/>
        </p:nvSpPr>
        <p:spPr bwMode="auto">
          <a:xfrm>
            <a:off x="1138081" y="4461630"/>
            <a:ext cx="0" cy="4365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20"/>
          <p:cNvSpPr>
            <a:spLocks noChangeShapeType="1"/>
          </p:cNvSpPr>
          <p:nvPr/>
        </p:nvSpPr>
        <p:spPr bwMode="auto">
          <a:xfrm>
            <a:off x="1138081" y="4558467"/>
            <a:ext cx="0" cy="436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Rectangle 21"/>
          <p:cNvSpPr>
            <a:spLocks noChangeArrowheads="1"/>
          </p:cNvSpPr>
          <p:nvPr/>
        </p:nvSpPr>
        <p:spPr bwMode="auto">
          <a:xfrm>
            <a:off x="1214281" y="4614030"/>
            <a:ext cx="1130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1800"/>
              <a:t>0x0120000</a:t>
            </a:r>
            <a:endParaRPr lang="en-US">
              <a:latin typeface="Times New Roman" charset="0"/>
            </a:endParaRPr>
          </a:p>
        </p:txBody>
      </p:sp>
      <p:sp>
        <p:nvSpPr>
          <p:cNvPr id="16" name="Rectangle 23"/>
          <p:cNvSpPr>
            <a:spLocks noChangeArrowheads="1"/>
          </p:cNvSpPr>
          <p:nvPr/>
        </p:nvSpPr>
        <p:spPr bwMode="auto">
          <a:xfrm>
            <a:off x="5329081" y="2785230"/>
            <a:ext cx="609600" cy="6096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/>
              <a:t>thread</a:t>
            </a:r>
          </a:p>
          <a:p>
            <a:pPr algn="ctr"/>
            <a:r>
              <a:rPr lang="en-US" sz="1400"/>
              <a:t>stack 2</a:t>
            </a:r>
          </a:p>
        </p:txBody>
      </p:sp>
      <p:sp>
        <p:nvSpPr>
          <p:cNvPr id="17" name="Rectangle 24"/>
          <p:cNvSpPr>
            <a:spLocks noChangeArrowheads="1"/>
          </p:cNvSpPr>
          <p:nvPr/>
        </p:nvSpPr>
        <p:spPr bwMode="auto">
          <a:xfrm>
            <a:off x="5938681" y="2785230"/>
            <a:ext cx="609600" cy="6096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/>
              <a:t>thread</a:t>
            </a:r>
          </a:p>
          <a:p>
            <a:pPr algn="ctr"/>
            <a:r>
              <a:rPr lang="en-US" sz="1400"/>
              <a:t>stack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6" grpId="0" animBg="1"/>
      <p:bldP spid="17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1606"/>
            <a:ext cx="8229600" cy="1143000"/>
          </a:xfrm>
        </p:spPr>
        <p:txBody>
          <a:bodyPr/>
          <a:lstStyle/>
          <a:p>
            <a:r>
              <a:rPr lang="en-US" dirty="0" smtClean="0"/>
              <a:t>Problems With Fixed Size </a:t>
            </a:r>
            <a:br>
              <a:rPr lang="en-US" dirty="0" smtClean="0"/>
            </a:br>
            <a:r>
              <a:rPr lang="en-US" dirty="0" smtClean="0"/>
              <a:t>Thread Stacks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1110"/>
            <a:ext cx="8229600" cy="4525963"/>
          </a:xfrm>
        </p:spPr>
        <p:txBody>
          <a:bodyPr/>
          <a:lstStyle/>
          <a:p>
            <a:pPr marL="590550" indent="-533400" defTabSz="914400"/>
            <a:r>
              <a:rPr lang="en-US" dirty="0" smtClean="0"/>
              <a:t>Requires knowing exactly how deep a thread stack can get</a:t>
            </a:r>
          </a:p>
          <a:p>
            <a:pPr marL="990600" lvl="1" indent="-533400" defTabSz="914400"/>
            <a:r>
              <a:rPr lang="en-US" dirty="0" smtClean="0"/>
              <a:t>Before we start running the thread</a:t>
            </a:r>
          </a:p>
          <a:p>
            <a:pPr marL="590550" indent="-533400" defTabSz="914400"/>
            <a:r>
              <a:rPr lang="en-US" dirty="0" smtClean="0"/>
              <a:t>Problematic if we do recursion</a:t>
            </a:r>
          </a:p>
          <a:p>
            <a:pPr marL="609600" indent="-609600" defTabSz="914400"/>
            <a:r>
              <a:rPr lang="en-US" dirty="0" smtClean="0"/>
              <a:t>How can developers handle this limitation?</a:t>
            </a:r>
          </a:p>
          <a:p>
            <a:pPr marL="990600" lvl="1" indent="-533400" defTabSz="914400"/>
            <a:r>
              <a:rPr lang="en-US" dirty="0" smtClean="0"/>
              <a:t>The use of threads is actually relatively rare</a:t>
            </a:r>
          </a:p>
          <a:p>
            <a:pPr marL="990600" lvl="1" indent="-533400" defTabSz="914400"/>
            <a:r>
              <a:rPr lang="en-US" dirty="0" smtClean="0"/>
              <a:t>Generally used to perform well-understood tasks </a:t>
            </a:r>
          </a:p>
          <a:p>
            <a:pPr marL="990600" lvl="1" indent="-533400" defTabSz="914400"/>
            <a:r>
              <a:rPr lang="en-US" dirty="0" smtClean="0"/>
              <a:t>Important to keep this limitation in mind when writing multi-threaded algorithms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8574"/>
            <a:ext cx="8229600" cy="1143000"/>
          </a:xfrm>
        </p:spPr>
        <p:txBody>
          <a:bodyPr/>
          <a:lstStyle/>
          <a:p>
            <a:r>
              <a:rPr lang="en-US" dirty="0" smtClean="0"/>
              <a:t>How Does the OS </a:t>
            </a:r>
            <a:br>
              <a:rPr lang="en-US" dirty="0" smtClean="0"/>
            </a:br>
            <a:r>
              <a:rPr lang="en-US" dirty="0" smtClean="0"/>
              <a:t>Handle Processes?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8688"/>
            <a:ext cx="8229600" cy="4525963"/>
          </a:xfrm>
        </p:spPr>
        <p:txBody>
          <a:bodyPr/>
          <a:lstStyle/>
          <a:p>
            <a:r>
              <a:rPr lang="en-GB" dirty="0" smtClean="0"/>
              <a:t>The system expects to handle multiple processes</a:t>
            </a:r>
          </a:p>
          <a:p>
            <a:pPr lvl="1"/>
            <a:r>
              <a:rPr lang="en-GB" dirty="0" smtClean="0"/>
              <a:t>Each with its own set of resources</a:t>
            </a:r>
          </a:p>
          <a:p>
            <a:pPr lvl="1"/>
            <a:r>
              <a:rPr lang="en-GB" dirty="0" smtClean="0"/>
              <a:t>Each to be protected from the others</a:t>
            </a:r>
          </a:p>
          <a:p>
            <a:r>
              <a:rPr lang="en-GB" dirty="0" smtClean="0"/>
              <a:t>Memory management handles stomping on each other’s memory</a:t>
            </a:r>
          </a:p>
          <a:p>
            <a:pPr lvl="1"/>
            <a:r>
              <a:rPr lang="en-GB" dirty="0" smtClean="0"/>
              <a:t>E.g., use of domain registers</a:t>
            </a:r>
          </a:p>
          <a:p>
            <a:r>
              <a:rPr lang="en-GB" dirty="0" smtClean="0"/>
              <a:t>How does the OS handle the other issues?</a:t>
            </a:r>
          </a:p>
          <a:p>
            <a:endParaRPr lang="en-GB" dirty="0" smtClean="0"/>
          </a:p>
          <a:p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313717" y="453711"/>
            <a:ext cx="4423967" cy="1300425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OS Process Handling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OS will assign processes (or their threads) to cores</a:t>
            </a:r>
          </a:p>
          <a:p>
            <a:pPr lvl="1"/>
            <a:r>
              <a:rPr lang="en-US" dirty="0" smtClean="0"/>
              <a:t>If more processes than cores, multiplexing them as needed</a:t>
            </a:r>
          </a:p>
          <a:p>
            <a:r>
              <a:rPr lang="en-US" dirty="0" smtClean="0"/>
              <a:t>When new process assigned to a core, that core must be initialized</a:t>
            </a:r>
          </a:p>
          <a:p>
            <a:pPr lvl="1"/>
            <a:r>
              <a:rPr lang="en-US" dirty="0" smtClean="0"/>
              <a:t>To give the process illusion that it was always running there </a:t>
            </a:r>
          </a:p>
          <a:p>
            <a:pPr lvl="1"/>
            <a:r>
              <a:rPr lang="en-US" dirty="0" smtClean="0"/>
              <a:t>Without interruption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Descriptors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2650"/>
            <a:ext cx="8229600" cy="4525963"/>
          </a:xfrm>
        </p:spPr>
        <p:txBody>
          <a:bodyPr/>
          <a:lstStyle/>
          <a:p>
            <a:r>
              <a:rPr lang="en-US" dirty="0" smtClean="0"/>
              <a:t>Basic OS data structure for dealing with processes</a:t>
            </a:r>
          </a:p>
          <a:p>
            <a:r>
              <a:rPr lang="en-US" dirty="0" smtClean="0"/>
              <a:t>Stores all information relevant to the process</a:t>
            </a:r>
          </a:p>
          <a:p>
            <a:pPr lvl="1"/>
            <a:r>
              <a:rPr lang="en-GB" dirty="0" smtClean="0"/>
              <a:t>State to restore when process is dispatched</a:t>
            </a:r>
          </a:p>
          <a:p>
            <a:pPr lvl="1"/>
            <a:r>
              <a:rPr lang="en-GB" dirty="0" smtClean="0"/>
              <a:t>References to allocated resources</a:t>
            </a:r>
          </a:p>
          <a:p>
            <a:pPr lvl="1"/>
            <a:r>
              <a:rPr lang="en-GB" dirty="0" smtClean="0"/>
              <a:t>Information to support process operations</a:t>
            </a:r>
          </a:p>
          <a:p>
            <a:r>
              <a:rPr lang="en-GB" dirty="0" smtClean="0"/>
              <a:t>Kept in an OS data structure</a:t>
            </a:r>
          </a:p>
          <a:p>
            <a:r>
              <a:rPr lang="en-GB" dirty="0" smtClean="0"/>
              <a:t>Used for scheduling, security decisions, allocation issues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Linux Process Control Block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2528"/>
            <a:ext cx="8229600" cy="4525963"/>
          </a:xfrm>
        </p:spPr>
        <p:txBody>
          <a:bodyPr/>
          <a:lstStyle/>
          <a:p>
            <a:r>
              <a:rPr lang="en-US" dirty="0" smtClean="0"/>
              <a:t>The data structure Linux (and other Unix systems) use to handle processes</a:t>
            </a:r>
          </a:p>
          <a:p>
            <a:r>
              <a:rPr lang="en-US" dirty="0" smtClean="0"/>
              <a:t>An example of a process descriptor</a:t>
            </a:r>
          </a:p>
          <a:p>
            <a:r>
              <a:rPr lang="en-US" dirty="0" smtClean="0"/>
              <a:t>Keeps track of:</a:t>
            </a:r>
          </a:p>
          <a:p>
            <a:pPr lvl="1"/>
            <a:r>
              <a:rPr lang="en-US" dirty="0" smtClean="0"/>
              <a:t>Unique process ID</a:t>
            </a:r>
          </a:p>
          <a:p>
            <a:pPr lvl="1"/>
            <a:r>
              <a:rPr lang="en-US" dirty="0" smtClean="0"/>
              <a:t>State of the process (e.g., running)</a:t>
            </a:r>
          </a:p>
          <a:p>
            <a:pPr lvl="1"/>
            <a:r>
              <a:rPr lang="en-US" dirty="0" smtClean="0"/>
              <a:t>Parent process ID</a:t>
            </a:r>
          </a:p>
          <a:p>
            <a:pPr lvl="1"/>
            <a:r>
              <a:rPr lang="en-US" dirty="0" smtClean="0"/>
              <a:t>Address space information</a:t>
            </a:r>
          </a:p>
          <a:p>
            <a:pPr lvl="1"/>
            <a:r>
              <a:rPr lang="en-US" dirty="0" smtClean="0"/>
              <a:t>Accounting information</a:t>
            </a:r>
          </a:p>
          <a:p>
            <a:pPr lvl="1"/>
            <a:r>
              <a:rPr lang="en-US" dirty="0" smtClean="0"/>
              <a:t>And various other things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 State For a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9888"/>
            <a:ext cx="8229600" cy="4525963"/>
          </a:xfrm>
        </p:spPr>
        <p:txBody>
          <a:bodyPr/>
          <a:lstStyle/>
          <a:p>
            <a:r>
              <a:rPr lang="en-GB" dirty="0" smtClean="0"/>
              <a:t>The state of process's virtual computer</a:t>
            </a:r>
          </a:p>
          <a:p>
            <a:r>
              <a:rPr lang="en-GB" dirty="0" smtClean="0"/>
              <a:t>Registers</a:t>
            </a:r>
          </a:p>
          <a:p>
            <a:pPr lvl="1"/>
            <a:r>
              <a:rPr lang="en-GB" dirty="0" smtClean="0"/>
              <a:t>Program counter, processor status word</a:t>
            </a:r>
          </a:p>
          <a:p>
            <a:pPr lvl="1"/>
            <a:r>
              <a:rPr lang="en-GB" dirty="0" smtClean="0"/>
              <a:t>Stack pointer, general registers</a:t>
            </a:r>
          </a:p>
          <a:p>
            <a:r>
              <a:rPr lang="en-GB" dirty="0" smtClean="0"/>
              <a:t>Virtual address space</a:t>
            </a:r>
          </a:p>
          <a:p>
            <a:pPr lvl="1"/>
            <a:r>
              <a:rPr lang="en-GB" dirty="0" smtClean="0"/>
              <a:t>Text, data, and stack segments</a:t>
            </a:r>
          </a:p>
          <a:p>
            <a:pPr lvl="1"/>
            <a:r>
              <a:rPr lang="en-GB" dirty="0" smtClean="0"/>
              <a:t>Sizes, locations, and contents</a:t>
            </a:r>
          </a:p>
          <a:p>
            <a:r>
              <a:rPr lang="en-GB" dirty="0" smtClean="0"/>
              <a:t>All restored when the process is dispatched</a:t>
            </a:r>
          </a:p>
          <a:p>
            <a:pPr lvl="1"/>
            <a:r>
              <a:rPr lang="en-GB" dirty="0" smtClean="0"/>
              <a:t>Creating the illusion of continuous execution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Process?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8596"/>
            <a:ext cx="8229600" cy="4525963"/>
          </a:xfrm>
        </p:spPr>
        <p:txBody>
          <a:bodyPr/>
          <a:lstStyle/>
          <a:p>
            <a:r>
              <a:rPr lang="en-US" dirty="0" smtClean="0"/>
              <a:t>Essentially, a virtual machine for running </a:t>
            </a:r>
            <a:r>
              <a:rPr lang="en-US" dirty="0" smtClean="0"/>
              <a:t>a single </a:t>
            </a:r>
            <a:r>
              <a:rPr lang="en-US" dirty="0" smtClean="0"/>
              <a:t>program</a:t>
            </a:r>
          </a:p>
          <a:p>
            <a:r>
              <a:rPr lang="en-US" dirty="0" smtClean="0"/>
              <a:t>So it contains state</a:t>
            </a:r>
          </a:p>
          <a:p>
            <a:r>
              <a:rPr lang="en-US" dirty="0" smtClean="0"/>
              <a:t>And resources required to do its work</a:t>
            </a:r>
          </a:p>
          <a:p>
            <a:pPr lvl="1"/>
            <a:r>
              <a:rPr lang="en-US" dirty="0" smtClean="0"/>
              <a:t>Like threads, virtual memory, communications primitives</a:t>
            </a:r>
          </a:p>
          <a:p>
            <a:r>
              <a:rPr lang="en-US" dirty="0" smtClean="0"/>
              <a:t>Most machines run multiple processes</a:t>
            </a:r>
          </a:p>
          <a:p>
            <a:pPr lvl="1"/>
            <a:r>
              <a:rPr lang="en-US" dirty="0" smtClean="0"/>
              <a:t>Serially and simultaneously</a:t>
            </a:r>
          </a:p>
          <a:p>
            <a:r>
              <a:rPr lang="en-US" dirty="0" smtClean="0"/>
              <a:t>A process is a running instance of some program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Resource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9472"/>
            <a:ext cx="8229600" cy="4525963"/>
          </a:xfrm>
        </p:spPr>
        <p:txBody>
          <a:bodyPr/>
          <a:lstStyle/>
          <a:p>
            <a:r>
              <a:rPr lang="en-US" dirty="0" smtClean="0"/>
              <a:t>OS needs to keep track of what system resources the process has available</a:t>
            </a:r>
          </a:p>
          <a:p>
            <a:r>
              <a:rPr lang="en-US" dirty="0" smtClean="0"/>
              <a:t>Extremely important to get this right</a:t>
            </a:r>
          </a:p>
          <a:p>
            <a:pPr lvl="1"/>
            <a:r>
              <a:rPr lang="en-US" dirty="0" smtClean="0"/>
              <a:t>Process expects them to be available when it runs next</a:t>
            </a:r>
          </a:p>
          <a:p>
            <a:pPr lvl="1"/>
            <a:r>
              <a:rPr lang="en-US" dirty="0" smtClean="0"/>
              <a:t>If OS gives something it shouldn’t, major problem</a:t>
            </a:r>
            <a:endParaRPr lang="en-GB" dirty="0" smtClean="0"/>
          </a:p>
          <a:p>
            <a:r>
              <a:rPr lang="en-GB" dirty="0" smtClean="0"/>
              <a:t>OS maintains </a:t>
            </a:r>
            <a:r>
              <a:rPr lang="en-GB" dirty="0" err="1" smtClean="0"/>
              <a:t>unforgeable</a:t>
            </a:r>
            <a:r>
              <a:rPr lang="en-GB" dirty="0" smtClean="0"/>
              <a:t> capabilities for allocated resources</a:t>
            </a:r>
          </a:p>
          <a:p>
            <a:pPr lvl="1"/>
            <a:r>
              <a:rPr lang="en-GB" dirty="0" smtClean="0"/>
              <a:t>Encoding identity and resource state</a:t>
            </a:r>
          </a:p>
          <a:p>
            <a:pPr lvl="1"/>
            <a:r>
              <a:rPr lang="en-US" dirty="0" smtClean="0"/>
              <a:t>Also helpful for reclamation when process ends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213837" y="532723"/>
            <a:ext cx="6753742" cy="709793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</a:t>
            </a:r>
            <a:r>
              <a:rPr lang="en-US" u="sng" dirty="0" err="1" smtClean="0"/>
              <a:t>Unforgeable</a:t>
            </a:r>
            <a:r>
              <a:rPr lang="en-US" dirty="0" smtClean="0"/>
              <a:t> Capabilities?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 can ask for any resource</a:t>
            </a:r>
          </a:p>
          <a:p>
            <a:r>
              <a:rPr lang="en-US" dirty="0" smtClean="0"/>
              <a:t>But it shouldn’t always get it</a:t>
            </a:r>
          </a:p>
          <a:p>
            <a:r>
              <a:rPr lang="en-US" dirty="0" smtClean="0"/>
              <a:t>Process must not be able to create its own OS-level capability to access a resource</a:t>
            </a:r>
          </a:p>
          <a:p>
            <a:pPr lvl="1"/>
            <a:r>
              <a:rPr lang="en-US" dirty="0" smtClean="0"/>
              <a:t>OS must control which ones the process gets</a:t>
            </a:r>
          </a:p>
          <a:p>
            <a:pPr lvl="1"/>
            <a:r>
              <a:rPr lang="en-GB" dirty="0" smtClean="0"/>
              <a:t>OS data structures not accessible from user-mode</a:t>
            </a:r>
          </a:p>
          <a:p>
            <a:pPr lvl="1"/>
            <a:r>
              <a:rPr lang="en-GB" dirty="0" smtClean="0"/>
              <a:t>Only altered by trusted OS code</a:t>
            </a:r>
          </a:p>
          <a:p>
            <a:pPr lvl="2"/>
            <a:r>
              <a:rPr lang="en-GB" dirty="0" smtClean="0"/>
              <a:t>So if it’s there, the OS put it there</a:t>
            </a:r>
          </a:p>
          <a:p>
            <a:pPr lvl="2"/>
            <a:r>
              <a:rPr lang="en-GB" dirty="0" smtClean="0"/>
              <a:t>And it has not been modified by anyone else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Creation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Processes get created (and destroyed) all the time in a typical computer</a:t>
            </a:r>
          </a:p>
          <a:p>
            <a:r>
              <a:rPr lang="en-US" dirty="0" smtClean="0"/>
              <a:t>Some by explicit user command</a:t>
            </a:r>
          </a:p>
          <a:p>
            <a:r>
              <a:rPr lang="en-US" dirty="0" smtClean="0"/>
              <a:t>Some by invocation from other running processes</a:t>
            </a:r>
          </a:p>
          <a:p>
            <a:r>
              <a:rPr lang="en-US" dirty="0" smtClean="0"/>
              <a:t>Some at the behest of the operating system</a:t>
            </a:r>
          </a:p>
          <a:p>
            <a:r>
              <a:rPr lang="en-US" dirty="0" smtClean="0"/>
              <a:t>How do we create a new process?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446421" y="532723"/>
            <a:ext cx="4184317" cy="709793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 Process Descriptor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process descriptor is the OS’ basic per-process data structure</a:t>
            </a:r>
          </a:p>
          <a:p>
            <a:r>
              <a:rPr lang="en-US" dirty="0" smtClean="0"/>
              <a:t>So a new process needs a new descriptor</a:t>
            </a:r>
          </a:p>
          <a:p>
            <a:r>
              <a:rPr lang="en-US" dirty="0" smtClean="0"/>
              <a:t>What does the OS do with the descriptor?</a:t>
            </a:r>
          </a:p>
          <a:p>
            <a:r>
              <a:rPr lang="en-US" dirty="0" smtClean="0"/>
              <a:t>Typically puts it into a </a:t>
            </a:r>
            <a:r>
              <a:rPr lang="en-US" i="1" dirty="0" smtClean="0"/>
              <a:t>process table</a:t>
            </a:r>
          </a:p>
          <a:p>
            <a:pPr lvl="1"/>
            <a:r>
              <a:rPr lang="en-US" dirty="0" smtClean="0"/>
              <a:t>The data structure the OS uses to organize all currently active processes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7262"/>
            <a:ext cx="8229600" cy="1143000"/>
          </a:xfrm>
        </p:spPr>
        <p:txBody>
          <a:bodyPr/>
          <a:lstStyle/>
          <a:p>
            <a:r>
              <a:rPr lang="en-US" dirty="0" smtClean="0"/>
              <a:t>What Else Does a </a:t>
            </a:r>
            <a:br>
              <a:rPr lang="en-US" dirty="0" smtClean="0"/>
            </a:br>
            <a:r>
              <a:rPr lang="en-US" dirty="0" smtClean="0"/>
              <a:t>New Process Need?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virtual address space</a:t>
            </a:r>
          </a:p>
          <a:p>
            <a:r>
              <a:rPr lang="en-GB" dirty="0" smtClean="0"/>
              <a:t>To hold all of the segments it will need</a:t>
            </a:r>
          </a:p>
          <a:p>
            <a:r>
              <a:rPr lang="en-GB" dirty="0" smtClean="0"/>
              <a:t>So the OS needs to create one</a:t>
            </a:r>
          </a:p>
          <a:p>
            <a:pPr lvl="1"/>
            <a:r>
              <a:rPr lang="en-GB" dirty="0" smtClean="0"/>
              <a:t>And allocate memory for code, data and stack</a:t>
            </a:r>
          </a:p>
          <a:p>
            <a:r>
              <a:rPr lang="en-GB" dirty="0" smtClean="0"/>
              <a:t>OS then loads program code and data into new segments</a:t>
            </a:r>
          </a:p>
          <a:p>
            <a:r>
              <a:rPr lang="en-GB" dirty="0" smtClean="0"/>
              <a:t>Initializes a stack segment</a:t>
            </a:r>
          </a:p>
          <a:p>
            <a:r>
              <a:rPr lang="en-GB" dirty="0" smtClean="0"/>
              <a:t>Sets up initial registers (PC, PS, SP)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Choices for Process Creation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2528"/>
            <a:ext cx="82296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Start with a “blank” process</a:t>
            </a:r>
          </a:p>
          <a:p>
            <a:pPr marL="914400" lvl="1" indent="-514350"/>
            <a:r>
              <a:rPr lang="en-US" dirty="0" smtClean="0"/>
              <a:t>No initial state or resources</a:t>
            </a:r>
          </a:p>
          <a:p>
            <a:pPr marL="914400" lvl="1" indent="-514350"/>
            <a:r>
              <a:rPr lang="en-US" dirty="0" smtClean="0"/>
              <a:t>Have some way of filling in the vital stuff</a:t>
            </a:r>
          </a:p>
          <a:p>
            <a:pPr marL="1314450" lvl="2" indent="-514350"/>
            <a:r>
              <a:rPr lang="en-US" dirty="0" smtClean="0"/>
              <a:t>Code</a:t>
            </a:r>
          </a:p>
          <a:p>
            <a:pPr marL="1314450" lvl="2" indent="-514350"/>
            <a:r>
              <a:rPr lang="en-US" dirty="0" smtClean="0"/>
              <a:t>Program counter, etc.</a:t>
            </a:r>
          </a:p>
          <a:p>
            <a:pPr marL="914400" lvl="1" indent="-514350"/>
            <a:r>
              <a:rPr lang="en-US" dirty="0" smtClean="0"/>
              <a:t>This is the basic Windows approach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Use the calling process as a template</a:t>
            </a:r>
          </a:p>
          <a:p>
            <a:pPr marL="914400" lvl="1" indent="-514350"/>
            <a:r>
              <a:rPr lang="en-US" dirty="0" smtClean="0"/>
              <a:t>Give new process the same stuff as the old one</a:t>
            </a:r>
          </a:p>
          <a:p>
            <a:pPr marL="914400" lvl="1" indent="-514350"/>
            <a:r>
              <a:rPr lang="en-US" dirty="0" smtClean="0"/>
              <a:t>Including code, PC, etc.</a:t>
            </a:r>
          </a:p>
          <a:p>
            <a:pPr marL="914400" lvl="1" indent="-514350"/>
            <a:r>
              <a:rPr lang="en-US" dirty="0" smtClean="0"/>
              <a:t>This is the basic Unix/Linux approach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Starting With a Blank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Basically, create a brand new process</a:t>
            </a:r>
          </a:p>
          <a:p>
            <a:r>
              <a:rPr lang="en-US" dirty="0" smtClean="0"/>
              <a:t>The system call that creates it obviously needs to provide some information</a:t>
            </a:r>
          </a:p>
          <a:p>
            <a:pPr lvl="1"/>
            <a:r>
              <a:rPr lang="en-US" dirty="0" smtClean="0"/>
              <a:t>Everything needed to set up the process properly</a:t>
            </a:r>
          </a:p>
          <a:p>
            <a:pPr lvl="1"/>
            <a:r>
              <a:rPr lang="en-US" dirty="0" smtClean="0"/>
              <a:t>At the minimum, what code is to be run</a:t>
            </a:r>
          </a:p>
          <a:p>
            <a:pPr lvl="1"/>
            <a:r>
              <a:rPr lang="en-US" dirty="0" smtClean="0"/>
              <a:t>Generally a lot more than that</a:t>
            </a:r>
          </a:p>
          <a:p>
            <a:r>
              <a:rPr lang="en-US" dirty="0" smtClean="0"/>
              <a:t>Other than bootstrapping, the new process is created by command of an existing process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Windows Process Creation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>
                <a:latin typeface="Courier New"/>
                <a:cs typeface="Courier New"/>
              </a:rPr>
              <a:t>CreateProcess</a:t>
            </a:r>
            <a:r>
              <a:rPr lang="en-US" dirty="0" smtClean="0">
                <a:latin typeface="Courier New"/>
                <a:cs typeface="Courier New"/>
              </a:rPr>
              <a:t>()</a:t>
            </a:r>
            <a:r>
              <a:rPr lang="en-US" dirty="0" smtClean="0"/>
              <a:t> system call</a:t>
            </a:r>
          </a:p>
          <a:p>
            <a:r>
              <a:rPr lang="en-US" dirty="0" smtClean="0"/>
              <a:t>A very flexible way to create a new process</a:t>
            </a:r>
          </a:p>
          <a:p>
            <a:pPr lvl="1"/>
            <a:r>
              <a:rPr lang="en-US" dirty="0" smtClean="0"/>
              <a:t>Many parameters with many possible values</a:t>
            </a:r>
          </a:p>
          <a:p>
            <a:r>
              <a:rPr lang="en-US" dirty="0" smtClean="0"/>
              <a:t>Generally, the system call includes the name of the program to run</a:t>
            </a:r>
          </a:p>
          <a:p>
            <a:pPr lvl="1"/>
            <a:r>
              <a:rPr lang="en-US" dirty="0" smtClean="0"/>
              <a:t>In one of a couple of parameter locations</a:t>
            </a:r>
          </a:p>
          <a:p>
            <a:r>
              <a:rPr lang="en-US" dirty="0" smtClean="0"/>
              <a:t>Different parameters fill out other critical information for the new process</a:t>
            </a:r>
          </a:p>
          <a:p>
            <a:pPr lvl="1"/>
            <a:r>
              <a:rPr lang="en-US" dirty="0" smtClean="0"/>
              <a:t>Environment information, priorities, etc.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Forking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way Unix/Linux creates processes</a:t>
            </a:r>
          </a:p>
          <a:p>
            <a:r>
              <a:rPr lang="en-US" dirty="0" smtClean="0"/>
              <a:t>Essentially clones the existing process</a:t>
            </a:r>
          </a:p>
          <a:p>
            <a:r>
              <a:rPr lang="en-US" dirty="0" smtClean="0"/>
              <a:t>On assumption that the new process is a lot like the old one</a:t>
            </a:r>
          </a:p>
          <a:p>
            <a:pPr lvl="1"/>
            <a:r>
              <a:rPr lang="en-US" dirty="0" smtClean="0"/>
              <a:t>Most likely to be true for some kinds of parallel programming</a:t>
            </a:r>
          </a:p>
          <a:p>
            <a:pPr lvl="1"/>
            <a:r>
              <a:rPr lang="en-US" dirty="0" smtClean="0"/>
              <a:t>Not so likely for more typical user computing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Did Unix Use Forking?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728" y="1172424"/>
            <a:ext cx="8229600" cy="4525963"/>
          </a:xfrm>
        </p:spPr>
        <p:txBody>
          <a:bodyPr/>
          <a:lstStyle/>
          <a:p>
            <a:r>
              <a:rPr lang="en-GB" dirty="0" smtClean="0"/>
              <a:t>Avoids costs of copying a lot of code</a:t>
            </a:r>
          </a:p>
          <a:p>
            <a:pPr lvl="1"/>
            <a:r>
              <a:rPr lang="en-GB" i="1" dirty="0" smtClean="0"/>
              <a:t>If </a:t>
            </a:r>
            <a:r>
              <a:rPr lang="en-GB" dirty="0" smtClean="0"/>
              <a:t>it’s the same code as the parents’ . . . </a:t>
            </a:r>
          </a:p>
          <a:p>
            <a:r>
              <a:rPr lang="en-GB" dirty="0" smtClean="0"/>
              <a:t>Historical reasons</a:t>
            </a:r>
          </a:p>
          <a:p>
            <a:pPr lvl="1"/>
            <a:r>
              <a:rPr lang="en-GB" dirty="0" smtClean="0"/>
              <a:t>Parallel processing literature used a cloning fork</a:t>
            </a:r>
          </a:p>
          <a:p>
            <a:pPr lvl="1"/>
            <a:r>
              <a:rPr lang="en-GB" dirty="0" smtClean="0"/>
              <a:t>Fork allowed parallelism before threads invented</a:t>
            </a:r>
          </a:p>
          <a:p>
            <a:r>
              <a:rPr lang="en-GB" dirty="0" smtClean="0"/>
              <a:t>Practical reasons</a:t>
            </a:r>
          </a:p>
          <a:p>
            <a:pPr lvl="1"/>
            <a:r>
              <a:rPr lang="en-GB" dirty="0" smtClean="0"/>
              <a:t>Easy to manage shared resources</a:t>
            </a:r>
          </a:p>
          <a:p>
            <a:pPr lvl="2"/>
            <a:r>
              <a:rPr lang="en-GB" dirty="0" smtClean="0"/>
              <a:t>Like </a:t>
            </a:r>
            <a:r>
              <a:rPr lang="en-GB" dirty="0" err="1" smtClean="0"/>
              <a:t>stdin</a:t>
            </a:r>
            <a:r>
              <a:rPr lang="en-GB" dirty="0" smtClean="0"/>
              <a:t>, </a:t>
            </a:r>
            <a:r>
              <a:rPr lang="en-GB" dirty="0" err="1" smtClean="0"/>
              <a:t>stdout</a:t>
            </a:r>
            <a:r>
              <a:rPr lang="en-GB" dirty="0" smtClean="0"/>
              <a:t>, </a:t>
            </a:r>
            <a:r>
              <a:rPr lang="en-GB" dirty="0" err="1" smtClean="0"/>
              <a:t>stderr</a:t>
            </a:r>
            <a:endParaRPr lang="en-GB" dirty="0" smtClean="0"/>
          </a:p>
          <a:p>
            <a:pPr lvl="1"/>
            <a:r>
              <a:rPr lang="en-GB" dirty="0" smtClean="0"/>
              <a:t>Easy to set up process pipe-lines (e.g. </a:t>
            </a:r>
            <a:r>
              <a:rPr lang="en-GB" dirty="0" err="1" smtClean="0"/>
              <a:t>ls</a:t>
            </a:r>
            <a:r>
              <a:rPr lang="en-GB" dirty="0" smtClean="0"/>
              <a:t> | more)</a:t>
            </a:r>
          </a:p>
          <a:p>
            <a:pPr lvl="1"/>
            <a:r>
              <a:rPr lang="en-GB" dirty="0" smtClean="0"/>
              <a:t>Share exclusive-access resources (e.g. tape drives)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0090"/>
            <a:ext cx="8229600" cy="1143000"/>
          </a:xfrm>
        </p:spPr>
        <p:txBody>
          <a:bodyPr/>
          <a:lstStyle/>
          <a:p>
            <a:r>
              <a:rPr lang="en-US" dirty="0" smtClean="0"/>
              <a:t>How Does a Process Differ </a:t>
            </a:r>
            <a:br>
              <a:rPr lang="en-US" dirty="0" smtClean="0"/>
            </a:br>
            <a:r>
              <a:rPr lang="en-US" dirty="0" smtClean="0"/>
              <a:t>From a Thread?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Processes are a higher level abstraction</a:t>
            </a:r>
          </a:p>
          <a:p>
            <a:r>
              <a:rPr lang="en-US" dirty="0" smtClean="0"/>
              <a:t>They can contain multiple threads</a:t>
            </a:r>
          </a:p>
          <a:p>
            <a:pPr lvl="1"/>
            <a:r>
              <a:rPr lang="en-US" dirty="0" smtClean="0"/>
              <a:t>Implying that there can be simultaneous actions within one program</a:t>
            </a:r>
          </a:p>
          <a:p>
            <a:pPr lvl="1"/>
            <a:r>
              <a:rPr lang="en-US" dirty="0" smtClean="0"/>
              <a:t>Which is not possible in a thread</a:t>
            </a:r>
          </a:p>
          <a:p>
            <a:r>
              <a:rPr lang="en-US" dirty="0" smtClean="0"/>
              <a:t>They typically encapsulate an entire running program</a:t>
            </a:r>
          </a:p>
          <a:p>
            <a:r>
              <a:rPr lang="en-US" dirty="0" smtClean="0"/>
              <a:t>They are heavier weight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Happens After a Fork?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9160"/>
            <a:ext cx="8229600" cy="4525963"/>
          </a:xfrm>
        </p:spPr>
        <p:txBody>
          <a:bodyPr/>
          <a:lstStyle/>
          <a:p>
            <a:r>
              <a:rPr lang="en-US" dirty="0" smtClean="0"/>
              <a:t>There are now two processes</a:t>
            </a:r>
          </a:p>
          <a:p>
            <a:pPr lvl="1"/>
            <a:r>
              <a:rPr lang="en-US" dirty="0" smtClean="0"/>
              <a:t>With different IDs</a:t>
            </a:r>
          </a:p>
          <a:p>
            <a:pPr lvl="1"/>
            <a:r>
              <a:rPr lang="en-US" dirty="0" smtClean="0"/>
              <a:t>But otherwise mostly exactly the same</a:t>
            </a:r>
          </a:p>
          <a:p>
            <a:r>
              <a:rPr lang="en-US" dirty="0" smtClean="0"/>
              <a:t>How do I profitably use that?</a:t>
            </a:r>
          </a:p>
          <a:p>
            <a:r>
              <a:rPr lang="en-US" dirty="0" smtClean="0"/>
              <a:t>Program executes a fork</a:t>
            </a:r>
          </a:p>
          <a:p>
            <a:r>
              <a:rPr lang="en-US" dirty="0" smtClean="0"/>
              <a:t>Now there are two programs</a:t>
            </a:r>
          </a:p>
          <a:p>
            <a:pPr lvl="1"/>
            <a:r>
              <a:rPr lang="en-US" dirty="0" smtClean="0"/>
              <a:t>With the same code and program counter </a:t>
            </a:r>
          </a:p>
          <a:p>
            <a:r>
              <a:rPr lang="en-US" dirty="0" smtClean="0"/>
              <a:t>Write code to figure out which is which</a:t>
            </a:r>
          </a:p>
          <a:p>
            <a:pPr lvl="1"/>
            <a:r>
              <a:rPr lang="en-US" dirty="0" smtClean="0"/>
              <a:t>Usually, parent goes “one way” and child goes “the other”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Forking and the Data Segments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Forked child shares the parent’s code</a:t>
            </a:r>
          </a:p>
          <a:p>
            <a:r>
              <a:rPr lang="en-US" dirty="0" smtClean="0"/>
              <a:t>But not its stack</a:t>
            </a:r>
          </a:p>
          <a:p>
            <a:pPr lvl="1"/>
            <a:r>
              <a:rPr lang="en-US" dirty="0" smtClean="0"/>
              <a:t>It has its own stack, initialized to match the parent’s</a:t>
            </a:r>
          </a:p>
          <a:p>
            <a:pPr lvl="1"/>
            <a:r>
              <a:rPr lang="en-US" dirty="0" smtClean="0"/>
              <a:t>Just as if a second process running the same program had reached the same point in its run</a:t>
            </a:r>
          </a:p>
          <a:p>
            <a:r>
              <a:rPr lang="en-US" dirty="0" smtClean="0"/>
              <a:t>Child should have its own data segment, though</a:t>
            </a:r>
          </a:p>
          <a:p>
            <a:pPr lvl="1"/>
            <a:r>
              <a:rPr lang="en-US" dirty="0" smtClean="0"/>
              <a:t>Forked processes do not share their data segments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Forking and Copy on Write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the parent had a big data area, setting up a separate copy for the child is expensive</a:t>
            </a:r>
          </a:p>
          <a:p>
            <a:pPr lvl="1"/>
            <a:r>
              <a:rPr lang="en-US" dirty="0" smtClean="0"/>
              <a:t>And fork was supposed to be cheap</a:t>
            </a:r>
          </a:p>
          <a:p>
            <a:r>
              <a:rPr lang="en-US" dirty="0" smtClean="0"/>
              <a:t>If neither parent nor child write the parent’s data area, though, no copy necessary</a:t>
            </a:r>
          </a:p>
          <a:p>
            <a:r>
              <a:rPr lang="en-US" dirty="0" smtClean="0"/>
              <a:t>So set it up as copy-on-write</a:t>
            </a:r>
          </a:p>
          <a:p>
            <a:r>
              <a:rPr lang="en-US" dirty="0" smtClean="0"/>
              <a:t>If one of them writes it, then make a copy and let the process write the copy</a:t>
            </a:r>
          </a:p>
          <a:p>
            <a:pPr lvl="1"/>
            <a:r>
              <a:rPr lang="en-US" dirty="0" smtClean="0"/>
              <a:t>The other process keeps the original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Use of Fork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4040" y="1533360"/>
            <a:ext cx="8229600" cy="4525963"/>
          </a:xfrm>
        </p:spPr>
        <p:txBody>
          <a:bodyPr/>
          <a:lstStyle/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if (fork() ) {	 	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    /* I’m the parent!   */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	</a:t>
            </a:r>
            <a:r>
              <a:rPr lang="en-GB" sz="2000" i="1" dirty="0" smtClean="0">
                <a:latin typeface="Courier New"/>
                <a:cs typeface="Courier New"/>
              </a:rPr>
              <a:t>execute parent code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} else {			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    /* I’m the child! */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	</a:t>
            </a:r>
            <a:r>
              <a:rPr lang="en-GB" sz="2000" i="1" dirty="0" smtClean="0">
                <a:latin typeface="Courier New"/>
                <a:cs typeface="Courier New"/>
              </a:rPr>
              <a:t>execute the child code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}</a:t>
            </a:r>
          </a:p>
          <a:p>
            <a:pPr marL="0" inden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/>
              <a:t> Parent and child code could be very different</a:t>
            </a:r>
          </a:p>
          <a:p>
            <a:pPr marL="0" inden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/>
              <a:t> In fact, often you want the child to be a totally different program</a:t>
            </a:r>
          </a:p>
          <a:p>
            <a:pPr marL="400050" lvl="1" inden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/>
              <a:t>And maybe not share the parent’s resources</a:t>
            </a:r>
          </a:p>
          <a:p>
            <a:pPr marL="0" inden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GB" sz="2000" dirty="0" smtClean="0"/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    </a:t>
            </a:r>
          </a:p>
          <a:p>
            <a:pPr>
              <a:buNone/>
            </a:pP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2918"/>
            <a:ext cx="8229600" cy="1143000"/>
          </a:xfrm>
        </p:spPr>
        <p:txBody>
          <a:bodyPr/>
          <a:lstStyle/>
          <a:p>
            <a:r>
              <a:rPr lang="en-US" dirty="0" smtClean="0"/>
              <a:t>But Fork Isn’t What </a:t>
            </a:r>
            <a:br>
              <a:rPr lang="en-US" dirty="0" smtClean="0"/>
            </a:br>
            <a:r>
              <a:rPr lang="en-US" dirty="0" smtClean="0"/>
              <a:t>I Usually Want!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Indeed, you usually don’t want another copy of the same process</a:t>
            </a:r>
          </a:p>
          <a:p>
            <a:r>
              <a:rPr lang="en-US" dirty="0" smtClean="0"/>
              <a:t>You want a process to do something entirely different</a:t>
            </a:r>
          </a:p>
          <a:p>
            <a:r>
              <a:rPr lang="en-US" dirty="0" smtClean="0"/>
              <a:t>Handled with exec</a:t>
            </a:r>
          </a:p>
          <a:p>
            <a:pPr lvl="1"/>
            <a:r>
              <a:rPr lang="en-US" dirty="0" smtClean="0"/>
              <a:t>A Unix system call to “remake” a process</a:t>
            </a:r>
          </a:p>
          <a:p>
            <a:pPr lvl="1"/>
            <a:r>
              <a:rPr lang="en-US" dirty="0" smtClean="0"/>
              <a:t>Changes the code associated with a process</a:t>
            </a:r>
          </a:p>
          <a:p>
            <a:pPr lvl="1"/>
            <a:r>
              <a:rPr lang="en-US" dirty="0" smtClean="0"/>
              <a:t>Resets much of the rest of its state, too</a:t>
            </a:r>
          </a:p>
          <a:p>
            <a:pPr lvl="2"/>
            <a:r>
              <a:rPr lang="en-US" dirty="0" smtClean="0"/>
              <a:t>Like open files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>
                <a:latin typeface="Courier New"/>
                <a:cs typeface="Courier New"/>
              </a:rPr>
              <a:t>exec </a:t>
            </a:r>
            <a:r>
              <a:rPr lang="en-US" dirty="0" smtClean="0"/>
              <a:t>Call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Linux/Unix system call to handle the common case</a:t>
            </a:r>
          </a:p>
          <a:p>
            <a:r>
              <a:rPr lang="en-US" dirty="0" smtClean="0"/>
              <a:t>Replaces a process’ existing program with a different one</a:t>
            </a:r>
          </a:p>
          <a:p>
            <a:pPr lvl="1"/>
            <a:r>
              <a:rPr lang="en-US" dirty="0" smtClean="0"/>
              <a:t>New code</a:t>
            </a:r>
          </a:p>
          <a:p>
            <a:pPr lvl="1"/>
            <a:r>
              <a:rPr lang="en-US" dirty="0" smtClean="0"/>
              <a:t>Different set of other resources</a:t>
            </a:r>
          </a:p>
          <a:p>
            <a:pPr lvl="1"/>
            <a:r>
              <a:rPr lang="en-US" dirty="0" smtClean="0"/>
              <a:t>Different PC and stack</a:t>
            </a:r>
          </a:p>
          <a:p>
            <a:r>
              <a:rPr lang="en-US" dirty="0" smtClean="0"/>
              <a:t>Essentially, called after you do a fork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exec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if (fork() ) {	 	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    /* I’m the parent!   */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	</a:t>
            </a:r>
            <a:r>
              <a:rPr lang="en-GB" sz="2000" i="1" dirty="0" smtClean="0">
                <a:latin typeface="Courier New"/>
                <a:cs typeface="Courier New"/>
              </a:rPr>
              <a:t>continue with what I was doing before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} else {			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    /* I’m the child! */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	</a:t>
            </a:r>
            <a:r>
              <a:rPr lang="en-GB" sz="2000" dirty="0" err="1" smtClean="0">
                <a:latin typeface="Courier New"/>
                <a:cs typeface="Courier New"/>
              </a:rPr>
              <a:t>exec(“new</a:t>
            </a:r>
            <a:r>
              <a:rPr lang="en-GB" sz="2000" dirty="0" smtClean="0">
                <a:latin typeface="Courier New"/>
                <a:cs typeface="Courier New"/>
              </a:rPr>
              <a:t> program”, &lt;program arguments&gt;);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}</a:t>
            </a:r>
            <a:endParaRPr lang="en-US" sz="2000" dirty="0" smtClean="0">
              <a:latin typeface="Courier New"/>
              <a:cs typeface="Courier New"/>
            </a:endParaRPr>
          </a:p>
          <a:p>
            <a:r>
              <a:rPr lang="en-US" dirty="0" smtClean="0"/>
              <a:t>The parent goes on to whatever is next</a:t>
            </a:r>
          </a:p>
          <a:p>
            <a:r>
              <a:rPr lang="en-US" dirty="0" smtClean="0"/>
              <a:t>The child replaces its code with “new program”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Exec Really All That Different?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95467" y="2112211"/>
            <a:ext cx="428096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if (fork() ) {	 	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    /* I’m the parent!   */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	&lt;</a:t>
            </a:r>
            <a:r>
              <a:rPr lang="en-GB" i="1" dirty="0" smtClean="0">
                <a:latin typeface="Courier New"/>
                <a:cs typeface="Courier New"/>
              </a:rPr>
              <a:t>execute parent code&gt;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} else {			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    /* I’m the child! */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	&lt;</a:t>
            </a:r>
            <a:r>
              <a:rPr lang="en-GB" i="1" dirty="0" smtClean="0">
                <a:latin typeface="Courier New"/>
                <a:cs typeface="Courier New"/>
              </a:rPr>
              <a:t>execute the child code&gt;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}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898065" y="2117563"/>
            <a:ext cx="3964661" cy="2862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if (fork() ) {	 	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    /* I’m the parent!   */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	&lt;</a:t>
            </a:r>
            <a:r>
              <a:rPr lang="en-GB" i="1" dirty="0" smtClean="0">
                <a:latin typeface="Courier New"/>
                <a:cs typeface="Courier New"/>
              </a:rPr>
              <a:t>execute parent code&gt;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} else {			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    /* I’m the child! */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	</a:t>
            </a:r>
            <a:r>
              <a:rPr lang="en-GB" dirty="0" err="1" smtClean="0">
                <a:latin typeface="Courier New"/>
                <a:cs typeface="Courier New"/>
              </a:rPr>
              <a:t>exec(“new</a:t>
            </a:r>
            <a:r>
              <a:rPr lang="en-GB" dirty="0" smtClean="0">
                <a:latin typeface="Courier New"/>
                <a:cs typeface="Courier New"/>
              </a:rPr>
              <a:t> program”, &lt;program arguments&gt;);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}</a:t>
            </a:r>
            <a:endParaRPr lang="en-US" dirty="0" smtClean="0">
              <a:latin typeface="Courier New"/>
              <a:cs typeface="Courier New"/>
            </a:endParaRP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GB" dirty="0" smtClean="0">
              <a:latin typeface="Courier New"/>
              <a:cs typeface="Courier New"/>
            </a:endParaRP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83512" y="1517364"/>
            <a:ext cx="27974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/>
                <a:cs typeface="Times New Roman"/>
              </a:rPr>
              <a:t>Fork without exec</a:t>
            </a:r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46092" y="1517898"/>
            <a:ext cx="23385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/>
                <a:cs typeface="Times New Roman"/>
              </a:rPr>
              <a:t>Fork with exec</a:t>
            </a:r>
            <a:endParaRPr lang="en-US" sz="2800" dirty="0">
              <a:latin typeface="Times New Roman"/>
              <a:cs typeface="Times New Roman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1435706" y="3810383"/>
            <a:ext cx="3175120" cy="27612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5688191" y="3810383"/>
            <a:ext cx="2553316" cy="28146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5026139" y="4114109"/>
            <a:ext cx="2553316" cy="28146"/>
          </a:xfrm>
          <a:prstGeom prst="line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855898" y="4289586"/>
            <a:ext cx="33407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Here, the child code is part of this program 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49713" y="4994226"/>
            <a:ext cx="33407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Specified at compile time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36453" y="5367522"/>
            <a:ext cx="33407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Not a different program at all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818478" y="4303926"/>
            <a:ext cx="33407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Here, the child code is an entirely separate program 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067513" y="5036178"/>
            <a:ext cx="33407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Potentially not specified until run time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53707" y="5729115"/>
            <a:ext cx="3619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A totally different program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the OS Handle Exec?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Must get rid of the child’s old code</a:t>
            </a:r>
          </a:p>
          <a:p>
            <a:pPr lvl="1"/>
            <a:r>
              <a:rPr lang="en-US" dirty="0" smtClean="0"/>
              <a:t>And its stack and data areas</a:t>
            </a:r>
          </a:p>
          <a:p>
            <a:pPr lvl="1"/>
            <a:r>
              <a:rPr lang="en-US" dirty="0" smtClean="0"/>
              <a:t>Latter is easy if you are using copy-on-write</a:t>
            </a:r>
          </a:p>
          <a:p>
            <a:r>
              <a:rPr lang="en-US" dirty="0" smtClean="0"/>
              <a:t>Must load a brand new set of code for that process</a:t>
            </a:r>
          </a:p>
          <a:p>
            <a:r>
              <a:rPr lang="en-US" dirty="0" smtClean="0"/>
              <a:t>Must initialize child’s stack, PC, and other relevant control structure</a:t>
            </a:r>
          </a:p>
          <a:p>
            <a:pPr lvl="1"/>
            <a:r>
              <a:rPr lang="en-US" dirty="0" smtClean="0"/>
              <a:t>To start a fresh program run for the child process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Processes and 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processes have at least one thread</a:t>
            </a:r>
          </a:p>
          <a:p>
            <a:pPr lvl="1"/>
            <a:r>
              <a:rPr lang="en-US" dirty="0" smtClean="0"/>
              <a:t>In some older </a:t>
            </a:r>
            <a:r>
              <a:rPr lang="en-US" dirty="0" err="1" smtClean="0"/>
              <a:t>OSes</a:t>
            </a:r>
            <a:r>
              <a:rPr lang="en-US" dirty="0" smtClean="0"/>
              <a:t>, never more than one</a:t>
            </a:r>
          </a:p>
          <a:p>
            <a:pPr lvl="2"/>
            <a:r>
              <a:rPr lang="en-US" dirty="0" smtClean="0"/>
              <a:t>In which case, the thread is not explicitly represented</a:t>
            </a:r>
          </a:p>
          <a:p>
            <a:pPr lvl="1"/>
            <a:r>
              <a:rPr lang="en-US" dirty="0" smtClean="0"/>
              <a:t>In newer </a:t>
            </a:r>
            <a:r>
              <a:rPr lang="en-US" dirty="0" err="1" smtClean="0"/>
              <a:t>OSes</a:t>
            </a:r>
            <a:r>
              <a:rPr lang="en-US" dirty="0" smtClean="0"/>
              <a:t>, processes typically start with one thread</a:t>
            </a:r>
          </a:p>
          <a:p>
            <a:r>
              <a:rPr lang="en-US" dirty="0" smtClean="0"/>
              <a:t>As process executes, it can create new threads</a:t>
            </a:r>
          </a:p>
          <a:p>
            <a:r>
              <a:rPr lang="en-US" dirty="0" smtClean="0"/>
              <a:t>New thread stacks allocated as needed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363613" y="532723"/>
            <a:ext cx="6403440" cy="709793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OS and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19992"/>
            <a:ext cx="8229600" cy="4525963"/>
          </a:xfrm>
        </p:spPr>
        <p:txBody>
          <a:bodyPr/>
          <a:lstStyle/>
          <a:p>
            <a:r>
              <a:rPr lang="en-US" dirty="0" smtClean="0"/>
              <a:t>There is one physical machine and multiple virtual machines</a:t>
            </a:r>
          </a:p>
          <a:p>
            <a:r>
              <a:rPr lang="en-US" dirty="0" smtClean="0"/>
              <a:t>Something must handle proper multiplexing of virtual to physical</a:t>
            </a:r>
          </a:p>
          <a:p>
            <a:r>
              <a:rPr lang="en-US" dirty="0" smtClean="0"/>
              <a:t>That’s the operating system’s job</a:t>
            </a:r>
          </a:p>
          <a:p>
            <a:r>
              <a:rPr lang="en-US" dirty="0" smtClean="0"/>
              <a:t>Aspects of the job:</a:t>
            </a:r>
          </a:p>
          <a:p>
            <a:pPr lvl="1"/>
            <a:r>
              <a:rPr lang="en-US" dirty="0" smtClean="0"/>
              <a:t>Safety</a:t>
            </a:r>
          </a:p>
          <a:p>
            <a:pPr lvl="1"/>
            <a:r>
              <a:rPr lang="en-US" dirty="0" smtClean="0"/>
              <a:t>Fairness</a:t>
            </a:r>
          </a:p>
          <a:p>
            <a:pPr lvl="1"/>
            <a:r>
              <a:rPr lang="en-US" dirty="0" smtClean="0"/>
              <a:t>Performance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Thread Implementation Choice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Threads can be implemented in one of two ways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kernel implements them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User code implements them</a:t>
            </a:r>
          </a:p>
          <a:p>
            <a:pPr marL="914400" lvl="1" indent="-514350"/>
            <a:r>
              <a:rPr lang="en-US" dirty="0" smtClean="0"/>
              <a:t>In this case, kernel likely has no explicit notion of a thread, like older </a:t>
            </a:r>
            <a:r>
              <a:rPr lang="en-US" dirty="0" err="1" smtClean="0"/>
              <a:t>OSes</a:t>
            </a:r>
            <a:endParaRPr lang="en-US" dirty="0" smtClean="0"/>
          </a:p>
          <a:p>
            <a:pPr marL="514350" indent="-514350"/>
            <a:r>
              <a:rPr lang="en-US" dirty="0" smtClean="0"/>
              <a:t>These alternatives have fundamental differences</a:t>
            </a:r>
          </a:p>
          <a:p>
            <a:pPr marL="914400" lvl="1" indent="-514350"/>
            <a:r>
              <a:rPr lang="en-US" dirty="0" smtClean="0"/>
              <a:t>Discussed in previous class</a:t>
            </a:r>
          </a:p>
          <a:p>
            <a:pPr marL="514350" indent="-514350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Termination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processes terminate</a:t>
            </a:r>
          </a:p>
          <a:p>
            <a:pPr lvl="1"/>
            <a:r>
              <a:rPr lang="en-US" dirty="0" smtClean="0"/>
              <a:t>All do, of course, when the machine goes down</a:t>
            </a:r>
          </a:p>
          <a:p>
            <a:pPr lvl="1"/>
            <a:r>
              <a:rPr lang="en-US" dirty="0" smtClean="0"/>
              <a:t>But most do some work and then exit before that</a:t>
            </a:r>
          </a:p>
          <a:p>
            <a:pPr lvl="1"/>
            <a:r>
              <a:rPr lang="en-US" dirty="0" smtClean="0"/>
              <a:t>Others are killed by the OS or another process</a:t>
            </a:r>
          </a:p>
          <a:p>
            <a:r>
              <a:rPr lang="en-US" dirty="0" smtClean="0"/>
              <a:t>When a process terminates, the OS needs to clean it up</a:t>
            </a:r>
          </a:p>
          <a:p>
            <a:pPr lvl="1"/>
            <a:r>
              <a:rPr lang="en-US" dirty="0" smtClean="0"/>
              <a:t>Essentially, getting rid of all of its resources</a:t>
            </a:r>
          </a:p>
          <a:p>
            <a:pPr lvl="1"/>
            <a:r>
              <a:rPr lang="en-US" dirty="0" smtClean="0"/>
              <a:t>In a way that allows simple reclamation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192429" y="532723"/>
            <a:ext cx="4759150" cy="709793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Ways That a Process Terminates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5792"/>
            <a:ext cx="8229600" cy="4525963"/>
          </a:xfrm>
        </p:spPr>
        <p:txBody>
          <a:bodyPr/>
          <a:lstStyle/>
          <a:p>
            <a:r>
              <a:rPr lang="en-US" dirty="0" smtClean="0"/>
              <a:t>The process itself exits</a:t>
            </a:r>
          </a:p>
          <a:p>
            <a:r>
              <a:rPr lang="en-US" dirty="0" smtClean="0"/>
              <a:t>Another process kills it</a:t>
            </a:r>
          </a:p>
          <a:p>
            <a:pPr lvl="1"/>
            <a:r>
              <a:rPr lang="en-US" dirty="0" smtClean="0"/>
              <a:t>Typically only the parent can kill it</a:t>
            </a:r>
          </a:p>
          <a:p>
            <a:pPr lvl="1"/>
            <a:r>
              <a:rPr lang="en-US" dirty="0" smtClean="0"/>
              <a:t>Using an explicit system call</a:t>
            </a:r>
          </a:p>
          <a:p>
            <a:r>
              <a:rPr lang="en-US" dirty="0" smtClean="0"/>
              <a:t>The operating system kills it</a:t>
            </a:r>
          </a:p>
          <a:p>
            <a:pPr lvl="1"/>
            <a:r>
              <a:rPr lang="en-US" dirty="0" smtClean="0"/>
              <a:t>E.g., many systems kill all child processes when a parent process dies</a:t>
            </a:r>
          </a:p>
          <a:p>
            <a:pPr lvl="1"/>
            <a:r>
              <a:rPr lang="en-US" dirty="0" smtClean="0"/>
              <a:t>Or OS can simply point to a process and shoot it dead</a:t>
            </a:r>
          </a:p>
          <a:p>
            <a:r>
              <a:rPr lang="en-US" dirty="0" smtClean="0"/>
              <a:t>The entire machine crashes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7262"/>
            <a:ext cx="8229600" cy="1143000"/>
          </a:xfrm>
        </p:spPr>
        <p:txBody>
          <a:bodyPr/>
          <a:lstStyle/>
          <a:p>
            <a:r>
              <a:rPr lang="en-US" dirty="0" smtClean="0"/>
              <a:t>Parents, Children, and Process Termination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6416"/>
            <a:ext cx="8229600" cy="4525963"/>
          </a:xfrm>
        </p:spPr>
        <p:txBody>
          <a:bodyPr/>
          <a:lstStyle/>
          <a:p>
            <a:r>
              <a:rPr lang="en-US" dirty="0" smtClean="0"/>
              <a:t>Often a parent needs to know when a child terminates</a:t>
            </a:r>
          </a:p>
          <a:p>
            <a:r>
              <a:rPr lang="en-US" dirty="0" smtClean="0"/>
              <a:t>Parent can issue a system call waiting on the child’s termination</a:t>
            </a:r>
          </a:p>
          <a:p>
            <a:pPr lvl="1"/>
            <a:r>
              <a:rPr lang="en-US" dirty="0" smtClean="0"/>
              <a:t>E.g., Linux </a:t>
            </a:r>
            <a:r>
              <a:rPr lang="en-US" dirty="0" err="1" smtClean="0">
                <a:latin typeface="Courier New"/>
                <a:cs typeface="Courier New"/>
              </a:rPr>
              <a:t>waitpid</a:t>
            </a:r>
            <a:r>
              <a:rPr lang="en-US" dirty="0" smtClean="0">
                <a:latin typeface="Courier New"/>
                <a:cs typeface="Courier New"/>
              </a:rPr>
              <a:t>()</a:t>
            </a:r>
            <a:r>
              <a:rPr lang="en-US" dirty="0" smtClean="0"/>
              <a:t> system call</a:t>
            </a:r>
          </a:p>
          <a:p>
            <a:pPr lvl="1"/>
            <a:r>
              <a:rPr lang="en-US" dirty="0" smtClean="0"/>
              <a:t>Parent remains in a busy loop until child terminates</a:t>
            </a:r>
          </a:p>
          <a:p>
            <a:r>
              <a:rPr lang="en-US" dirty="0" smtClean="0"/>
              <a:t>A little difficulty:</a:t>
            </a:r>
          </a:p>
          <a:p>
            <a:pPr lvl="1"/>
            <a:r>
              <a:rPr lang="en-US" dirty="0" smtClean="0"/>
              <a:t>What if the child already terminated before the system call was made?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Zombie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systems maintain minimal state for terminated child processes</a:t>
            </a:r>
          </a:p>
          <a:p>
            <a:r>
              <a:rPr lang="en-US" dirty="0" smtClean="0"/>
              <a:t>Until parent waits on their termination</a:t>
            </a:r>
          </a:p>
          <a:p>
            <a:pPr lvl="1"/>
            <a:r>
              <a:rPr lang="en-US" dirty="0" smtClean="0"/>
              <a:t>Or parent itself terminates</a:t>
            </a:r>
          </a:p>
          <a:p>
            <a:r>
              <a:rPr lang="en-US" dirty="0" smtClean="0"/>
              <a:t>Since the zombie child has exited, it doesn’t get run any more</a:t>
            </a:r>
          </a:p>
          <a:p>
            <a:pPr lvl="1"/>
            <a:r>
              <a:rPr lang="en-US" dirty="0" smtClean="0"/>
              <a:t>And it uses no resources</a:t>
            </a:r>
          </a:p>
          <a:p>
            <a:pPr lvl="1"/>
            <a:r>
              <a:rPr lang="en-US" dirty="0" smtClean="0"/>
              <a:t>Except an OS process control structure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2918"/>
            <a:ext cx="8229600" cy="1143000"/>
          </a:xfrm>
        </p:spPr>
        <p:txBody>
          <a:bodyPr/>
          <a:lstStyle/>
          <a:p>
            <a:r>
              <a:rPr lang="en-US" dirty="0" smtClean="0"/>
              <a:t>What If the Parent </a:t>
            </a:r>
            <a:br>
              <a:rPr lang="en-US" dirty="0" smtClean="0"/>
            </a:br>
            <a:r>
              <a:rPr lang="en-US" dirty="0" smtClean="0"/>
              <a:t>Doesn’t Clean Up?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8480"/>
            <a:ext cx="8229600" cy="4525963"/>
          </a:xfrm>
        </p:spPr>
        <p:txBody>
          <a:bodyPr/>
          <a:lstStyle/>
          <a:p>
            <a:r>
              <a:rPr lang="en-US" dirty="0" smtClean="0"/>
              <a:t>Zombie proliferation</a:t>
            </a:r>
          </a:p>
          <a:p>
            <a:r>
              <a:rPr lang="en-US" dirty="0" smtClean="0"/>
              <a:t>Each takes up very little state information</a:t>
            </a:r>
          </a:p>
          <a:p>
            <a:r>
              <a:rPr lang="en-US" dirty="0" smtClean="0"/>
              <a:t>But they can clutter the OS process table</a:t>
            </a:r>
          </a:p>
          <a:p>
            <a:r>
              <a:rPr lang="en-US" dirty="0" smtClean="0"/>
              <a:t>If the parent ever exits, the zombies go with him</a:t>
            </a:r>
          </a:p>
          <a:p>
            <a:r>
              <a:rPr lang="en-US" dirty="0" smtClean="0"/>
              <a:t>Suggests that long-running processes need to be careful about spawning temporary children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7262"/>
            <a:ext cx="8229600" cy="1143000"/>
          </a:xfrm>
        </p:spPr>
        <p:txBody>
          <a:bodyPr/>
          <a:lstStyle/>
          <a:p>
            <a:r>
              <a:rPr lang="en-US" dirty="0" smtClean="0"/>
              <a:t>What Must the OS Do </a:t>
            </a:r>
            <a:br>
              <a:rPr lang="en-US" dirty="0" smtClean="0"/>
            </a:br>
            <a:r>
              <a:rPr lang="en-US" dirty="0" smtClean="0"/>
              <a:t>For Processes?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 them up to run properly</a:t>
            </a:r>
          </a:p>
          <a:p>
            <a:r>
              <a:rPr lang="en-US" dirty="0" smtClean="0"/>
              <a:t>Isolate them from other processes</a:t>
            </a:r>
          </a:p>
          <a:p>
            <a:r>
              <a:rPr lang="en-US" dirty="0" smtClean="0"/>
              <a:t>Ensure that all processes get a chance to do their work</a:t>
            </a:r>
          </a:p>
          <a:p>
            <a:r>
              <a:rPr lang="en-US" dirty="0" smtClean="0"/>
              <a:t>Start and end processes</a:t>
            </a:r>
          </a:p>
          <a:p>
            <a:r>
              <a:rPr lang="en-US" dirty="0" smtClean="0"/>
              <a:t>Share the physical resources properly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Multiplexing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6520"/>
            <a:ext cx="8229600" cy="4525963"/>
          </a:xfrm>
        </p:spPr>
        <p:txBody>
          <a:bodyPr/>
          <a:lstStyle/>
          <a:p>
            <a:r>
              <a:rPr lang="en-US" dirty="0" smtClean="0"/>
              <a:t>Similar in many ways to multiplexing states</a:t>
            </a:r>
          </a:p>
          <a:p>
            <a:r>
              <a:rPr lang="en-US" dirty="0" smtClean="0"/>
              <a:t>There are one or more physical cores that can execute threads</a:t>
            </a:r>
          </a:p>
          <a:p>
            <a:r>
              <a:rPr lang="en-US" dirty="0" smtClean="0"/>
              <a:t>There are a bunch of processes to run</a:t>
            </a:r>
          </a:p>
          <a:p>
            <a:pPr lvl="1"/>
            <a:r>
              <a:rPr lang="en-US" dirty="0" smtClean="0"/>
              <a:t>Each with one or more threads</a:t>
            </a:r>
          </a:p>
          <a:p>
            <a:r>
              <a:rPr lang="en-US" dirty="0" smtClean="0"/>
              <a:t>The OS must assign processes (and their threads) to cores</a:t>
            </a:r>
          </a:p>
          <a:p>
            <a:pPr lvl="1"/>
            <a:r>
              <a:rPr lang="en-US" dirty="0" smtClean="0"/>
              <a:t>Switching as necessary</a:t>
            </a:r>
          </a:p>
          <a:p>
            <a:r>
              <a:rPr lang="en-US" dirty="0" smtClean="0"/>
              <a:t>This requires setting up process state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Similar to thread state</a:t>
            </a:r>
          </a:p>
          <a:p>
            <a:r>
              <a:rPr lang="en-US" dirty="0" smtClean="0"/>
              <a:t>Need information on:</a:t>
            </a:r>
          </a:p>
          <a:p>
            <a:pPr lvl="1"/>
            <a:r>
              <a:rPr lang="en-US" dirty="0" smtClean="0"/>
              <a:t>What instruction to run next</a:t>
            </a:r>
          </a:p>
          <a:p>
            <a:pPr lvl="1"/>
            <a:r>
              <a:rPr lang="en-US" dirty="0" smtClean="0"/>
              <a:t>Where the process’ memory is located</a:t>
            </a:r>
          </a:p>
          <a:p>
            <a:pPr lvl="1"/>
            <a:r>
              <a:rPr lang="en-US" dirty="0" smtClean="0"/>
              <a:t>What are the contents of important registers</a:t>
            </a:r>
          </a:p>
          <a:p>
            <a:pPr lvl="1"/>
            <a:r>
              <a:rPr lang="en-US" dirty="0" smtClean="0"/>
              <a:t>What other resources (physical or virtual) are available to the process</a:t>
            </a:r>
          </a:p>
          <a:p>
            <a:pPr lvl="1"/>
            <a:r>
              <a:rPr lang="en-US" dirty="0" smtClean="0"/>
              <a:t>Perhaps security-related information (like owner)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29843</TotalTime>
  <Words>3543</Words>
  <Application>Microsoft Macintosh PowerPoint</Application>
  <PresentationFormat>On-screen Show (4:3)</PresentationFormat>
  <Paragraphs>530</Paragraphs>
  <Slides>65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65</vt:i4>
      </vt:variant>
    </vt:vector>
  </HeadingPairs>
  <TitlesOfParts>
    <vt:vector size="66" baseType="lpstr">
      <vt:lpstr>Default Theme</vt:lpstr>
      <vt:lpstr>Processes CS 111 Operating Systems  Peter Reiher </vt:lpstr>
      <vt:lpstr>Outline</vt:lpstr>
      <vt:lpstr>Processes and Threads</vt:lpstr>
      <vt:lpstr>What Is a Process?</vt:lpstr>
      <vt:lpstr>How Does a Process Differ  From a Thread?</vt:lpstr>
      <vt:lpstr>The OS and Processes</vt:lpstr>
      <vt:lpstr>What Must the OS Do  For Processes?</vt:lpstr>
      <vt:lpstr>Multiplexing Processes</vt:lpstr>
      <vt:lpstr>Process State</vt:lpstr>
      <vt:lpstr>Process State and Registers</vt:lpstr>
      <vt:lpstr>Process State and Memory</vt:lpstr>
      <vt:lpstr>Process Code Memory</vt:lpstr>
      <vt:lpstr>Implications for the OS</vt:lpstr>
      <vt:lpstr>Process Stack Memory</vt:lpstr>
      <vt:lpstr>Stack Frames</vt:lpstr>
      <vt:lpstr>Characteristics of Stack Memory</vt:lpstr>
      <vt:lpstr>Implications for the OS</vt:lpstr>
      <vt:lpstr>Process Data Memory</vt:lpstr>
      <vt:lpstr>Implications for the OS</vt:lpstr>
      <vt:lpstr>Layout of Process in Memory</vt:lpstr>
      <vt:lpstr>Layout of Process in Memory</vt:lpstr>
      <vt:lpstr>Loading Programs Into Processes</vt:lpstr>
      <vt:lpstr>Loading Programs</vt:lpstr>
      <vt:lpstr>Shareable Executables</vt:lpstr>
      <vt:lpstr>Some Caveats</vt:lpstr>
      <vt:lpstr>Shared Libraries</vt:lpstr>
      <vt:lpstr>Limitations of Shared Libraries</vt:lpstr>
      <vt:lpstr>Layout With Shared Libraries</vt:lpstr>
      <vt:lpstr>Dynamically Loadable Libraries</vt:lpstr>
      <vt:lpstr>Making DLLs Work</vt:lpstr>
      <vt:lpstr>Shared Libraries Vs. DLLs</vt:lpstr>
      <vt:lpstr>How Do Threads Fit In?</vt:lpstr>
      <vt:lpstr>Thread Stack Allocation</vt:lpstr>
      <vt:lpstr>Problems With Fixed Size  Thread Stacks</vt:lpstr>
      <vt:lpstr>How Does the OS  Handle Processes?</vt:lpstr>
      <vt:lpstr>Basic OS Process Handling</vt:lpstr>
      <vt:lpstr>Process Descriptors</vt:lpstr>
      <vt:lpstr>Linux Process Control Block</vt:lpstr>
      <vt:lpstr>OS State For a Process</vt:lpstr>
      <vt:lpstr>Process Resource References</vt:lpstr>
      <vt:lpstr>Why Unforgeable Capabilities?</vt:lpstr>
      <vt:lpstr>Process Creation</vt:lpstr>
      <vt:lpstr>Creating a Process Descriptor</vt:lpstr>
      <vt:lpstr>What Else Does a  New Process Need?</vt:lpstr>
      <vt:lpstr>Choices for Process Creation</vt:lpstr>
      <vt:lpstr>Starting With a Blank Process</vt:lpstr>
      <vt:lpstr>Windows Process Creation</vt:lpstr>
      <vt:lpstr>Process Forking</vt:lpstr>
      <vt:lpstr>Why Did Unix Use Forking?</vt:lpstr>
      <vt:lpstr>What Happens After a Fork?</vt:lpstr>
      <vt:lpstr>Forking and the Data Segments</vt:lpstr>
      <vt:lpstr>Forking and Copy on Write</vt:lpstr>
      <vt:lpstr>Sample Use of Fork</vt:lpstr>
      <vt:lpstr>But Fork Isn’t What  I Usually Want!</vt:lpstr>
      <vt:lpstr>The exec Call</vt:lpstr>
      <vt:lpstr>Using exec</vt:lpstr>
      <vt:lpstr>Is Exec Really All That Different?</vt:lpstr>
      <vt:lpstr>How Does the OS Handle Exec?</vt:lpstr>
      <vt:lpstr>New Processes and Threads</vt:lpstr>
      <vt:lpstr>A Thread Implementation Choice</vt:lpstr>
      <vt:lpstr>Process Termination</vt:lpstr>
      <vt:lpstr>Ways That a Process Terminates</vt:lpstr>
      <vt:lpstr>Parents, Children, and Process Termination</vt:lpstr>
      <vt:lpstr>Zombie Processes</vt:lpstr>
      <vt:lpstr>What If the Parent  Doesn’t Clean Up?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31</cp:revision>
  <dcterms:created xsi:type="dcterms:W3CDTF">2015-09-17T18:49:56Z</dcterms:created>
  <dcterms:modified xsi:type="dcterms:W3CDTF">2015-09-17T19:11:54Z</dcterms:modified>
</cp:coreProperties>
</file>