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slides/slide62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61.xml" ContentType="application/vnd.openxmlformats-officedocument.presentationml.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s/slide57.xml" ContentType="application/vnd.openxmlformats-officedocument.presentationml.slid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Override PartName="/ppt/slides/slide47.xml" ContentType="application/vnd.openxmlformats-officedocument.presentationml.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s/slide56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64"/>
  </p:notesMasterIdLst>
  <p:handoutMasterIdLst>
    <p:handoutMasterId r:id="rId65"/>
  </p:handoutMasterIdLst>
  <p:sldIdLst>
    <p:sldId id="319" r:id="rId2"/>
    <p:sldId id="321" r:id="rId3"/>
    <p:sldId id="322" r:id="rId4"/>
    <p:sldId id="323" r:id="rId5"/>
    <p:sldId id="324" r:id="rId6"/>
    <p:sldId id="325" r:id="rId7"/>
    <p:sldId id="326" r:id="rId8"/>
    <p:sldId id="327" r:id="rId9"/>
    <p:sldId id="328" r:id="rId10"/>
    <p:sldId id="329" r:id="rId11"/>
    <p:sldId id="330" r:id="rId12"/>
    <p:sldId id="331" r:id="rId13"/>
    <p:sldId id="332" r:id="rId14"/>
    <p:sldId id="333" r:id="rId15"/>
    <p:sldId id="334" r:id="rId16"/>
    <p:sldId id="335" r:id="rId17"/>
    <p:sldId id="336" r:id="rId18"/>
    <p:sldId id="337" r:id="rId19"/>
    <p:sldId id="338" r:id="rId20"/>
    <p:sldId id="339" r:id="rId21"/>
    <p:sldId id="340" r:id="rId22"/>
    <p:sldId id="341" r:id="rId23"/>
    <p:sldId id="342" r:id="rId24"/>
    <p:sldId id="343" r:id="rId25"/>
    <p:sldId id="344" r:id="rId26"/>
    <p:sldId id="345" r:id="rId27"/>
    <p:sldId id="346" r:id="rId28"/>
    <p:sldId id="347" r:id="rId29"/>
    <p:sldId id="348" r:id="rId30"/>
    <p:sldId id="349" r:id="rId31"/>
    <p:sldId id="350" r:id="rId32"/>
    <p:sldId id="351" r:id="rId33"/>
    <p:sldId id="352" r:id="rId34"/>
    <p:sldId id="353" r:id="rId35"/>
    <p:sldId id="354" r:id="rId36"/>
    <p:sldId id="355" r:id="rId37"/>
    <p:sldId id="356" r:id="rId38"/>
    <p:sldId id="357" r:id="rId39"/>
    <p:sldId id="358" r:id="rId40"/>
    <p:sldId id="359" r:id="rId41"/>
    <p:sldId id="360" r:id="rId42"/>
    <p:sldId id="361" r:id="rId43"/>
    <p:sldId id="362" r:id="rId44"/>
    <p:sldId id="363" r:id="rId45"/>
    <p:sldId id="364" r:id="rId46"/>
    <p:sldId id="365" r:id="rId47"/>
    <p:sldId id="366" r:id="rId48"/>
    <p:sldId id="367" r:id="rId49"/>
    <p:sldId id="368" r:id="rId50"/>
    <p:sldId id="369" r:id="rId51"/>
    <p:sldId id="370" r:id="rId52"/>
    <p:sldId id="371" r:id="rId53"/>
    <p:sldId id="372" r:id="rId54"/>
    <p:sldId id="373" r:id="rId55"/>
    <p:sldId id="374" r:id="rId56"/>
    <p:sldId id="375" r:id="rId57"/>
    <p:sldId id="376" r:id="rId58"/>
    <p:sldId id="377" r:id="rId59"/>
    <p:sldId id="378" r:id="rId60"/>
    <p:sldId id="379" r:id="rId61"/>
    <p:sldId id="380" r:id="rId62"/>
    <p:sldId id="381" r:id="rId6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-85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notesMaster" Target="notesMasters/notesMaster1.xml"/><Relationship Id="rId65" Type="http://schemas.openxmlformats.org/officeDocument/2006/relationships/handoutMaster" Target="handoutMasters/handoutMaster1.xml"/><Relationship Id="rId66" Type="http://schemas.openxmlformats.org/officeDocument/2006/relationships/printerSettings" Target="printerSettings/printerSettings1.bin"/><Relationship Id="rId67" Type="http://schemas.openxmlformats.org/officeDocument/2006/relationships/presProps" Target="presProps.xml"/><Relationship Id="rId68" Type="http://schemas.openxmlformats.org/officeDocument/2006/relationships/viewProps" Target="viewProps.xml"/><Relationship Id="rId69" Type="http://schemas.openxmlformats.org/officeDocument/2006/relationships/theme" Target="theme/theme1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9/15/15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9/15/15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E4DDF-0BE8-B44D-A687-4BF2505A719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9/15/15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9/15/15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9/15/15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9/15/15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9/15/15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9/15/15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9/15/15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9/15/15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9/15/15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9/15/15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9/15/15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5853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4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636065" y="6265413"/>
            <a:ext cx="771595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CS 111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baseline="0" dirty="0" smtClean="0">
                <a:latin typeface="Times New Roman" pitchFamily="-107" charset="0"/>
              </a:rPr>
              <a:t>Fall 2015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cs typeface="ＭＳ Ｐゴシック" charset="-128"/>
              </a:rPr>
              <a:t>Modularity and Virtualization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To Be Careful About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Interference between different user tasks</a:t>
            </a:r>
          </a:p>
          <a:p>
            <a:r>
              <a:rPr lang="en-US" dirty="0" smtClean="0"/>
              <a:t>User task failure causing failure of other user tasks</a:t>
            </a:r>
          </a:p>
          <a:p>
            <a:pPr lvl="1"/>
            <a:r>
              <a:rPr lang="en-US" dirty="0" smtClean="0"/>
              <a:t>Worse, causing failure of the overall system</a:t>
            </a:r>
          </a:p>
          <a:p>
            <a:r>
              <a:rPr lang="en-US" dirty="0" smtClean="0"/>
              <a:t>User tasks improperly overusing or misusing system resources</a:t>
            </a:r>
          </a:p>
          <a:p>
            <a:pPr lvl="1"/>
            <a:r>
              <a:rPr lang="en-US" dirty="0" smtClean="0"/>
              <a:t>Need to be sure each task gets a fair share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Exploiting Modularity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6312"/>
            <a:ext cx="8229600" cy="4525963"/>
          </a:xfrm>
        </p:spPr>
        <p:txBody>
          <a:bodyPr/>
          <a:lstStyle/>
          <a:p>
            <a:r>
              <a:rPr lang="en-US" dirty="0" smtClean="0"/>
              <a:t>We’ll obviously have several SW elements to support the different user programs</a:t>
            </a:r>
          </a:p>
          <a:p>
            <a:r>
              <a:rPr lang="en-US" dirty="0" smtClean="0"/>
              <a:t>Desirable for each to be modular and self-contained</a:t>
            </a:r>
          </a:p>
          <a:p>
            <a:pPr lvl="1"/>
            <a:r>
              <a:rPr lang="en-US" dirty="0" smtClean="0"/>
              <a:t>With controlled interactions</a:t>
            </a:r>
          </a:p>
          <a:p>
            <a:r>
              <a:rPr lang="en-US" dirty="0" smtClean="0"/>
              <a:t>Gives cleaner organization</a:t>
            </a:r>
          </a:p>
          <a:p>
            <a:r>
              <a:rPr lang="en-US" dirty="0" smtClean="0"/>
              <a:t>Easier to prevent problems from spreading</a:t>
            </a:r>
          </a:p>
          <a:p>
            <a:r>
              <a:rPr lang="en-US" dirty="0" smtClean="0"/>
              <a:t>Easier to understand what’s going on </a:t>
            </a:r>
          </a:p>
          <a:p>
            <a:r>
              <a:rPr lang="en-US" dirty="0" smtClean="0"/>
              <a:t>Easier to control each program’s behavior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973276" y="553767"/>
            <a:ext cx="5259040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Subroutine Modularity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not just organize the system as a set of subroutines?</a:t>
            </a:r>
          </a:p>
          <a:p>
            <a:pPr lvl="1"/>
            <a:r>
              <a:rPr lang="en-US" dirty="0" smtClean="0"/>
              <a:t>All in the same address space</a:t>
            </a:r>
          </a:p>
          <a:p>
            <a:pPr lvl="2"/>
            <a:r>
              <a:rPr lang="en-US" dirty="0" smtClean="0"/>
              <a:t>A simplifying assumption</a:t>
            </a:r>
          </a:p>
          <a:p>
            <a:pPr lvl="2"/>
            <a:r>
              <a:rPr lang="en-US" dirty="0" smtClean="0"/>
              <a:t>Allowing easy in-memory communication</a:t>
            </a:r>
          </a:p>
          <a:p>
            <a:r>
              <a:rPr lang="en-US" dirty="0" smtClean="0"/>
              <a:t>System subroutines call user program subroutines as needed</a:t>
            </a:r>
          </a:p>
          <a:p>
            <a:pPr lvl="1"/>
            <a:r>
              <a:rPr lang="en-US" dirty="0" smtClean="0"/>
              <a:t>And vice versa</a:t>
            </a:r>
          </a:p>
          <a:p>
            <a:r>
              <a:rPr lang="en-US" i="1" dirty="0" smtClean="0"/>
              <a:t>Soft modularity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326"/>
            <a:ext cx="8229600" cy="1143000"/>
          </a:xfrm>
        </p:spPr>
        <p:txBody>
          <a:bodyPr/>
          <a:lstStyle/>
          <a:p>
            <a:r>
              <a:rPr lang="en-US" dirty="0" smtClean="0"/>
              <a:t>How Would This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1216"/>
            <a:ext cx="8229600" cy="4525963"/>
          </a:xfrm>
        </p:spPr>
        <p:txBody>
          <a:bodyPr/>
          <a:lstStyle/>
          <a:p>
            <a:r>
              <a:rPr lang="en-US" dirty="0" smtClean="0"/>
              <a:t>Each program would be a self-contained set of subroutines</a:t>
            </a:r>
          </a:p>
          <a:p>
            <a:pPr lvl="1"/>
            <a:r>
              <a:rPr lang="en-US" dirty="0" smtClean="0"/>
              <a:t>Subroutines in the program call each other</a:t>
            </a:r>
          </a:p>
          <a:p>
            <a:pPr lvl="1"/>
            <a:r>
              <a:rPr lang="en-US" dirty="0" smtClean="0"/>
              <a:t>But not subroutines in other programs</a:t>
            </a:r>
          </a:p>
          <a:p>
            <a:r>
              <a:rPr lang="en-US" dirty="0" smtClean="0"/>
              <a:t>Shared services would be offered by other subroutines</a:t>
            </a:r>
          </a:p>
          <a:p>
            <a:pPr lvl="1"/>
            <a:r>
              <a:rPr lang="en-US" dirty="0" smtClean="0"/>
              <a:t>Which any program can call</a:t>
            </a:r>
          </a:p>
          <a:p>
            <a:pPr lvl="1"/>
            <a:r>
              <a:rPr lang="en-US" dirty="0" smtClean="0"/>
              <a:t>But which mostly don’t call programs</a:t>
            </a:r>
          </a:p>
          <a:p>
            <a:r>
              <a:rPr lang="en-US" dirty="0" smtClean="0"/>
              <a:t>Perhaps some “master routine” that calls subroutines in the various programs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1606"/>
            <a:ext cx="8229600" cy="1143000"/>
          </a:xfrm>
        </p:spPr>
        <p:txBody>
          <a:bodyPr/>
          <a:lstStyle/>
          <a:p>
            <a:r>
              <a:rPr lang="en-US" dirty="0" smtClean="0"/>
              <a:t>What’s Soft About This Modularity?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Vital resources are shared</a:t>
            </a:r>
          </a:p>
          <a:p>
            <a:pPr lvl="1"/>
            <a:r>
              <a:rPr lang="en-US" dirty="0" smtClean="0"/>
              <a:t>Like the RAM</a:t>
            </a:r>
          </a:p>
          <a:p>
            <a:r>
              <a:rPr lang="en-US" dirty="0" smtClean="0"/>
              <a:t>Proper behavior would prevent one program from treading on another’s resources</a:t>
            </a:r>
          </a:p>
          <a:p>
            <a:r>
              <a:rPr lang="en-US" dirty="0" smtClean="0"/>
              <a:t>But no system or hardware features prevent it</a:t>
            </a:r>
          </a:p>
          <a:p>
            <a:r>
              <a:rPr lang="en-US" dirty="0" smtClean="0"/>
              <a:t>Maintaining module boundaries requires programs to all follow the rules</a:t>
            </a:r>
          </a:p>
          <a:p>
            <a:pPr lvl="1"/>
            <a:r>
              <a:rPr lang="en-US" dirty="0" smtClean="0"/>
              <a:t>Even if they intend to, they might fail to do so because of programming errors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Illustrating the Problem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82842" y="2302042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19610" y="2320762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756378" y="2322548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93146" y="2318098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935801" y="1446463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745833" y="1456716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555865" y="1458502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6399765" y="1451821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3" name="Group 11"/>
          <p:cNvGrpSpPr/>
          <p:nvPr/>
        </p:nvGrpSpPr>
        <p:grpSpPr>
          <a:xfrm>
            <a:off x="1510633" y="1999920"/>
            <a:ext cx="5925165" cy="324414"/>
            <a:chOff x="1510633" y="1796720"/>
            <a:chExt cx="5925165" cy="324414"/>
          </a:xfrm>
        </p:grpSpPr>
        <p:sp>
          <p:nvSpPr>
            <p:cNvPr id="13" name="Down Arrow 12"/>
            <p:cNvSpPr/>
            <p:nvPr/>
          </p:nvSpPr>
          <p:spPr>
            <a:xfrm>
              <a:off x="1510633" y="1796720"/>
              <a:ext cx="427790" cy="302122"/>
            </a:xfrm>
            <a:prstGeom prst="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Down Arrow 13"/>
            <p:cNvSpPr/>
            <p:nvPr/>
          </p:nvSpPr>
          <p:spPr>
            <a:xfrm>
              <a:off x="3306401" y="1806973"/>
              <a:ext cx="427790" cy="302122"/>
            </a:xfrm>
            <a:prstGeom prst="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Down Arrow 14"/>
            <p:cNvSpPr/>
            <p:nvPr/>
          </p:nvSpPr>
          <p:spPr>
            <a:xfrm>
              <a:off x="5178372" y="1808759"/>
              <a:ext cx="427790" cy="302122"/>
            </a:xfrm>
            <a:prstGeom prst="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Down Arrow 15"/>
            <p:cNvSpPr/>
            <p:nvPr/>
          </p:nvSpPr>
          <p:spPr>
            <a:xfrm>
              <a:off x="7008008" y="1819012"/>
              <a:ext cx="427790" cy="302122"/>
            </a:xfrm>
            <a:prstGeom prst="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ounded Rectangle 16"/>
          <p:cNvSpPr/>
          <p:nvPr/>
        </p:nvSpPr>
        <p:spPr>
          <a:xfrm>
            <a:off x="3467100" y="4064000"/>
            <a:ext cx="2362200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Memory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8" name="Can 17"/>
          <p:cNvSpPr/>
          <p:nvPr/>
        </p:nvSpPr>
        <p:spPr>
          <a:xfrm>
            <a:off x="1409700" y="4203700"/>
            <a:ext cx="1032042" cy="1384300"/>
          </a:xfrm>
          <a:prstGeom prst="can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Disk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2" name="Group 18"/>
          <p:cNvGrpSpPr/>
          <p:nvPr/>
        </p:nvGrpSpPr>
        <p:grpSpPr>
          <a:xfrm>
            <a:off x="6807200" y="4140200"/>
            <a:ext cx="1202070" cy="1384300"/>
            <a:chOff x="6807200" y="3937000"/>
            <a:chExt cx="1202070" cy="1384300"/>
          </a:xfrm>
        </p:grpSpPr>
        <p:sp>
          <p:nvSpPr>
            <p:cNvPr id="20" name="Rounded Rectangle 19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Network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1" name="Up-Down Arrow 20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21"/>
          <p:cNvGrpSpPr/>
          <p:nvPr/>
        </p:nvGrpSpPr>
        <p:grpSpPr>
          <a:xfrm>
            <a:off x="935801" y="2870653"/>
            <a:ext cx="7073469" cy="1485220"/>
            <a:chOff x="935801" y="2667453"/>
            <a:chExt cx="7073469" cy="1485220"/>
          </a:xfrm>
        </p:grpSpPr>
        <p:cxnSp>
          <p:nvCxnSpPr>
            <p:cNvPr id="23" name="Straight Connector 22"/>
            <p:cNvCxnSpPr/>
            <p:nvPr/>
          </p:nvCxnSpPr>
          <p:spPr>
            <a:xfrm flipV="1">
              <a:off x="935801" y="3251200"/>
              <a:ext cx="7073469" cy="38100"/>
            </a:xfrm>
            <a:prstGeom prst="line">
              <a:avLst/>
            </a:prstGeom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 flipH="1" flipV="1">
              <a:off x="1454377" y="29529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 flipH="1" flipV="1">
              <a:off x="3245077" y="29656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 flipH="1" flipV="1">
              <a:off x="5111977" y="29783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5400000" flipH="1" flipV="1">
              <a:off x="6928077" y="29783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 flipH="1" flipV="1">
              <a:off x="4362677" y="35625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 flipH="1" flipV="1">
              <a:off x="1494039" y="3695586"/>
              <a:ext cx="901473" cy="12702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 flipH="1" flipV="1">
              <a:off x="7105600" y="3594102"/>
              <a:ext cx="673099" cy="12699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Rounded Rectangle 30"/>
          <p:cNvSpPr/>
          <p:nvPr/>
        </p:nvSpPr>
        <p:spPr>
          <a:xfrm>
            <a:off x="2870200" y="3581399"/>
            <a:ext cx="3613098" cy="1909763"/>
          </a:xfrm>
          <a:prstGeom prst="round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000542" y="3737401"/>
            <a:ext cx="898358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Times New Roman"/>
                <a:cs typeface="Times New Roman"/>
              </a:rPr>
              <a:t>Stack for Program 1</a:t>
            </a:r>
            <a:endParaRPr lang="en-US" sz="1400" dirty="0">
              <a:latin typeface="Times New Roman"/>
              <a:cs typeface="Times New Roman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273842" y="3737401"/>
            <a:ext cx="898358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Times New Roman"/>
                <a:cs typeface="Times New Roman"/>
              </a:rPr>
              <a:t>Stack for Program 4</a:t>
            </a:r>
            <a:endParaRPr lang="en-US" sz="1400" dirty="0">
              <a:latin typeface="Times New Roman"/>
              <a:cs typeface="Times New Roman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699042" y="4601001"/>
            <a:ext cx="898358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Times New Roman"/>
                <a:cs typeface="Times New Roman"/>
              </a:rPr>
              <a:t>Stack for Program 2</a:t>
            </a:r>
            <a:endParaRPr lang="en-US" sz="1400" dirty="0">
              <a:latin typeface="Times New Roman"/>
              <a:cs typeface="Times New Roman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883378" y="4608036"/>
            <a:ext cx="898358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Times New Roman"/>
                <a:cs typeface="Times New Roman"/>
              </a:rPr>
              <a:t>Stack for Program 3</a:t>
            </a:r>
            <a:endParaRPr lang="en-US" sz="1400" dirty="0">
              <a:latin typeface="Times New Roman"/>
              <a:cs typeface="Times New Roman"/>
            </a:endParaRPr>
          </a:p>
        </p:txBody>
      </p:sp>
      <p:sp>
        <p:nvSpPr>
          <p:cNvPr id="36" name="Down Arrow 35"/>
          <p:cNvSpPr/>
          <p:nvPr/>
        </p:nvSpPr>
        <p:spPr>
          <a:xfrm rot="19266765">
            <a:off x="4497877" y="1604330"/>
            <a:ext cx="455419" cy="2350607"/>
          </a:xfrm>
          <a:prstGeom prst="downArrow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5273842" y="3737401"/>
            <a:ext cx="898358" cy="738664"/>
          </a:xfrm>
          <a:prstGeom prst="rect">
            <a:avLst/>
          </a:prstGeom>
          <a:solidFill>
            <a:srgbClr val="D9D9D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400" dirty="0">
              <a:latin typeface="Times New Roman"/>
              <a:cs typeface="Times New Roman"/>
            </a:endParaRPr>
          </a:p>
        </p:txBody>
      </p:sp>
      <p:sp>
        <p:nvSpPr>
          <p:cNvPr id="38" name="Content Placeholder 3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2743200" y="5588000"/>
            <a:ext cx="3710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Now Program 4 is in trouble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124200" y="5943600"/>
            <a:ext cx="5083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Even though it did nothing wrong itself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9" grpId="0"/>
      <p:bldP spid="4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Hardening the Modularity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6624"/>
            <a:ext cx="8229600" cy="4525963"/>
          </a:xfrm>
        </p:spPr>
        <p:txBody>
          <a:bodyPr/>
          <a:lstStyle/>
          <a:p>
            <a:r>
              <a:rPr lang="en-US" dirty="0" smtClean="0"/>
              <a:t>How can we more carefully separate the several competing programs?</a:t>
            </a:r>
          </a:p>
          <a:p>
            <a:r>
              <a:rPr lang="en-US" dirty="0" smtClean="0"/>
              <a:t>If each were on its own machine, the problem is easier</a:t>
            </a:r>
          </a:p>
          <a:p>
            <a:r>
              <a:rPr lang="en-US" dirty="0" smtClean="0"/>
              <a:t>No program can touch another’s resources</a:t>
            </a:r>
          </a:p>
          <a:p>
            <a:pPr lvl="1"/>
            <a:r>
              <a:rPr lang="en-US" dirty="0" smtClean="0"/>
              <a:t>Except via network messages</a:t>
            </a:r>
          </a:p>
          <a:p>
            <a:r>
              <a:rPr lang="en-US" dirty="0" smtClean="0"/>
              <a:t>Each program would have complete control over a full machine</a:t>
            </a:r>
          </a:p>
          <a:p>
            <a:pPr lvl="1"/>
            <a:r>
              <a:rPr lang="en-US" dirty="0" smtClean="0"/>
              <a:t>No need to worry if some resource is yours or not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Illustrating Hard Modularity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82842" y="2302042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70410" y="2320762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57978" y="2322548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745546" y="2318098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935801" y="1446463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796633" y="1456716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657465" y="1458502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6552165" y="1451821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207262" y="3479800"/>
            <a:ext cx="1002538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Memory 1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112262" y="3492500"/>
            <a:ext cx="1002538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Memory 2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042662" y="3505200"/>
            <a:ext cx="1002538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Memory 3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973062" y="3517900"/>
            <a:ext cx="1002538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Memory 4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7" name="Down Arrow 16"/>
          <p:cNvSpPr/>
          <p:nvPr/>
        </p:nvSpPr>
        <p:spPr>
          <a:xfrm>
            <a:off x="1510633" y="1999920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own Arrow 17"/>
          <p:cNvSpPr/>
          <p:nvPr/>
        </p:nvSpPr>
        <p:spPr>
          <a:xfrm>
            <a:off x="3357201" y="2010173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Down Arrow 18"/>
          <p:cNvSpPr/>
          <p:nvPr/>
        </p:nvSpPr>
        <p:spPr>
          <a:xfrm>
            <a:off x="5279972" y="2011959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>
            <a:off x="7160408" y="2022212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812800" y="1366838"/>
            <a:ext cx="1796006" cy="3243262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2730500" y="1328738"/>
            <a:ext cx="1796006" cy="3243262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4610100" y="1328738"/>
            <a:ext cx="1796006" cy="3243262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>
            <a:off x="6489700" y="1328738"/>
            <a:ext cx="1796006" cy="3243262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2844800" y="4787900"/>
            <a:ext cx="33247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/>
                <a:cs typeface="Times New Roman"/>
              </a:rPr>
              <a:t>Four separate machines</a:t>
            </a:r>
            <a:endParaRPr lang="en-US" sz="2400" b="1" dirty="0">
              <a:latin typeface="Times New Roman"/>
              <a:cs typeface="Times New Roman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590800" y="5219700"/>
            <a:ext cx="43504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/>
                <a:cs typeface="Times New Roman"/>
              </a:rPr>
              <a:t>Perhaps in very different places</a:t>
            </a:r>
            <a:endParaRPr lang="en-US" sz="2400" b="1" dirty="0">
              <a:latin typeface="Times New Roman"/>
              <a:cs typeface="Times New Roman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374900" y="5664200"/>
            <a:ext cx="48044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/>
                <a:cs typeface="Times New Roman"/>
              </a:rPr>
              <a:t>Each program has its own machine</a:t>
            </a:r>
            <a:endParaRPr lang="en-US" sz="2400" b="1" dirty="0">
              <a:latin typeface="Times New Roman"/>
              <a:cs typeface="Times New Roman"/>
            </a:endParaRPr>
          </a:p>
        </p:txBody>
      </p:sp>
      <p:cxnSp>
        <p:nvCxnSpPr>
          <p:cNvPr id="40" name="Straight Connector 39"/>
          <p:cNvCxnSpPr>
            <a:stCxn id="4" idx="2"/>
            <a:endCxn id="12" idx="0"/>
          </p:cNvCxnSpPr>
          <p:nvPr/>
        </p:nvCxnSpPr>
        <p:spPr>
          <a:xfrm rot="5400000">
            <a:off x="1398361" y="3160318"/>
            <a:ext cx="629653" cy="9311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>
            <a:off x="3271229" y="3173018"/>
            <a:ext cx="629653" cy="9311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5400000">
            <a:off x="5252429" y="3185718"/>
            <a:ext cx="629653" cy="9311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>
            <a:off x="7148118" y="3185718"/>
            <a:ext cx="629653" cy="9311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000"/>
                            </p:stCondLst>
                            <p:childTnLst>
                              <p:par>
                                <p:cTn id="63" presetID="2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/>
      <p:bldP spid="26" grpId="0"/>
      <p:bldP spid="2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Communications Across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machine would send messages to the others to communicate</a:t>
            </a:r>
          </a:p>
          <a:p>
            <a:r>
              <a:rPr lang="en-US" dirty="0" smtClean="0"/>
              <a:t>A machine receiving a message would take action as it saw fit</a:t>
            </a:r>
          </a:p>
          <a:p>
            <a:pPr lvl="1"/>
            <a:r>
              <a:rPr lang="en-US" dirty="0" smtClean="0"/>
              <a:t>Typically doing what the sender requested</a:t>
            </a:r>
          </a:p>
          <a:p>
            <a:pPr lvl="1"/>
            <a:r>
              <a:rPr lang="en-US" dirty="0" smtClean="0"/>
              <a:t>But with no opportunity for sender’s own code to run</a:t>
            </a:r>
          </a:p>
          <a:p>
            <a:r>
              <a:rPr lang="en-US" dirty="0" smtClean="0"/>
              <a:t>Obvious opportunities for parallelism</a:t>
            </a:r>
          </a:p>
          <a:p>
            <a:pPr lvl="1"/>
            <a:r>
              <a:rPr lang="en-US" dirty="0" smtClean="0"/>
              <a:t>And obvious dangers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Illustrating Communications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82842" y="2302042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70410" y="2320762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57978" y="2322548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745546" y="2318098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935801" y="1446463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796633" y="1456716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657465" y="1458502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6552165" y="1451821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435862" y="3352800"/>
            <a:ext cx="1002538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Memory 1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366262" y="3365500"/>
            <a:ext cx="1002538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Memory 2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296662" y="3378200"/>
            <a:ext cx="1002538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Memory 3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7227062" y="3390900"/>
            <a:ext cx="1002538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Memory 4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6" name="Down Arrow 15"/>
          <p:cNvSpPr/>
          <p:nvPr/>
        </p:nvSpPr>
        <p:spPr>
          <a:xfrm>
            <a:off x="1510633" y="1999920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wn Arrow 16"/>
          <p:cNvSpPr/>
          <p:nvPr/>
        </p:nvSpPr>
        <p:spPr>
          <a:xfrm>
            <a:off x="3357201" y="2010173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own Arrow 17"/>
          <p:cNvSpPr/>
          <p:nvPr/>
        </p:nvSpPr>
        <p:spPr>
          <a:xfrm>
            <a:off x="5279972" y="2011959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Down Arrow 18"/>
          <p:cNvSpPr/>
          <p:nvPr/>
        </p:nvSpPr>
        <p:spPr>
          <a:xfrm>
            <a:off x="7160408" y="2022212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812800" y="1366838"/>
            <a:ext cx="1796006" cy="3929062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2730500" y="1328738"/>
            <a:ext cx="1796006" cy="3967162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4610100" y="1328738"/>
            <a:ext cx="1796006" cy="3967162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6489700" y="1328738"/>
            <a:ext cx="1796006" cy="3967162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>
            <a:endCxn id="15" idx="0"/>
          </p:cNvCxnSpPr>
          <p:nvPr/>
        </p:nvCxnSpPr>
        <p:spPr>
          <a:xfrm rot="16200000" flipH="1">
            <a:off x="7467290" y="3129858"/>
            <a:ext cx="515353" cy="673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16200000" flipH="1">
            <a:off x="5486089" y="3111812"/>
            <a:ext cx="515353" cy="673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16200000" flipH="1">
            <a:off x="3574358" y="3119166"/>
            <a:ext cx="515353" cy="673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16200000" flipH="1">
            <a:off x="1669358" y="3099112"/>
            <a:ext cx="515353" cy="673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4" name="Group 38"/>
          <p:cNvGrpSpPr/>
          <p:nvPr/>
        </p:nvGrpSpPr>
        <p:grpSpPr>
          <a:xfrm>
            <a:off x="6553200" y="4368800"/>
            <a:ext cx="1168400" cy="812800"/>
            <a:chOff x="6807200" y="3937000"/>
            <a:chExt cx="1202070" cy="1384300"/>
          </a:xfrm>
        </p:grpSpPr>
        <p:sp>
          <p:nvSpPr>
            <p:cNvPr id="40" name="Rounded Rectangle 39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Network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41" name="Up-Down Arrow 40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41"/>
          <p:cNvGrpSpPr/>
          <p:nvPr/>
        </p:nvGrpSpPr>
        <p:grpSpPr>
          <a:xfrm>
            <a:off x="4648200" y="4368800"/>
            <a:ext cx="1168400" cy="812800"/>
            <a:chOff x="6807200" y="3937000"/>
            <a:chExt cx="1202070" cy="1384300"/>
          </a:xfrm>
        </p:grpSpPr>
        <p:sp>
          <p:nvSpPr>
            <p:cNvPr id="43" name="Rounded Rectangle 42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Network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44" name="Up-Down Arrow 43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" name="Group 44"/>
          <p:cNvGrpSpPr/>
          <p:nvPr/>
        </p:nvGrpSpPr>
        <p:grpSpPr>
          <a:xfrm>
            <a:off x="2794000" y="4368800"/>
            <a:ext cx="1168400" cy="812800"/>
            <a:chOff x="6807200" y="3937000"/>
            <a:chExt cx="1202070" cy="1384300"/>
          </a:xfrm>
        </p:grpSpPr>
        <p:sp>
          <p:nvSpPr>
            <p:cNvPr id="46" name="Rounded Rectangle 45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Network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47" name="Up-Down Arrow 46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53"/>
          <p:cNvGrpSpPr/>
          <p:nvPr/>
        </p:nvGrpSpPr>
        <p:grpSpPr>
          <a:xfrm>
            <a:off x="889000" y="4368800"/>
            <a:ext cx="1168400" cy="812800"/>
            <a:chOff x="6807200" y="3937000"/>
            <a:chExt cx="1202070" cy="1384300"/>
          </a:xfrm>
        </p:grpSpPr>
        <p:sp>
          <p:nvSpPr>
            <p:cNvPr id="55" name="Rounded Rectangle 54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Network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56" name="Up-Down Arrow 55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0" name="Straight Connector 59"/>
          <p:cNvCxnSpPr/>
          <p:nvPr/>
        </p:nvCxnSpPr>
        <p:spPr>
          <a:xfrm rot="5400000">
            <a:off x="546833" y="3613150"/>
            <a:ext cx="1511300" cy="158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5400000">
            <a:off x="2443955" y="3612356"/>
            <a:ext cx="1511300" cy="158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5400000">
            <a:off x="4341077" y="3625056"/>
            <a:ext cx="1511300" cy="158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>
            <a:off x="6238199" y="3625056"/>
            <a:ext cx="1511300" cy="158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752600" y="6000690"/>
            <a:ext cx="59378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Times New Roman"/>
                <a:cs typeface="Times New Roman"/>
              </a:rPr>
              <a:t>If Program 1 needs to communicate with Program 4, </a:t>
            </a:r>
            <a:endParaRPr lang="en-US" sz="2000" b="1" dirty="0">
              <a:latin typeface="Times New Roman"/>
              <a:cs typeface="Times New Roman"/>
            </a:endParaRPr>
          </a:p>
        </p:txBody>
      </p:sp>
      <p:sp>
        <p:nvSpPr>
          <p:cNvPr id="65" name="Down Arrow 64"/>
          <p:cNvSpPr/>
          <p:nvPr/>
        </p:nvSpPr>
        <p:spPr>
          <a:xfrm>
            <a:off x="1082842" y="1905000"/>
            <a:ext cx="353020" cy="2400300"/>
          </a:xfrm>
          <a:prstGeom prst="downArrow">
            <a:avLst/>
          </a:prstGeom>
          <a:solidFill>
            <a:schemeClr val="bg1">
              <a:lumMod val="85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Down Arrow 65"/>
          <p:cNvSpPr/>
          <p:nvPr/>
        </p:nvSpPr>
        <p:spPr>
          <a:xfrm>
            <a:off x="1323380" y="4495800"/>
            <a:ext cx="353020" cy="1066800"/>
          </a:xfrm>
          <a:prstGeom prst="downArrow">
            <a:avLst/>
          </a:prstGeom>
          <a:solidFill>
            <a:schemeClr val="bg1">
              <a:lumMod val="85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Down Arrow 66"/>
          <p:cNvSpPr/>
          <p:nvPr/>
        </p:nvSpPr>
        <p:spPr>
          <a:xfrm rot="16200000">
            <a:off x="4127594" y="2834586"/>
            <a:ext cx="353020" cy="5712608"/>
          </a:xfrm>
          <a:prstGeom prst="downArrow">
            <a:avLst/>
          </a:prstGeom>
          <a:solidFill>
            <a:schemeClr val="bg1">
              <a:lumMod val="85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Down Arrow 67"/>
          <p:cNvSpPr/>
          <p:nvPr/>
        </p:nvSpPr>
        <p:spPr>
          <a:xfrm flipV="1">
            <a:off x="7038380" y="4495800"/>
            <a:ext cx="353020" cy="1066800"/>
          </a:xfrm>
          <a:prstGeom prst="downArrow">
            <a:avLst/>
          </a:prstGeom>
          <a:solidFill>
            <a:schemeClr val="bg1">
              <a:lumMod val="85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Down Arrow 68"/>
          <p:cNvSpPr/>
          <p:nvPr/>
        </p:nvSpPr>
        <p:spPr>
          <a:xfrm flipV="1">
            <a:off x="6858000" y="1905000"/>
            <a:ext cx="353020" cy="2400300"/>
          </a:xfrm>
          <a:prstGeom prst="downArrow">
            <a:avLst/>
          </a:prstGeom>
          <a:solidFill>
            <a:schemeClr val="bg1">
              <a:lumMod val="85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Down Arrow 69"/>
          <p:cNvSpPr/>
          <p:nvPr/>
        </p:nvSpPr>
        <p:spPr>
          <a:xfrm rot="17400186">
            <a:off x="4767213" y="-183753"/>
            <a:ext cx="429173" cy="5804254"/>
          </a:xfrm>
          <a:prstGeom prst="downArrow">
            <a:avLst/>
          </a:prstGeom>
          <a:solidFill>
            <a:srgbClr val="D9D9D9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70"/>
          <p:cNvSpPr txBox="1"/>
          <p:nvPr/>
        </p:nvSpPr>
        <p:spPr>
          <a:xfrm>
            <a:off x="4439452" y="2286000"/>
            <a:ext cx="1966654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This can’t happen!</a:t>
            </a:r>
            <a:endParaRPr lang="en-US" sz="2800" b="1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35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5" grpId="0" animBg="1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  <p:bldP spid="69" grpId="0" animBg="1"/>
      <p:bldP spid="70" grpId="0" animBg="1"/>
      <p:bldP spid="70" grpId="1" animBg="1"/>
      <p:bldP spid="7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useful abstractions an OS wants to offer can’t be directly realized by hardware</a:t>
            </a:r>
          </a:p>
          <a:p>
            <a:pPr lvl="1"/>
            <a:r>
              <a:rPr lang="en-US" dirty="0" smtClean="0"/>
              <a:t>The hardware doesn’t do exactly what the abstraction requires</a:t>
            </a:r>
          </a:p>
          <a:p>
            <a:pPr lvl="1"/>
            <a:r>
              <a:rPr lang="en-US" dirty="0" smtClean="0"/>
              <a:t>Multiple pieces of hardware are needed to achieve the abstraction</a:t>
            </a:r>
          </a:p>
          <a:p>
            <a:pPr lvl="1"/>
            <a:r>
              <a:rPr lang="en-US" dirty="0" smtClean="0"/>
              <a:t>The hardware must be shared by multiple instances of the abstraction</a:t>
            </a:r>
          </a:p>
          <a:p>
            <a:r>
              <a:rPr lang="en-US" dirty="0" smtClean="0"/>
              <a:t>How do we provide the abstraction to users?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092268" y="553767"/>
            <a:ext cx="2979479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Services In This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9472"/>
            <a:ext cx="8229600" cy="4525963"/>
          </a:xfrm>
        </p:spPr>
        <p:txBody>
          <a:bodyPr/>
          <a:lstStyle/>
          <a:p>
            <a:r>
              <a:rPr lang="en-US" dirty="0" smtClean="0"/>
              <a:t>Some activities are local to each program</a:t>
            </a:r>
          </a:p>
          <a:p>
            <a:r>
              <a:rPr lang="en-US" dirty="0" smtClean="0"/>
              <a:t>Other services are intended to be shared</a:t>
            </a:r>
          </a:p>
          <a:p>
            <a:pPr lvl="1"/>
            <a:r>
              <a:rPr lang="en-US" dirty="0" smtClean="0"/>
              <a:t>Like a file system</a:t>
            </a:r>
          </a:p>
          <a:p>
            <a:r>
              <a:rPr lang="en-US" dirty="0" smtClean="0"/>
              <a:t>This functionality can be provided by a client/server model</a:t>
            </a:r>
          </a:p>
          <a:p>
            <a:r>
              <a:rPr lang="en-US" dirty="0" smtClean="0"/>
              <a:t>The system services are provided by the server</a:t>
            </a:r>
          </a:p>
          <a:p>
            <a:r>
              <a:rPr lang="en-US" dirty="0" smtClean="0"/>
              <a:t>The user programs are clients</a:t>
            </a:r>
          </a:p>
          <a:p>
            <a:r>
              <a:rPr lang="en-US" dirty="0" smtClean="0"/>
              <a:t>The client sends a message to the server to get help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Storage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server keeps data persistently for all user programs</a:t>
            </a:r>
          </a:p>
          <a:p>
            <a:pPr lvl="1"/>
            <a:r>
              <a:rPr lang="en-US" dirty="0" smtClean="0"/>
              <a:t>E.g., a file system</a:t>
            </a:r>
          </a:p>
          <a:p>
            <a:r>
              <a:rPr lang="en-US" dirty="0" smtClean="0"/>
              <a:t>User programs act as clients</a:t>
            </a:r>
          </a:p>
          <a:p>
            <a:pPr lvl="1"/>
            <a:r>
              <a:rPr lang="en-US" dirty="0" smtClean="0"/>
              <a:t>Sending read/write messages to the server</a:t>
            </a:r>
          </a:p>
          <a:p>
            <a:r>
              <a:rPr lang="en-US" dirty="0" smtClean="0"/>
              <a:t>The server responds to reads with the requested data</a:t>
            </a:r>
          </a:p>
          <a:p>
            <a:r>
              <a:rPr lang="en-US" dirty="0" smtClean="0"/>
              <a:t>And to writes with acknowledgements of completion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1606"/>
            <a:ext cx="8229600" cy="1143000"/>
          </a:xfrm>
        </p:spPr>
        <p:txBody>
          <a:bodyPr/>
          <a:lstStyle/>
          <a:p>
            <a:r>
              <a:rPr lang="en-US" dirty="0" smtClean="0"/>
              <a:t>Advantages of This Modularity </a:t>
            </a:r>
            <a:br>
              <a:rPr lang="en-US" dirty="0" smtClean="0"/>
            </a:br>
            <a:r>
              <a:rPr lang="en-US" dirty="0" smtClean="0"/>
              <a:t>For a Storage Subsystem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Everyone easily sees the same persistent storage</a:t>
            </a:r>
          </a:p>
          <a:p>
            <a:r>
              <a:rPr lang="en-US" dirty="0" smtClean="0"/>
              <a:t>The server performs all actual data accesses</a:t>
            </a:r>
          </a:p>
          <a:p>
            <a:pPr lvl="1"/>
            <a:r>
              <a:rPr lang="en-US" dirty="0" smtClean="0"/>
              <a:t>So no worries about concurrent writes or read/write inconsistencies</a:t>
            </a:r>
          </a:p>
          <a:p>
            <a:r>
              <a:rPr lang="en-US" dirty="0" smtClean="0"/>
              <a:t>Server can ensure fair sharing</a:t>
            </a:r>
          </a:p>
          <a:p>
            <a:r>
              <a:rPr lang="en-US" dirty="0" smtClean="0"/>
              <a:t>Clients can’t accidentally/intentionally corrupt the entire data store</a:t>
            </a:r>
          </a:p>
          <a:p>
            <a:pPr lvl="1"/>
            <a:r>
              <a:rPr lang="en-US" dirty="0" smtClean="0"/>
              <a:t>Only things they are allowed to write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Hard Modularity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2632"/>
            <a:ext cx="8229600" cy="4525963"/>
          </a:xfrm>
        </p:spPr>
        <p:txBody>
          <a:bodyPr/>
          <a:lstStyle/>
          <a:p>
            <a:r>
              <a:rPr lang="en-US" dirty="0" smtClean="0"/>
              <a:t>With hard modularity, something beyond good behavior enforces module boundaries</a:t>
            </a:r>
          </a:p>
          <a:p>
            <a:r>
              <a:rPr lang="en-US" dirty="0" smtClean="0"/>
              <a:t>Here, the physical boundaries of the machine</a:t>
            </a:r>
          </a:p>
          <a:p>
            <a:r>
              <a:rPr lang="en-US" dirty="0" smtClean="0"/>
              <a:t>A client machine literally cannot touch the memory of the server</a:t>
            </a:r>
          </a:p>
          <a:p>
            <a:pPr lvl="1"/>
            <a:r>
              <a:rPr lang="en-US" dirty="0" smtClean="0"/>
              <a:t>Or of another client machine</a:t>
            </a:r>
          </a:p>
          <a:p>
            <a:r>
              <a:rPr lang="en-US" dirty="0" smtClean="0"/>
              <a:t>No error or attack can change that</a:t>
            </a:r>
          </a:p>
          <a:p>
            <a:pPr lvl="1"/>
            <a:r>
              <a:rPr lang="en-US" dirty="0" smtClean="0"/>
              <a:t>Though flaws in the server can cause problems</a:t>
            </a:r>
          </a:p>
          <a:p>
            <a:r>
              <a:rPr lang="en-US" dirty="0" smtClean="0"/>
              <a:t>Provides stronger guarantees all around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Downsides of Hard Modularity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158"/>
            <a:ext cx="8229600" cy="4525963"/>
          </a:xfrm>
        </p:spPr>
        <p:txBody>
          <a:bodyPr/>
          <a:lstStyle/>
          <a:p>
            <a:r>
              <a:rPr lang="en-US" dirty="0" smtClean="0"/>
              <a:t>The hard boundaries prevent low-cost optimizations</a:t>
            </a:r>
          </a:p>
          <a:p>
            <a:r>
              <a:rPr lang="en-US" dirty="0" smtClean="0"/>
              <a:t>In client/server organizations, doing anything with another program </a:t>
            </a:r>
            <a:r>
              <a:rPr lang="en-US" smtClean="0"/>
              <a:t>requires messages</a:t>
            </a:r>
            <a:endParaRPr lang="en-US" dirty="0" smtClean="0"/>
          </a:p>
          <a:p>
            <a:pPr lvl="1"/>
            <a:r>
              <a:rPr lang="en-US" dirty="0" smtClean="0"/>
              <a:t>Inherently more expensive than simple memory accesses</a:t>
            </a:r>
          </a:p>
          <a:p>
            <a:r>
              <a:rPr lang="en-US" dirty="0" smtClean="0"/>
              <a:t>If the boundary sits between components requiring fast interactions, possibly very bad</a:t>
            </a:r>
          </a:p>
          <a:p>
            <a:r>
              <a:rPr lang="en-US" dirty="0" smtClean="0"/>
              <a:t>A lot of what we do in operating systems involves this tradeoff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Other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if I don’t have enough hardware?</a:t>
            </a:r>
          </a:p>
          <a:p>
            <a:pPr lvl="1"/>
            <a:r>
              <a:rPr lang="en-US" dirty="0" smtClean="0"/>
              <a:t>Not enough machines to give one to each client and server</a:t>
            </a:r>
          </a:p>
          <a:p>
            <a:pPr lvl="1"/>
            <a:r>
              <a:rPr lang="en-US" dirty="0" smtClean="0"/>
              <a:t>Not enough memory, network capacity, etc.</a:t>
            </a:r>
          </a:p>
          <a:p>
            <a:r>
              <a:rPr lang="en-US" dirty="0" smtClean="0"/>
              <a:t>Am I forced to fall back on sharing machines and using soft modularity?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different alternative to providing harder modularity</a:t>
            </a:r>
          </a:p>
          <a:p>
            <a:r>
              <a:rPr lang="en-US" dirty="0" smtClean="0"/>
              <a:t>Provide the illusion of a complete machine to each program</a:t>
            </a:r>
          </a:p>
          <a:p>
            <a:r>
              <a:rPr lang="en-US" dirty="0" smtClean="0"/>
              <a:t>Use shared hardware to instantiate the various virtual machines</a:t>
            </a:r>
          </a:p>
          <a:p>
            <a:r>
              <a:rPr lang="en-US" dirty="0" smtClean="0"/>
              <a:t>System software (i.e., the operating system) and perhaps special hardware handle it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815460" y="553767"/>
            <a:ext cx="3507803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Virtualization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54231" y="12954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1401010" y="19076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20"/>
          <p:cNvGrpSpPr/>
          <p:nvPr/>
        </p:nvGrpSpPr>
        <p:grpSpPr>
          <a:xfrm>
            <a:off x="2363736" y="3614194"/>
            <a:ext cx="4646664" cy="2786606"/>
            <a:chOff x="1754136" y="2737894"/>
            <a:chExt cx="4646664" cy="2786606"/>
          </a:xfrm>
        </p:grpSpPr>
        <p:sp>
          <p:nvSpPr>
            <p:cNvPr id="4" name="Rectangle 3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>
              <a:stCxn id="4" idx="2"/>
              <a:endCxn id="6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Can 9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12" name="Rounded Rectangle 11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Up-Down Arrow 12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7" name="Straight Connector 16"/>
            <p:cNvCxnSpPr>
              <a:endCxn id="10" idx="1"/>
            </p:cNvCxnSpPr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endCxn id="12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Oval 21"/>
          <p:cNvSpPr/>
          <p:nvPr/>
        </p:nvSpPr>
        <p:spPr>
          <a:xfrm>
            <a:off x="2810095" y="13081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4865959" y="1320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6921823" y="13335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5" name="Group 35"/>
          <p:cNvGrpSpPr/>
          <p:nvPr/>
        </p:nvGrpSpPr>
        <p:grpSpPr>
          <a:xfrm>
            <a:off x="928394" y="2209800"/>
            <a:ext cx="1281406" cy="1026695"/>
            <a:chOff x="633445" y="2388113"/>
            <a:chExt cx="1622146" cy="1299031"/>
          </a:xfrm>
        </p:grpSpPr>
        <p:sp>
          <p:nvSpPr>
            <p:cNvPr id="26" name="Rectangle 25"/>
            <p:cNvSpPr/>
            <p:nvPr/>
          </p:nvSpPr>
          <p:spPr>
            <a:xfrm>
              <a:off x="952124" y="2451348"/>
              <a:ext cx="841690" cy="2555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1200403" y="3000383"/>
              <a:ext cx="349985" cy="414425"/>
            </a:xfrm>
            <a:prstGeom prst="roundRect">
              <a:avLst/>
            </a:prstGeom>
            <a:solidFill>
              <a:srgbClr val="D9D9D9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8" name="Rounded Rectangle 27"/>
            <p:cNvSpPr/>
            <p:nvPr/>
          </p:nvSpPr>
          <p:spPr>
            <a:xfrm rot="5400000">
              <a:off x="795002" y="2226556"/>
              <a:ext cx="1299031" cy="162214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9" name="Straight Connector 28"/>
            <p:cNvCxnSpPr>
              <a:stCxn id="26" idx="2"/>
              <a:endCxn id="27" idx="0"/>
            </p:cNvCxnSpPr>
            <p:nvPr/>
          </p:nvCxnSpPr>
          <p:spPr>
            <a:xfrm rot="16200000" flipH="1">
              <a:off x="1227420" y="2852407"/>
              <a:ext cx="293525" cy="242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Can 29"/>
            <p:cNvSpPr/>
            <p:nvPr/>
          </p:nvSpPr>
          <p:spPr>
            <a:xfrm>
              <a:off x="778049" y="2994463"/>
              <a:ext cx="360285" cy="645319"/>
            </a:xfrm>
            <a:prstGeom prst="can">
              <a:avLst/>
            </a:prstGeom>
            <a:solidFill>
              <a:srgbClr val="D9D9D9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16" name="Group 30"/>
            <p:cNvGrpSpPr/>
            <p:nvPr/>
          </p:nvGrpSpPr>
          <p:grpSpPr>
            <a:xfrm>
              <a:off x="1617158" y="3041825"/>
              <a:ext cx="419641" cy="645319"/>
              <a:chOff x="6807200" y="3937000"/>
              <a:chExt cx="1202070" cy="1384300"/>
            </a:xfrm>
            <a:solidFill>
              <a:srgbClr val="D9D9D9"/>
            </a:solidFill>
          </p:grpSpPr>
          <p:sp>
            <p:nvSpPr>
              <p:cNvPr id="34" name="Rounded Rectangle 33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5" name="Up-Down Arrow 34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2" name="Straight Connector 31"/>
            <p:cNvCxnSpPr>
              <a:endCxn id="30" idx="1"/>
            </p:cNvCxnSpPr>
            <p:nvPr/>
          </p:nvCxnSpPr>
          <p:spPr>
            <a:xfrm rot="5400000">
              <a:off x="848297" y="2810832"/>
              <a:ext cx="293525" cy="7373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endCxn id="34" idx="0"/>
            </p:cNvCxnSpPr>
            <p:nvPr/>
          </p:nvCxnSpPr>
          <p:spPr>
            <a:xfrm rot="16200000" flipH="1">
              <a:off x="1594486" y="2809333"/>
              <a:ext cx="334968" cy="1300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36"/>
          <p:cNvGrpSpPr/>
          <p:nvPr/>
        </p:nvGrpSpPr>
        <p:grpSpPr>
          <a:xfrm>
            <a:off x="3061994" y="2209800"/>
            <a:ext cx="1281406" cy="1026695"/>
            <a:chOff x="633445" y="2388113"/>
            <a:chExt cx="1622146" cy="1299031"/>
          </a:xfrm>
        </p:grpSpPr>
        <p:sp>
          <p:nvSpPr>
            <p:cNvPr id="38" name="Rectangle 37"/>
            <p:cNvSpPr/>
            <p:nvPr/>
          </p:nvSpPr>
          <p:spPr>
            <a:xfrm>
              <a:off x="952124" y="2451348"/>
              <a:ext cx="841690" cy="2555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1200403" y="3000383"/>
              <a:ext cx="349985" cy="414425"/>
            </a:xfrm>
            <a:prstGeom prst="roundRect">
              <a:avLst/>
            </a:prstGeom>
            <a:solidFill>
              <a:srgbClr val="D9D9D9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40" name="Rounded Rectangle 39"/>
            <p:cNvSpPr/>
            <p:nvPr/>
          </p:nvSpPr>
          <p:spPr>
            <a:xfrm rot="5400000">
              <a:off x="795002" y="2226556"/>
              <a:ext cx="1299031" cy="162214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Connector 40"/>
            <p:cNvCxnSpPr>
              <a:stCxn id="38" idx="2"/>
              <a:endCxn id="39" idx="0"/>
            </p:cNvCxnSpPr>
            <p:nvPr/>
          </p:nvCxnSpPr>
          <p:spPr>
            <a:xfrm rot="16200000" flipH="1">
              <a:off x="1227420" y="2852407"/>
              <a:ext cx="293525" cy="242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Can 41"/>
            <p:cNvSpPr/>
            <p:nvPr/>
          </p:nvSpPr>
          <p:spPr>
            <a:xfrm>
              <a:off x="778049" y="2994463"/>
              <a:ext cx="360285" cy="645319"/>
            </a:xfrm>
            <a:prstGeom prst="can">
              <a:avLst/>
            </a:prstGeom>
            <a:solidFill>
              <a:srgbClr val="D9D9D9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20" name="Group 42"/>
            <p:cNvGrpSpPr/>
            <p:nvPr/>
          </p:nvGrpSpPr>
          <p:grpSpPr>
            <a:xfrm>
              <a:off x="1617158" y="3041825"/>
              <a:ext cx="419641" cy="645319"/>
              <a:chOff x="6807200" y="3937000"/>
              <a:chExt cx="1202070" cy="1384300"/>
            </a:xfrm>
            <a:solidFill>
              <a:srgbClr val="D9D9D9"/>
            </a:solidFill>
          </p:grpSpPr>
          <p:sp>
            <p:nvSpPr>
              <p:cNvPr id="46" name="Rounded Rectangle 45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7" name="Up-Down Arrow 46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4" name="Straight Connector 43"/>
            <p:cNvCxnSpPr>
              <a:endCxn id="42" idx="1"/>
            </p:cNvCxnSpPr>
            <p:nvPr/>
          </p:nvCxnSpPr>
          <p:spPr>
            <a:xfrm rot="5400000">
              <a:off x="848297" y="2810832"/>
              <a:ext cx="293525" cy="7373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>
              <a:endCxn id="46" idx="0"/>
            </p:cNvCxnSpPr>
            <p:nvPr/>
          </p:nvCxnSpPr>
          <p:spPr>
            <a:xfrm rot="16200000" flipH="1">
              <a:off x="1594486" y="2809333"/>
              <a:ext cx="334968" cy="1300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47"/>
          <p:cNvGrpSpPr/>
          <p:nvPr/>
        </p:nvGrpSpPr>
        <p:grpSpPr>
          <a:xfrm>
            <a:off x="5105400" y="2209800"/>
            <a:ext cx="1281406" cy="1026695"/>
            <a:chOff x="633445" y="2388113"/>
            <a:chExt cx="1622146" cy="1299031"/>
          </a:xfrm>
        </p:grpSpPr>
        <p:sp>
          <p:nvSpPr>
            <p:cNvPr id="49" name="Rectangle 48"/>
            <p:cNvSpPr/>
            <p:nvPr/>
          </p:nvSpPr>
          <p:spPr>
            <a:xfrm>
              <a:off x="952124" y="2451348"/>
              <a:ext cx="841690" cy="2555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0" name="Rounded Rectangle 49"/>
            <p:cNvSpPr/>
            <p:nvPr/>
          </p:nvSpPr>
          <p:spPr>
            <a:xfrm>
              <a:off x="1200403" y="3000383"/>
              <a:ext cx="349985" cy="414425"/>
            </a:xfrm>
            <a:prstGeom prst="roundRect">
              <a:avLst/>
            </a:prstGeom>
            <a:solidFill>
              <a:srgbClr val="D9D9D9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51" name="Rounded Rectangle 50"/>
            <p:cNvSpPr/>
            <p:nvPr/>
          </p:nvSpPr>
          <p:spPr>
            <a:xfrm rot="5400000">
              <a:off x="795002" y="2226556"/>
              <a:ext cx="1299031" cy="162214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2" name="Straight Connector 51"/>
            <p:cNvCxnSpPr>
              <a:stCxn id="49" idx="2"/>
              <a:endCxn id="50" idx="0"/>
            </p:cNvCxnSpPr>
            <p:nvPr/>
          </p:nvCxnSpPr>
          <p:spPr>
            <a:xfrm rot="16200000" flipH="1">
              <a:off x="1227420" y="2852407"/>
              <a:ext cx="293525" cy="242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Can 52"/>
            <p:cNvSpPr/>
            <p:nvPr/>
          </p:nvSpPr>
          <p:spPr>
            <a:xfrm>
              <a:off x="778049" y="2994463"/>
              <a:ext cx="360285" cy="645319"/>
            </a:xfrm>
            <a:prstGeom prst="can">
              <a:avLst/>
            </a:prstGeom>
            <a:solidFill>
              <a:srgbClr val="D9D9D9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25" name="Group 53"/>
            <p:cNvGrpSpPr/>
            <p:nvPr/>
          </p:nvGrpSpPr>
          <p:grpSpPr>
            <a:xfrm>
              <a:off x="1617158" y="3041825"/>
              <a:ext cx="419641" cy="645319"/>
              <a:chOff x="6807200" y="3937000"/>
              <a:chExt cx="1202070" cy="1384300"/>
            </a:xfrm>
            <a:solidFill>
              <a:srgbClr val="D9D9D9"/>
            </a:solidFill>
          </p:grpSpPr>
          <p:sp>
            <p:nvSpPr>
              <p:cNvPr id="57" name="Rounded Rectangle 56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8" name="Up-Down Arrow 57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5" name="Straight Connector 54"/>
            <p:cNvCxnSpPr>
              <a:endCxn id="53" idx="1"/>
            </p:cNvCxnSpPr>
            <p:nvPr/>
          </p:nvCxnSpPr>
          <p:spPr>
            <a:xfrm rot="5400000">
              <a:off x="848297" y="2810832"/>
              <a:ext cx="293525" cy="7373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endCxn id="57" idx="0"/>
            </p:cNvCxnSpPr>
            <p:nvPr/>
          </p:nvCxnSpPr>
          <p:spPr>
            <a:xfrm rot="16200000" flipH="1">
              <a:off x="1594486" y="2809333"/>
              <a:ext cx="334968" cy="1300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58"/>
          <p:cNvGrpSpPr/>
          <p:nvPr/>
        </p:nvGrpSpPr>
        <p:grpSpPr>
          <a:xfrm>
            <a:off x="7086600" y="2209800"/>
            <a:ext cx="1281406" cy="1026695"/>
            <a:chOff x="633445" y="2388113"/>
            <a:chExt cx="1622146" cy="1299031"/>
          </a:xfrm>
        </p:grpSpPr>
        <p:sp>
          <p:nvSpPr>
            <p:cNvPr id="60" name="Rectangle 59"/>
            <p:cNvSpPr/>
            <p:nvPr/>
          </p:nvSpPr>
          <p:spPr>
            <a:xfrm>
              <a:off x="952124" y="2451348"/>
              <a:ext cx="841690" cy="2555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1" name="Rounded Rectangle 60"/>
            <p:cNvSpPr/>
            <p:nvPr/>
          </p:nvSpPr>
          <p:spPr>
            <a:xfrm>
              <a:off x="1200403" y="3000383"/>
              <a:ext cx="349985" cy="414425"/>
            </a:xfrm>
            <a:prstGeom prst="roundRect">
              <a:avLst/>
            </a:prstGeom>
            <a:solidFill>
              <a:srgbClr val="D9D9D9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62" name="Rounded Rectangle 61"/>
            <p:cNvSpPr/>
            <p:nvPr/>
          </p:nvSpPr>
          <p:spPr>
            <a:xfrm rot="5400000">
              <a:off x="795002" y="2226556"/>
              <a:ext cx="1299031" cy="162214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3" name="Straight Connector 62"/>
            <p:cNvCxnSpPr>
              <a:stCxn id="60" idx="2"/>
              <a:endCxn id="61" idx="0"/>
            </p:cNvCxnSpPr>
            <p:nvPr/>
          </p:nvCxnSpPr>
          <p:spPr>
            <a:xfrm rot="16200000" flipH="1">
              <a:off x="1227420" y="2852407"/>
              <a:ext cx="293525" cy="242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Can 63"/>
            <p:cNvSpPr/>
            <p:nvPr/>
          </p:nvSpPr>
          <p:spPr>
            <a:xfrm>
              <a:off x="778049" y="2994463"/>
              <a:ext cx="360285" cy="645319"/>
            </a:xfrm>
            <a:prstGeom prst="can">
              <a:avLst/>
            </a:prstGeom>
            <a:solidFill>
              <a:srgbClr val="D9D9D9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36" name="Group 64"/>
            <p:cNvGrpSpPr/>
            <p:nvPr/>
          </p:nvGrpSpPr>
          <p:grpSpPr>
            <a:xfrm>
              <a:off x="1617158" y="3041825"/>
              <a:ext cx="419641" cy="645319"/>
              <a:chOff x="6807200" y="3937000"/>
              <a:chExt cx="1202070" cy="1384300"/>
            </a:xfrm>
            <a:solidFill>
              <a:srgbClr val="D9D9D9"/>
            </a:solidFill>
          </p:grpSpPr>
          <p:sp>
            <p:nvSpPr>
              <p:cNvPr id="68" name="Rounded Rectangle 67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69" name="Up-Down Arrow 68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66" name="Straight Connector 65"/>
            <p:cNvCxnSpPr>
              <a:endCxn id="64" idx="1"/>
            </p:cNvCxnSpPr>
            <p:nvPr/>
          </p:nvCxnSpPr>
          <p:spPr>
            <a:xfrm rot="5400000">
              <a:off x="848297" y="2810832"/>
              <a:ext cx="293525" cy="7373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endCxn id="68" idx="0"/>
            </p:cNvCxnSpPr>
            <p:nvPr/>
          </p:nvCxnSpPr>
          <p:spPr>
            <a:xfrm rot="16200000" flipH="1">
              <a:off x="1594486" y="2809333"/>
              <a:ext cx="334968" cy="1300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0" name="Down Arrow 69"/>
          <p:cNvSpPr/>
          <p:nvPr/>
        </p:nvSpPr>
        <p:spPr>
          <a:xfrm>
            <a:off x="3458410" y="1905000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Down Arrow 70"/>
          <p:cNvSpPr/>
          <p:nvPr/>
        </p:nvSpPr>
        <p:spPr>
          <a:xfrm>
            <a:off x="5501816" y="1902322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Down Arrow 71"/>
          <p:cNvSpPr/>
          <p:nvPr/>
        </p:nvSpPr>
        <p:spPr>
          <a:xfrm>
            <a:off x="7529806" y="18996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/>
          <p:cNvSpPr txBox="1"/>
          <p:nvPr/>
        </p:nvSpPr>
        <p:spPr>
          <a:xfrm>
            <a:off x="457200" y="3962400"/>
            <a:ext cx="138782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Virtual machines </a:t>
            </a:r>
            <a:endParaRPr lang="en-US" sz="2400" dirty="0">
              <a:latin typeface="Times New Roman"/>
              <a:cs typeface="Times New Roman"/>
            </a:endParaRPr>
          </a:p>
        </p:txBody>
      </p:sp>
      <p:cxnSp>
        <p:nvCxnSpPr>
          <p:cNvPr id="75" name="Straight Arrow Connector 74"/>
          <p:cNvCxnSpPr>
            <a:stCxn id="73" idx="0"/>
          </p:cNvCxnSpPr>
          <p:nvPr/>
        </p:nvCxnSpPr>
        <p:spPr>
          <a:xfrm rot="5400000" flipH="1" flipV="1">
            <a:off x="876217" y="3511390"/>
            <a:ext cx="725904" cy="17611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flipV="1">
            <a:off x="1215451" y="2871519"/>
            <a:ext cx="1846544" cy="110562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flipV="1">
            <a:off x="1307449" y="2871519"/>
            <a:ext cx="3737548" cy="1108294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endCxn id="62" idx="2"/>
          </p:cNvCxnSpPr>
          <p:nvPr/>
        </p:nvCxnSpPr>
        <p:spPr>
          <a:xfrm flipV="1">
            <a:off x="1327228" y="2723149"/>
            <a:ext cx="5759372" cy="123925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7232808" y="4297947"/>
            <a:ext cx="1387822" cy="12003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A single physical machine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5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1.85185E-6 L 0.24167 0.27778 " pathEditMode="relative" ptsTypes="AA">
                                      <p:cBhvr>
                                        <p:cTn id="5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0" presetClass="path" presetSubtype="0" accel="50000" decel="5000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3.05556E-6 -7.40741E-7 L 0.0783 0.27801 " pathEditMode="relative" ptsTypes="AA">
                                      <p:cBhvr>
                                        <p:cTn id="6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000"/>
                            </p:stCondLst>
                            <p:childTnLst>
                              <p:par>
                                <p:cTn id="64" presetID="0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38889E-6 -7.40741E-7 L -0.075 0.27801 " pathEditMode="relative" ptsTypes="AA">
                                      <p:cBhvr>
                                        <p:cTn id="6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7500"/>
                            </p:stCondLst>
                            <p:childTnLst>
                              <p:par>
                                <p:cTn id="67" presetID="0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4.72222E-6 -7.40741E-7 L -0.22153 0.27824 " pathEditMode="relative" ptsTypes="AA">
                                      <p:cBhvr>
                                        <p:cTn id="6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0" grpId="0" animBg="1"/>
      <p:bldP spid="71" grpId="0" animBg="1"/>
      <p:bldP spid="72" grpId="0" animBg="1"/>
      <p:bldP spid="73" grpId="0"/>
      <p:bldP spid="73" grpId="1"/>
      <p:bldP spid="82" grpId="0"/>
      <p:bldP spid="82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Trick in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the virtual machines share the same physical hardware</a:t>
            </a:r>
          </a:p>
          <a:p>
            <a:r>
              <a:rPr lang="en-US" dirty="0" smtClean="0"/>
              <a:t>But each thinks it has its own machine</a:t>
            </a:r>
          </a:p>
          <a:p>
            <a:r>
              <a:rPr lang="en-US" dirty="0" smtClean="0"/>
              <a:t>Must be sure that one virtual machine doesn’t affect behavior of the others</a:t>
            </a:r>
          </a:p>
          <a:p>
            <a:pPr lvl="1"/>
            <a:r>
              <a:rPr lang="en-US" dirty="0" smtClean="0"/>
              <a:t>Intentionally or accidentally</a:t>
            </a:r>
          </a:p>
          <a:p>
            <a:r>
              <a:rPr lang="en-US" dirty="0" smtClean="0"/>
              <a:t>With the least possible performance penalty</a:t>
            </a:r>
          </a:p>
          <a:p>
            <a:pPr lvl="1"/>
            <a:r>
              <a:rPr lang="en-US" dirty="0" smtClean="0"/>
              <a:t>Given that there will be a penalty merely for sharing at all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Returning To Our Simple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could build a system in which each program gets its own virtualized resources</a:t>
            </a:r>
          </a:p>
          <a:p>
            <a:r>
              <a:rPr lang="en-US" dirty="0" smtClean="0"/>
              <a:t>Providing stronger modularity than soft</a:t>
            </a:r>
          </a:p>
          <a:p>
            <a:pPr lvl="1"/>
            <a:r>
              <a:rPr lang="en-US" dirty="0" smtClean="0"/>
              <a:t>But maybe not quite as hard as true separate hardware</a:t>
            </a:r>
          </a:p>
          <a:p>
            <a:r>
              <a:rPr lang="en-US" dirty="0" smtClean="0"/>
              <a:t>If we did that, what abstractions will our system need to support?</a:t>
            </a:r>
          </a:p>
          <a:p>
            <a:pPr lvl="1"/>
            <a:r>
              <a:rPr lang="en-US" dirty="0" smtClean="0"/>
              <a:t>To provide the illusion of exclusive hardware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Virtualization and Modularity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2115"/>
            <a:ext cx="8229600" cy="4525963"/>
          </a:xfrm>
        </p:spPr>
        <p:txBody>
          <a:bodyPr/>
          <a:lstStyle/>
          <a:p>
            <a:r>
              <a:rPr lang="en-US" dirty="0" smtClean="0"/>
              <a:t>Use software to make the hardware we have look like the abstraction we want</a:t>
            </a:r>
          </a:p>
          <a:p>
            <a:pPr lvl="1"/>
            <a:r>
              <a:rPr lang="en-US" dirty="0" smtClean="0"/>
              <a:t>That’s virtualization</a:t>
            </a:r>
          </a:p>
          <a:p>
            <a:r>
              <a:rPr lang="en-US" dirty="0" smtClean="0"/>
              <a:t>Divide up the overall system you want into well-defined communicating pieces</a:t>
            </a:r>
          </a:p>
          <a:p>
            <a:pPr lvl="1"/>
            <a:r>
              <a:rPr lang="en-US" dirty="0" smtClean="0"/>
              <a:t>That’s modularity</a:t>
            </a:r>
          </a:p>
          <a:p>
            <a:r>
              <a:rPr lang="en-US" dirty="0" smtClean="0"/>
              <a:t>Using the two techniques allows us to build powerful systems from simple components</a:t>
            </a:r>
          </a:p>
          <a:p>
            <a:pPr lvl="1"/>
            <a:r>
              <a:rPr lang="en-US" dirty="0" smtClean="0"/>
              <a:t>Without making the resulting system unmanageably complex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434"/>
            <a:ext cx="8229600" cy="1143000"/>
          </a:xfrm>
        </p:spPr>
        <p:txBody>
          <a:bodyPr/>
          <a:lstStyle/>
          <a:p>
            <a:r>
              <a:rPr lang="en-US" dirty="0" smtClean="0"/>
              <a:t>Abstractions for </a:t>
            </a:r>
            <a:r>
              <a:rPr lang="en-US" dirty="0" err="1" smtClean="0"/>
              <a:t>Virtualizing</a:t>
            </a:r>
            <a:r>
              <a:rPr lang="en-US" dirty="0" smtClean="0"/>
              <a:t> Computers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kind of interpreter abstraction</a:t>
            </a:r>
          </a:p>
          <a:p>
            <a:pPr lvl="1"/>
            <a:r>
              <a:rPr lang="en-US" dirty="0" smtClean="0"/>
              <a:t>A </a:t>
            </a:r>
            <a:r>
              <a:rPr lang="en-US" i="1" dirty="0" smtClean="0"/>
              <a:t>thread</a:t>
            </a:r>
          </a:p>
          <a:p>
            <a:r>
              <a:rPr lang="en-US" dirty="0" smtClean="0"/>
              <a:t>Some kind of communications abstraction</a:t>
            </a:r>
          </a:p>
          <a:p>
            <a:pPr lvl="1"/>
            <a:r>
              <a:rPr lang="en-US" i="1" dirty="0" smtClean="0"/>
              <a:t>Bounded buffers</a:t>
            </a:r>
          </a:p>
          <a:p>
            <a:r>
              <a:rPr lang="en-US" dirty="0" smtClean="0"/>
              <a:t>Some kind of memory abstraction</a:t>
            </a:r>
          </a:p>
          <a:p>
            <a:pPr lvl="1"/>
            <a:r>
              <a:rPr lang="en-US" i="1" dirty="0" smtClean="0"/>
              <a:t>Virtual memory</a:t>
            </a:r>
            <a:endParaRPr lang="en-US" dirty="0" smtClean="0"/>
          </a:p>
          <a:p>
            <a:r>
              <a:rPr lang="en-US" dirty="0" smtClean="0"/>
              <a:t>For a virtualized architecture, the operating system provides these </a:t>
            </a:r>
            <a:r>
              <a:rPr lang="en-US" smtClean="0"/>
              <a:t>kinds of abstractions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US" dirty="0" smtClean="0"/>
              <a:t>Encapsulates the state of a running computation</a:t>
            </a:r>
          </a:p>
          <a:p>
            <a:r>
              <a:rPr lang="en-US" dirty="0" smtClean="0"/>
              <a:t>So what does it need?</a:t>
            </a:r>
          </a:p>
          <a:p>
            <a:pPr lvl="1"/>
            <a:r>
              <a:rPr lang="en-US" dirty="0" smtClean="0"/>
              <a:t>Something that describes what computation is to be performed</a:t>
            </a:r>
          </a:p>
          <a:p>
            <a:pPr lvl="1"/>
            <a:r>
              <a:rPr lang="en-US" dirty="0" smtClean="0"/>
              <a:t>Something that describes where it is in the computation</a:t>
            </a:r>
          </a:p>
          <a:p>
            <a:pPr lvl="1"/>
            <a:r>
              <a:rPr lang="en-US" dirty="0" smtClean="0"/>
              <a:t>Something that maintains the state of the computation’s data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429000" y="553767"/>
            <a:ext cx="2362200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 Handling of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dirty="0" smtClean="0"/>
              <a:t>There will be one (or more) threads for each program that is running</a:t>
            </a:r>
          </a:p>
          <a:p>
            <a:r>
              <a:rPr lang="en-US" dirty="0" smtClean="0"/>
              <a:t>The OS must choose which thread to run on which of its several processors</a:t>
            </a:r>
          </a:p>
          <a:p>
            <a:pPr lvl="1"/>
            <a:r>
              <a:rPr lang="en-US" dirty="0" smtClean="0"/>
              <a:t>If more threads than processors, some threads will need to share processors</a:t>
            </a:r>
          </a:p>
          <a:p>
            <a:pPr lvl="1"/>
            <a:r>
              <a:rPr lang="en-US" dirty="0" smtClean="0"/>
              <a:t>Which implies the OS must be able to cleanly stop and start threads</a:t>
            </a:r>
          </a:p>
          <a:p>
            <a:r>
              <a:rPr lang="en-US" dirty="0" smtClean="0"/>
              <a:t>While one thread is using a processor, no other thread should interfere with its use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One Thread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US" dirty="0" smtClean="0"/>
              <a:t>The OS loads its executable code into memory</a:t>
            </a:r>
          </a:p>
          <a:p>
            <a:r>
              <a:rPr lang="en-US" dirty="0" smtClean="0"/>
              <a:t>The OS chooses a processor for the thread</a:t>
            </a:r>
          </a:p>
          <a:p>
            <a:r>
              <a:rPr lang="en-US" dirty="0" smtClean="0"/>
              <a:t>The OS creates control structures for the thread</a:t>
            </a:r>
          </a:p>
          <a:p>
            <a:pPr lvl="1"/>
            <a:r>
              <a:rPr lang="en-US" dirty="0" smtClean="0"/>
              <a:t>A program counter to point to its first instruction</a:t>
            </a:r>
          </a:p>
          <a:p>
            <a:pPr lvl="1"/>
            <a:r>
              <a:rPr lang="en-US" dirty="0" smtClean="0"/>
              <a:t>A stack to keep track of its various subroutine calls</a:t>
            </a:r>
          </a:p>
          <a:p>
            <a:pPr lvl="1"/>
            <a:r>
              <a:rPr lang="en-US" dirty="0" smtClean="0"/>
              <a:t>Possibly other data areas for dynamic memory allocations</a:t>
            </a:r>
          </a:p>
          <a:p>
            <a:r>
              <a:rPr lang="en-US" dirty="0" smtClean="0"/>
              <a:t>The OS then transfers control of the processor to the thread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Slicing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363736" y="3614194"/>
            <a:ext cx="4646664" cy="2786606"/>
            <a:chOff x="1754136" y="2737894"/>
            <a:chExt cx="4646664" cy="2786606"/>
          </a:xfrm>
        </p:grpSpPr>
        <p:sp>
          <p:nvSpPr>
            <p:cNvPr id="5" name="Rectangle 4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/>
            <p:cNvCxnSpPr>
              <a:stCxn id="5" idx="2"/>
              <a:endCxn id="6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Can 8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13" name="Rounded Rectangle 12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4" name="Up-Down Arrow 13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1" name="Straight Connector 10"/>
            <p:cNvCxnSpPr>
              <a:endCxn id="9" idx="1"/>
            </p:cNvCxnSpPr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endCxn id="13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Oval 14"/>
          <p:cNvSpPr/>
          <p:nvPr/>
        </p:nvSpPr>
        <p:spPr>
          <a:xfrm>
            <a:off x="754231" y="12954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Down Arrow 15"/>
          <p:cNvSpPr/>
          <p:nvPr/>
        </p:nvSpPr>
        <p:spPr>
          <a:xfrm>
            <a:off x="1401010" y="19076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2810095" y="13081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4865959" y="1320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6921823" y="13335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0" name="Group 66"/>
          <p:cNvGrpSpPr/>
          <p:nvPr/>
        </p:nvGrpSpPr>
        <p:grpSpPr>
          <a:xfrm>
            <a:off x="928394" y="2209800"/>
            <a:ext cx="1281406" cy="1026695"/>
            <a:chOff x="928394" y="2209800"/>
            <a:chExt cx="1281406" cy="1026695"/>
          </a:xfrm>
        </p:grpSpPr>
        <p:sp>
          <p:nvSpPr>
            <p:cNvPr id="21" name="Rectangle 20"/>
            <p:cNvSpPr/>
            <p:nvPr/>
          </p:nvSpPr>
          <p:spPr>
            <a:xfrm>
              <a:off x="1180133" y="2259778"/>
              <a:ext cx="664889" cy="201943"/>
            </a:xfrm>
            <a:prstGeom prst="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1376260" y="2693710"/>
              <a:ext cx="276469" cy="327543"/>
            </a:xfrm>
            <a:prstGeom prst="round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 rot="5400000">
              <a:off x="10557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Connector 23"/>
            <p:cNvCxnSpPr>
              <a:stCxn id="21" idx="2"/>
              <a:endCxn id="22" idx="0"/>
            </p:cNvCxnSpPr>
            <p:nvPr/>
          </p:nvCxnSpPr>
          <p:spPr>
            <a:xfrm rot="16200000" flipH="1">
              <a:off x="13975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Can 24"/>
            <p:cNvSpPr/>
            <p:nvPr/>
          </p:nvSpPr>
          <p:spPr>
            <a:xfrm>
              <a:off x="1042623" y="2689031"/>
              <a:ext cx="284605" cy="510031"/>
            </a:xfrm>
            <a:prstGeom prst="can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26" name="Group 30"/>
            <p:cNvGrpSpPr/>
            <p:nvPr/>
          </p:nvGrpSpPr>
          <p:grpSpPr>
            <a:xfrm>
              <a:off x="1705473" y="2726464"/>
              <a:ext cx="331493" cy="510031"/>
              <a:chOff x="6807200" y="3937000"/>
              <a:chExt cx="1202070" cy="1384300"/>
            </a:xfrm>
            <a:solidFill>
              <a:srgbClr val="B9CDE5"/>
            </a:solidFill>
          </p:grpSpPr>
          <p:sp>
            <p:nvSpPr>
              <p:cNvPr id="29" name="Rounded Rectangle 28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Up-Down Arrow 29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7" name="Straight Connector 26"/>
            <p:cNvCxnSpPr>
              <a:endCxn id="25" idx="1"/>
            </p:cNvCxnSpPr>
            <p:nvPr/>
          </p:nvCxnSpPr>
          <p:spPr>
            <a:xfrm rot="5400000">
              <a:off x="10980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endCxn id="29" idx="0"/>
            </p:cNvCxnSpPr>
            <p:nvPr/>
          </p:nvCxnSpPr>
          <p:spPr>
            <a:xfrm rot="16200000" flipH="1">
              <a:off x="16874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67"/>
          <p:cNvGrpSpPr/>
          <p:nvPr/>
        </p:nvGrpSpPr>
        <p:grpSpPr>
          <a:xfrm>
            <a:off x="3061994" y="2209800"/>
            <a:ext cx="1281406" cy="1026695"/>
            <a:chOff x="3061994" y="2209800"/>
            <a:chExt cx="1281406" cy="1026695"/>
          </a:xfrm>
        </p:grpSpPr>
        <p:sp>
          <p:nvSpPr>
            <p:cNvPr id="32" name="Rectangle 31"/>
            <p:cNvSpPr/>
            <p:nvPr/>
          </p:nvSpPr>
          <p:spPr>
            <a:xfrm>
              <a:off x="3313733" y="2259778"/>
              <a:ext cx="664889" cy="201943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3509860" y="2693710"/>
              <a:ext cx="276469" cy="327543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34" name="Rounded Rectangle 33"/>
            <p:cNvSpPr/>
            <p:nvPr/>
          </p:nvSpPr>
          <p:spPr>
            <a:xfrm rot="5400000">
              <a:off x="31893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>
              <a:stCxn id="32" idx="2"/>
              <a:endCxn id="33" idx="0"/>
            </p:cNvCxnSpPr>
            <p:nvPr/>
          </p:nvCxnSpPr>
          <p:spPr>
            <a:xfrm rot="16200000" flipH="1">
              <a:off x="35311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Can 35"/>
            <p:cNvSpPr/>
            <p:nvPr/>
          </p:nvSpPr>
          <p:spPr>
            <a:xfrm>
              <a:off x="3176223" y="2689031"/>
              <a:ext cx="284605" cy="510031"/>
            </a:xfrm>
            <a:prstGeom prst="can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37" name="Group 42"/>
            <p:cNvGrpSpPr/>
            <p:nvPr/>
          </p:nvGrpSpPr>
          <p:grpSpPr>
            <a:xfrm>
              <a:off x="3839073" y="2726464"/>
              <a:ext cx="331493" cy="510031"/>
              <a:chOff x="6807200" y="3937000"/>
              <a:chExt cx="1202070" cy="1384300"/>
            </a:xfrm>
            <a:solidFill>
              <a:schemeClr val="accent2">
                <a:lumMod val="40000"/>
                <a:lumOff val="60000"/>
              </a:schemeClr>
            </a:solidFill>
          </p:grpSpPr>
          <p:sp>
            <p:nvSpPr>
              <p:cNvPr id="40" name="Rounded Rectangle 39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Up-Down Arrow 40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8" name="Straight Connector 37"/>
            <p:cNvCxnSpPr>
              <a:endCxn id="36" idx="1"/>
            </p:cNvCxnSpPr>
            <p:nvPr/>
          </p:nvCxnSpPr>
          <p:spPr>
            <a:xfrm rot="5400000">
              <a:off x="32316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endCxn id="40" idx="0"/>
            </p:cNvCxnSpPr>
            <p:nvPr/>
          </p:nvCxnSpPr>
          <p:spPr>
            <a:xfrm rot="16200000" flipH="1">
              <a:off x="38210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68"/>
          <p:cNvGrpSpPr/>
          <p:nvPr/>
        </p:nvGrpSpPr>
        <p:grpSpPr>
          <a:xfrm>
            <a:off x="5105400" y="2209800"/>
            <a:ext cx="1281406" cy="1026695"/>
            <a:chOff x="5105400" y="2209800"/>
            <a:chExt cx="1281406" cy="1026695"/>
          </a:xfrm>
        </p:grpSpPr>
        <p:sp>
          <p:nvSpPr>
            <p:cNvPr id="43" name="Rectangle 42"/>
            <p:cNvSpPr/>
            <p:nvPr/>
          </p:nvSpPr>
          <p:spPr>
            <a:xfrm>
              <a:off x="5357139" y="2259778"/>
              <a:ext cx="664889" cy="201943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5553266" y="2693710"/>
              <a:ext cx="276469" cy="327543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45" name="Rounded Rectangle 44"/>
            <p:cNvSpPr/>
            <p:nvPr/>
          </p:nvSpPr>
          <p:spPr>
            <a:xfrm rot="5400000">
              <a:off x="52327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>
              <a:stCxn id="43" idx="2"/>
              <a:endCxn id="44" idx="0"/>
            </p:cNvCxnSpPr>
            <p:nvPr/>
          </p:nvCxnSpPr>
          <p:spPr>
            <a:xfrm rot="16200000" flipH="1">
              <a:off x="55745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Can 46"/>
            <p:cNvSpPr/>
            <p:nvPr/>
          </p:nvSpPr>
          <p:spPr>
            <a:xfrm>
              <a:off x="5219629" y="2689031"/>
              <a:ext cx="284605" cy="510031"/>
            </a:xfrm>
            <a:prstGeom prst="can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48" name="Group 53"/>
            <p:cNvGrpSpPr/>
            <p:nvPr/>
          </p:nvGrpSpPr>
          <p:grpSpPr>
            <a:xfrm>
              <a:off x="5882479" y="2726464"/>
              <a:ext cx="331493" cy="510031"/>
              <a:chOff x="6807200" y="3937000"/>
              <a:chExt cx="1202070" cy="1384300"/>
            </a:xfrm>
            <a:solidFill>
              <a:schemeClr val="accent3">
                <a:lumMod val="40000"/>
                <a:lumOff val="60000"/>
              </a:schemeClr>
            </a:solidFill>
          </p:grpSpPr>
          <p:sp>
            <p:nvSpPr>
              <p:cNvPr id="51" name="Rounded Rectangle 50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2" name="Up-Down Arrow 51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9" name="Straight Connector 48"/>
            <p:cNvCxnSpPr>
              <a:endCxn id="47" idx="1"/>
            </p:cNvCxnSpPr>
            <p:nvPr/>
          </p:nvCxnSpPr>
          <p:spPr>
            <a:xfrm rot="5400000">
              <a:off x="52750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>
              <a:endCxn id="51" idx="0"/>
            </p:cNvCxnSpPr>
            <p:nvPr/>
          </p:nvCxnSpPr>
          <p:spPr>
            <a:xfrm rot="16200000" flipH="1">
              <a:off x="58645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69"/>
          <p:cNvGrpSpPr/>
          <p:nvPr/>
        </p:nvGrpSpPr>
        <p:grpSpPr>
          <a:xfrm>
            <a:off x="7086600" y="2209800"/>
            <a:ext cx="1281406" cy="1026695"/>
            <a:chOff x="7086600" y="2209800"/>
            <a:chExt cx="1281406" cy="1026695"/>
          </a:xfrm>
        </p:grpSpPr>
        <p:sp>
          <p:nvSpPr>
            <p:cNvPr id="54" name="Rectangle 53"/>
            <p:cNvSpPr/>
            <p:nvPr/>
          </p:nvSpPr>
          <p:spPr>
            <a:xfrm>
              <a:off x="7338339" y="2259778"/>
              <a:ext cx="664889" cy="201943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7534466" y="2693710"/>
              <a:ext cx="276469" cy="32754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56" name="Rounded Rectangle 55"/>
            <p:cNvSpPr/>
            <p:nvPr/>
          </p:nvSpPr>
          <p:spPr>
            <a:xfrm rot="5400000">
              <a:off x="72139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7" name="Straight Connector 56"/>
            <p:cNvCxnSpPr>
              <a:stCxn id="54" idx="2"/>
              <a:endCxn id="55" idx="0"/>
            </p:cNvCxnSpPr>
            <p:nvPr/>
          </p:nvCxnSpPr>
          <p:spPr>
            <a:xfrm rot="16200000" flipH="1">
              <a:off x="75557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Can 57"/>
            <p:cNvSpPr/>
            <p:nvPr/>
          </p:nvSpPr>
          <p:spPr>
            <a:xfrm>
              <a:off x="7200829" y="2689031"/>
              <a:ext cx="284605" cy="510031"/>
            </a:xfrm>
            <a:prstGeom prst="can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59" name="Group 64"/>
            <p:cNvGrpSpPr/>
            <p:nvPr/>
          </p:nvGrpSpPr>
          <p:grpSpPr>
            <a:xfrm>
              <a:off x="7863679" y="2726464"/>
              <a:ext cx="331493" cy="510031"/>
              <a:chOff x="6807200" y="3937000"/>
              <a:chExt cx="1202070" cy="1384300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62" name="Rounded Rectangle 61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63" name="Up-Down Arrow 62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60" name="Straight Connector 59"/>
            <p:cNvCxnSpPr>
              <a:endCxn id="58" idx="1"/>
            </p:cNvCxnSpPr>
            <p:nvPr/>
          </p:nvCxnSpPr>
          <p:spPr>
            <a:xfrm rot="5400000">
              <a:off x="72562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>
              <a:endCxn id="62" idx="0"/>
            </p:cNvCxnSpPr>
            <p:nvPr/>
          </p:nvCxnSpPr>
          <p:spPr>
            <a:xfrm rot="16200000" flipH="1">
              <a:off x="78457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Down Arrow 63"/>
          <p:cNvSpPr/>
          <p:nvPr/>
        </p:nvSpPr>
        <p:spPr>
          <a:xfrm>
            <a:off x="3458410" y="1905000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Down Arrow 64"/>
          <p:cNvSpPr/>
          <p:nvPr/>
        </p:nvSpPr>
        <p:spPr>
          <a:xfrm>
            <a:off x="5501816" y="1902322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Down Arrow 65"/>
          <p:cNvSpPr/>
          <p:nvPr/>
        </p:nvSpPr>
        <p:spPr>
          <a:xfrm>
            <a:off x="7529806" y="18996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7" name="Group 81"/>
          <p:cNvGrpSpPr/>
          <p:nvPr/>
        </p:nvGrpSpPr>
        <p:grpSpPr>
          <a:xfrm>
            <a:off x="2363736" y="3614194"/>
            <a:ext cx="4646664" cy="2786606"/>
            <a:chOff x="-1371600" y="3614194"/>
            <a:chExt cx="4646664" cy="2786606"/>
          </a:xfrm>
        </p:grpSpPr>
        <p:sp>
          <p:nvSpPr>
            <p:cNvPr id="72" name="Rectangle 71"/>
            <p:cNvSpPr/>
            <p:nvPr/>
          </p:nvSpPr>
          <p:spPr>
            <a:xfrm>
              <a:off x="-458736" y="3749842"/>
              <a:ext cx="2411036" cy="54810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3" name="Rounded Rectangle 72"/>
            <p:cNvSpPr/>
            <p:nvPr/>
          </p:nvSpPr>
          <p:spPr>
            <a:xfrm>
              <a:off x="252464" y="4927600"/>
              <a:ext cx="1002538" cy="88900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74" name="Rounded Rectangle 73"/>
            <p:cNvSpPr/>
            <p:nvPr/>
          </p:nvSpPr>
          <p:spPr>
            <a:xfrm rot="5400000">
              <a:off x="-441571" y="26841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5" name="Straight Connector 74"/>
            <p:cNvCxnSpPr>
              <a:stCxn id="72" idx="2"/>
              <a:endCxn id="73" idx="0"/>
            </p:cNvCxnSpPr>
            <p:nvPr/>
          </p:nvCxnSpPr>
          <p:spPr>
            <a:xfrm rot="16200000" flipH="1">
              <a:off x="435431" y="46092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Can 75"/>
            <p:cNvSpPr/>
            <p:nvPr/>
          </p:nvSpPr>
          <p:spPr>
            <a:xfrm>
              <a:off x="-957378" y="4914900"/>
              <a:ext cx="1032042" cy="1384300"/>
            </a:xfrm>
            <a:prstGeom prst="can">
              <a:avLst/>
            </a:prstGeom>
            <a:solidFill>
              <a:schemeClr val="accent1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68" name="Group 76"/>
            <p:cNvGrpSpPr/>
            <p:nvPr/>
          </p:nvGrpSpPr>
          <p:grpSpPr>
            <a:xfrm>
              <a:off x="1446264" y="5016500"/>
              <a:ext cx="1202070" cy="1384300"/>
              <a:chOff x="6807200" y="3937000"/>
              <a:chExt cx="1202070" cy="1384300"/>
            </a:xfrm>
            <a:solidFill>
              <a:schemeClr val="accent1">
                <a:lumMod val="40000"/>
                <a:lumOff val="60000"/>
              </a:schemeClr>
            </a:solidFill>
          </p:grpSpPr>
          <p:sp>
            <p:nvSpPr>
              <p:cNvPr id="80" name="Rounded Rectangle 79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81" name="Up-Down Arrow 80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78" name="Straight Connector 77"/>
            <p:cNvCxnSpPr>
              <a:endCxn id="76" idx="1"/>
            </p:cNvCxnSpPr>
            <p:nvPr/>
          </p:nvCxnSpPr>
          <p:spPr>
            <a:xfrm rot="5400000">
              <a:off x="-650572" y="44944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>
              <a:endCxn id="80" idx="0"/>
            </p:cNvCxnSpPr>
            <p:nvPr/>
          </p:nvCxnSpPr>
          <p:spPr>
            <a:xfrm rot="16200000" flipH="1">
              <a:off x="1501805" y="44710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Group 93"/>
          <p:cNvGrpSpPr/>
          <p:nvPr/>
        </p:nvGrpSpPr>
        <p:grpSpPr>
          <a:xfrm>
            <a:off x="2362200" y="3614194"/>
            <a:ext cx="4646664" cy="2786606"/>
            <a:chOff x="-990600" y="3766594"/>
            <a:chExt cx="4646664" cy="2786606"/>
          </a:xfrm>
        </p:grpSpPr>
        <p:sp>
          <p:nvSpPr>
            <p:cNvPr id="84" name="Rectangle 83"/>
            <p:cNvSpPr/>
            <p:nvPr/>
          </p:nvSpPr>
          <p:spPr>
            <a:xfrm>
              <a:off x="-77736" y="3902242"/>
              <a:ext cx="2411036" cy="548105"/>
            </a:xfrm>
            <a:prstGeom prst="rect">
              <a:avLst/>
            </a:prstGeom>
            <a:solidFill>
              <a:srgbClr val="E6B9B8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5" name="Rounded Rectangle 84"/>
            <p:cNvSpPr/>
            <p:nvPr/>
          </p:nvSpPr>
          <p:spPr>
            <a:xfrm>
              <a:off x="633464" y="5080000"/>
              <a:ext cx="1002538" cy="889000"/>
            </a:xfrm>
            <a:prstGeom prst="roundRect">
              <a:avLst/>
            </a:prstGeom>
            <a:solidFill>
              <a:srgbClr val="E6B9B8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86" name="Rounded Rectangle 85"/>
            <p:cNvSpPr/>
            <p:nvPr/>
          </p:nvSpPr>
          <p:spPr>
            <a:xfrm rot="5400000">
              <a:off x="-60571" y="28365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7" name="Straight Connector 86"/>
            <p:cNvCxnSpPr>
              <a:stCxn id="84" idx="2"/>
              <a:endCxn id="85" idx="0"/>
            </p:cNvCxnSpPr>
            <p:nvPr/>
          </p:nvCxnSpPr>
          <p:spPr>
            <a:xfrm rot="16200000" flipH="1">
              <a:off x="816431" y="47616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Can 87"/>
            <p:cNvSpPr/>
            <p:nvPr/>
          </p:nvSpPr>
          <p:spPr>
            <a:xfrm>
              <a:off x="-576378" y="5067300"/>
              <a:ext cx="1032042" cy="1384300"/>
            </a:xfrm>
            <a:prstGeom prst="can">
              <a:avLst/>
            </a:prstGeom>
            <a:solidFill>
              <a:srgbClr val="E6B9B8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70" name="Group 88"/>
            <p:cNvGrpSpPr/>
            <p:nvPr/>
          </p:nvGrpSpPr>
          <p:grpSpPr>
            <a:xfrm>
              <a:off x="1827264" y="5168900"/>
              <a:ext cx="1202070" cy="1384300"/>
              <a:chOff x="6807200" y="3937000"/>
              <a:chExt cx="1202070" cy="1384300"/>
            </a:xfrm>
            <a:solidFill>
              <a:srgbClr val="E6B9B8"/>
            </a:solidFill>
          </p:grpSpPr>
          <p:sp>
            <p:nvSpPr>
              <p:cNvPr id="92" name="Rounded Rectangle 91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3" name="Up-Down Arrow 92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90" name="Straight Connector 89"/>
            <p:cNvCxnSpPr>
              <a:endCxn id="88" idx="1"/>
            </p:cNvCxnSpPr>
            <p:nvPr/>
          </p:nvCxnSpPr>
          <p:spPr>
            <a:xfrm rot="5400000">
              <a:off x="-269572" y="46468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>
              <a:endCxn id="92" idx="0"/>
            </p:cNvCxnSpPr>
            <p:nvPr/>
          </p:nvCxnSpPr>
          <p:spPr>
            <a:xfrm rot="16200000" flipH="1">
              <a:off x="1882805" y="46234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1.85185E-6 L 0.31667 0.28889 " pathEditMode="relative" ptsTypes="AA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1667 0.28889 L -0.00017 -0.00023 " pathEditMode="relative" ptsTypes="AA">
                                      <p:cBhvr>
                                        <p:cTn id="1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48148E-6 L 0.08837 0.28935 " pathEditMode="relative" ptsTypes="AA">
                                      <p:cBhvr>
                                        <p:cTn id="2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334 0.28889 L -0.00017 -0.00023 " pathEditMode="relative" ptsTypes="AA">
                                      <p:cBhvr>
                                        <p:cTn id="3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Wait a Minute . . .?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5237"/>
            <a:ext cx="8229600" cy="4525963"/>
          </a:xfrm>
        </p:spPr>
        <p:txBody>
          <a:bodyPr/>
          <a:lstStyle/>
          <a:p>
            <a:r>
              <a:rPr lang="en-US" dirty="0" smtClean="0"/>
              <a:t>How does the OS do all that?</a:t>
            </a:r>
          </a:p>
          <a:p>
            <a:r>
              <a:rPr lang="en-US" dirty="0" smtClean="0"/>
              <a:t>It’s just a program itself</a:t>
            </a:r>
          </a:p>
          <a:p>
            <a:pPr lvl="1"/>
            <a:r>
              <a:rPr lang="en-US" dirty="0" smtClean="0"/>
              <a:t>Which implies it needs its own interpreter, memory, and communications</a:t>
            </a:r>
          </a:p>
          <a:p>
            <a:r>
              <a:rPr lang="en-US" dirty="0" smtClean="0"/>
              <a:t>It must use the same physical resources as all the other threads</a:t>
            </a:r>
          </a:p>
          <a:p>
            <a:r>
              <a:rPr lang="en-US" dirty="0" smtClean="0"/>
              <a:t>Basically, the OS itself is a thread</a:t>
            </a:r>
          </a:p>
          <a:p>
            <a:pPr lvl="1"/>
            <a:r>
              <a:rPr lang="en-US" dirty="0" smtClean="0"/>
              <a:t>We’ll worry about where it comes from later</a:t>
            </a:r>
          </a:p>
          <a:p>
            <a:r>
              <a:rPr lang="en-US" dirty="0" smtClean="0"/>
              <a:t>It creates and manages other threads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OS and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363736" y="3614194"/>
            <a:ext cx="4646664" cy="2786606"/>
            <a:chOff x="1754136" y="2737894"/>
            <a:chExt cx="4646664" cy="2786606"/>
          </a:xfrm>
        </p:grpSpPr>
        <p:sp>
          <p:nvSpPr>
            <p:cNvPr id="6" name="Rectangle 5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>
              <a:stCxn id="6" idx="2"/>
              <a:endCxn id="7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Can 9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14" name="Rounded Rectangle 13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Up-Down Arrow 14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2" name="Straight Connector 11"/>
            <p:cNvCxnSpPr>
              <a:endCxn id="10" idx="1"/>
            </p:cNvCxnSpPr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endCxn id="14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Oval 15"/>
          <p:cNvSpPr/>
          <p:nvPr/>
        </p:nvSpPr>
        <p:spPr>
          <a:xfrm>
            <a:off x="754231" y="12954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Down Arrow 16"/>
          <p:cNvSpPr/>
          <p:nvPr/>
        </p:nvSpPr>
        <p:spPr>
          <a:xfrm>
            <a:off x="1401010" y="19076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2810095" y="13081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4865959" y="1320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6921823" y="13335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928394" y="2209800"/>
            <a:ext cx="1281406" cy="1026695"/>
            <a:chOff x="928394" y="2209800"/>
            <a:chExt cx="1281406" cy="1026695"/>
          </a:xfrm>
        </p:grpSpPr>
        <p:sp>
          <p:nvSpPr>
            <p:cNvPr id="22" name="Rectangle 21"/>
            <p:cNvSpPr/>
            <p:nvPr/>
          </p:nvSpPr>
          <p:spPr>
            <a:xfrm>
              <a:off x="1180133" y="2259778"/>
              <a:ext cx="664889" cy="201943"/>
            </a:xfrm>
            <a:prstGeom prst="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1376260" y="2693710"/>
              <a:ext cx="276469" cy="327543"/>
            </a:xfrm>
            <a:prstGeom prst="round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 rot="5400000">
              <a:off x="10557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" name="Straight Connector 24"/>
            <p:cNvCxnSpPr>
              <a:stCxn id="22" idx="2"/>
              <a:endCxn id="23" idx="0"/>
            </p:cNvCxnSpPr>
            <p:nvPr/>
          </p:nvCxnSpPr>
          <p:spPr>
            <a:xfrm rot="16200000" flipH="1">
              <a:off x="13975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Can 25"/>
            <p:cNvSpPr/>
            <p:nvPr/>
          </p:nvSpPr>
          <p:spPr>
            <a:xfrm>
              <a:off x="1042623" y="2689031"/>
              <a:ext cx="284605" cy="510031"/>
            </a:xfrm>
            <a:prstGeom prst="can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27" name="Group 30"/>
            <p:cNvGrpSpPr/>
            <p:nvPr/>
          </p:nvGrpSpPr>
          <p:grpSpPr>
            <a:xfrm>
              <a:off x="1705473" y="2726467"/>
              <a:ext cx="331493" cy="510032"/>
              <a:chOff x="6807200" y="3937000"/>
              <a:chExt cx="1202070" cy="1384300"/>
            </a:xfrm>
            <a:solidFill>
              <a:srgbClr val="B9CDE5"/>
            </a:solidFill>
          </p:grpSpPr>
          <p:sp>
            <p:nvSpPr>
              <p:cNvPr id="30" name="Rounded Rectangle 29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1" name="Up-Down Arrow 30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8" name="Straight Connector 27"/>
            <p:cNvCxnSpPr>
              <a:endCxn id="26" idx="1"/>
            </p:cNvCxnSpPr>
            <p:nvPr/>
          </p:nvCxnSpPr>
          <p:spPr>
            <a:xfrm rot="5400000">
              <a:off x="10980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endCxn id="30" idx="0"/>
            </p:cNvCxnSpPr>
            <p:nvPr/>
          </p:nvCxnSpPr>
          <p:spPr>
            <a:xfrm rot="16200000" flipH="1">
              <a:off x="16874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3061994" y="2209800"/>
            <a:ext cx="1281406" cy="1026695"/>
            <a:chOff x="3061994" y="2209800"/>
            <a:chExt cx="1281406" cy="1026695"/>
          </a:xfrm>
        </p:grpSpPr>
        <p:sp>
          <p:nvSpPr>
            <p:cNvPr id="33" name="Rectangle 32"/>
            <p:cNvSpPr/>
            <p:nvPr/>
          </p:nvSpPr>
          <p:spPr>
            <a:xfrm>
              <a:off x="3313733" y="2259778"/>
              <a:ext cx="664889" cy="201943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3509860" y="2693710"/>
              <a:ext cx="276469" cy="327543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35" name="Rounded Rectangle 34"/>
            <p:cNvSpPr/>
            <p:nvPr/>
          </p:nvSpPr>
          <p:spPr>
            <a:xfrm rot="5400000">
              <a:off x="31893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/>
            <p:cNvCxnSpPr>
              <a:stCxn id="33" idx="2"/>
              <a:endCxn id="34" idx="0"/>
            </p:cNvCxnSpPr>
            <p:nvPr/>
          </p:nvCxnSpPr>
          <p:spPr>
            <a:xfrm rot="16200000" flipH="1">
              <a:off x="35311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Can 36"/>
            <p:cNvSpPr/>
            <p:nvPr/>
          </p:nvSpPr>
          <p:spPr>
            <a:xfrm>
              <a:off x="3176223" y="2689031"/>
              <a:ext cx="284605" cy="510031"/>
            </a:xfrm>
            <a:prstGeom prst="can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38" name="Group 42"/>
            <p:cNvGrpSpPr/>
            <p:nvPr/>
          </p:nvGrpSpPr>
          <p:grpSpPr>
            <a:xfrm>
              <a:off x="3839073" y="2726467"/>
              <a:ext cx="331493" cy="510032"/>
              <a:chOff x="6807200" y="3937000"/>
              <a:chExt cx="1202070" cy="1384300"/>
            </a:xfrm>
            <a:solidFill>
              <a:schemeClr val="accent2">
                <a:lumMod val="40000"/>
                <a:lumOff val="60000"/>
              </a:schemeClr>
            </a:solidFill>
          </p:grpSpPr>
          <p:sp>
            <p:nvSpPr>
              <p:cNvPr id="41" name="Rounded Rectangle 40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" name="Up-Down Arrow 41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9" name="Straight Connector 38"/>
            <p:cNvCxnSpPr>
              <a:endCxn id="37" idx="1"/>
            </p:cNvCxnSpPr>
            <p:nvPr/>
          </p:nvCxnSpPr>
          <p:spPr>
            <a:xfrm rot="5400000">
              <a:off x="32316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>
              <a:endCxn id="41" idx="0"/>
            </p:cNvCxnSpPr>
            <p:nvPr/>
          </p:nvCxnSpPr>
          <p:spPr>
            <a:xfrm rot="16200000" flipH="1">
              <a:off x="38210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/>
          <p:cNvGrpSpPr/>
          <p:nvPr/>
        </p:nvGrpSpPr>
        <p:grpSpPr>
          <a:xfrm>
            <a:off x="5105400" y="2209800"/>
            <a:ext cx="1281406" cy="1026695"/>
            <a:chOff x="5105400" y="2209800"/>
            <a:chExt cx="1281406" cy="1026695"/>
          </a:xfrm>
        </p:grpSpPr>
        <p:sp>
          <p:nvSpPr>
            <p:cNvPr id="44" name="Rectangle 43"/>
            <p:cNvSpPr/>
            <p:nvPr/>
          </p:nvSpPr>
          <p:spPr>
            <a:xfrm>
              <a:off x="5357139" y="2259778"/>
              <a:ext cx="664889" cy="201943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5553266" y="2693710"/>
              <a:ext cx="276469" cy="327543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46" name="Rounded Rectangle 45"/>
            <p:cNvSpPr/>
            <p:nvPr/>
          </p:nvSpPr>
          <p:spPr>
            <a:xfrm rot="5400000">
              <a:off x="52327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7" name="Straight Connector 46"/>
            <p:cNvCxnSpPr>
              <a:stCxn id="44" idx="2"/>
              <a:endCxn id="45" idx="0"/>
            </p:cNvCxnSpPr>
            <p:nvPr/>
          </p:nvCxnSpPr>
          <p:spPr>
            <a:xfrm rot="16200000" flipH="1">
              <a:off x="55745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Can 47"/>
            <p:cNvSpPr/>
            <p:nvPr/>
          </p:nvSpPr>
          <p:spPr>
            <a:xfrm>
              <a:off x="5219629" y="2689031"/>
              <a:ext cx="284605" cy="510031"/>
            </a:xfrm>
            <a:prstGeom prst="can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49" name="Group 53"/>
            <p:cNvGrpSpPr/>
            <p:nvPr/>
          </p:nvGrpSpPr>
          <p:grpSpPr>
            <a:xfrm>
              <a:off x="5882479" y="2726467"/>
              <a:ext cx="331493" cy="510032"/>
              <a:chOff x="6807200" y="3937000"/>
              <a:chExt cx="1202070" cy="1384300"/>
            </a:xfrm>
            <a:solidFill>
              <a:schemeClr val="accent3">
                <a:lumMod val="40000"/>
                <a:lumOff val="60000"/>
              </a:schemeClr>
            </a:solidFill>
          </p:grpSpPr>
          <p:sp>
            <p:nvSpPr>
              <p:cNvPr id="52" name="Rounded Rectangle 51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3" name="Up-Down Arrow 52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0" name="Straight Connector 49"/>
            <p:cNvCxnSpPr>
              <a:endCxn id="48" idx="1"/>
            </p:cNvCxnSpPr>
            <p:nvPr/>
          </p:nvCxnSpPr>
          <p:spPr>
            <a:xfrm rot="5400000">
              <a:off x="52750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>
              <a:endCxn id="52" idx="0"/>
            </p:cNvCxnSpPr>
            <p:nvPr/>
          </p:nvCxnSpPr>
          <p:spPr>
            <a:xfrm rot="16200000" flipH="1">
              <a:off x="58645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Group 53"/>
          <p:cNvGrpSpPr/>
          <p:nvPr/>
        </p:nvGrpSpPr>
        <p:grpSpPr>
          <a:xfrm>
            <a:off x="7086600" y="2209800"/>
            <a:ext cx="1281406" cy="1026695"/>
            <a:chOff x="7086600" y="2209800"/>
            <a:chExt cx="1281406" cy="1026695"/>
          </a:xfrm>
        </p:grpSpPr>
        <p:sp>
          <p:nvSpPr>
            <p:cNvPr id="55" name="Rectangle 54"/>
            <p:cNvSpPr/>
            <p:nvPr/>
          </p:nvSpPr>
          <p:spPr>
            <a:xfrm>
              <a:off x="7338339" y="2259778"/>
              <a:ext cx="664889" cy="201943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6" name="Rounded Rectangle 55"/>
            <p:cNvSpPr/>
            <p:nvPr/>
          </p:nvSpPr>
          <p:spPr>
            <a:xfrm>
              <a:off x="7534466" y="2693710"/>
              <a:ext cx="276469" cy="32754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57" name="Rounded Rectangle 56"/>
            <p:cNvSpPr/>
            <p:nvPr/>
          </p:nvSpPr>
          <p:spPr>
            <a:xfrm rot="5400000">
              <a:off x="72139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8" name="Straight Connector 57"/>
            <p:cNvCxnSpPr>
              <a:stCxn id="55" idx="2"/>
              <a:endCxn id="56" idx="0"/>
            </p:cNvCxnSpPr>
            <p:nvPr/>
          </p:nvCxnSpPr>
          <p:spPr>
            <a:xfrm rot="16200000" flipH="1">
              <a:off x="75557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Can 58"/>
            <p:cNvSpPr/>
            <p:nvPr/>
          </p:nvSpPr>
          <p:spPr>
            <a:xfrm>
              <a:off x="7200829" y="2689031"/>
              <a:ext cx="284605" cy="510031"/>
            </a:xfrm>
            <a:prstGeom prst="can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60" name="Group 64"/>
            <p:cNvGrpSpPr/>
            <p:nvPr/>
          </p:nvGrpSpPr>
          <p:grpSpPr>
            <a:xfrm>
              <a:off x="7863679" y="2726467"/>
              <a:ext cx="331493" cy="510032"/>
              <a:chOff x="6807200" y="3937000"/>
              <a:chExt cx="1202070" cy="1384300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63" name="Rounded Rectangle 62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64" name="Up-Down Arrow 63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61" name="Straight Connector 60"/>
            <p:cNvCxnSpPr>
              <a:endCxn id="59" idx="1"/>
            </p:cNvCxnSpPr>
            <p:nvPr/>
          </p:nvCxnSpPr>
          <p:spPr>
            <a:xfrm rot="5400000">
              <a:off x="72562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>
              <a:endCxn id="63" idx="0"/>
            </p:cNvCxnSpPr>
            <p:nvPr/>
          </p:nvCxnSpPr>
          <p:spPr>
            <a:xfrm rot="16200000" flipH="1">
              <a:off x="78457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5" name="Down Arrow 64"/>
          <p:cNvSpPr/>
          <p:nvPr/>
        </p:nvSpPr>
        <p:spPr>
          <a:xfrm>
            <a:off x="3458410" y="1905000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Down Arrow 65"/>
          <p:cNvSpPr/>
          <p:nvPr/>
        </p:nvSpPr>
        <p:spPr>
          <a:xfrm>
            <a:off x="5501816" y="1902322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Down Arrow 66"/>
          <p:cNvSpPr/>
          <p:nvPr/>
        </p:nvSpPr>
        <p:spPr>
          <a:xfrm>
            <a:off x="7529806" y="18996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8" name="Group 100"/>
          <p:cNvGrpSpPr/>
          <p:nvPr/>
        </p:nvGrpSpPr>
        <p:grpSpPr>
          <a:xfrm>
            <a:off x="752695" y="4612105"/>
            <a:ext cx="1281406" cy="1026699"/>
            <a:chOff x="609600" y="4612105"/>
            <a:chExt cx="1281406" cy="1026699"/>
          </a:xfrm>
        </p:grpSpPr>
        <p:sp>
          <p:nvSpPr>
            <p:cNvPr id="91" name="Rectangle 90"/>
            <p:cNvSpPr/>
            <p:nvPr/>
          </p:nvSpPr>
          <p:spPr>
            <a:xfrm>
              <a:off x="861339" y="4662083"/>
              <a:ext cx="664889" cy="201943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2" name="Rounded Rectangle 91"/>
            <p:cNvSpPr/>
            <p:nvPr/>
          </p:nvSpPr>
          <p:spPr>
            <a:xfrm>
              <a:off x="1057466" y="5096015"/>
              <a:ext cx="276469" cy="327543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93" name="Rounded Rectangle 92"/>
            <p:cNvSpPr/>
            <p:nvPr/>
          </p:nvSpPr>
          <p:spPr>
            <a:xfrm rot="5400000">
              <a:off x="736955" y="4484750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4" name="Straight Connector 93"/>
            <p:cNvCxnSpPr>
              <a:stCxn id="91" idx="2"/>
              <a:endCxn id="92" idx="0"/>
            </p:cNvCxnSpPr>
            <p:nvPr/>
          </p:nvCxnSpPr>
          <p:spPr>
            <a:xfrm rot="16200000" flipH="1">
              <a:off x="1078747" y="4979062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Can 94"/>
            <p:cNvSpPr/>
            <p:nvPr/>
          </p:nvSpPr>
          <p:spPr>
            <a:xfrm>
              <a:off x="723829" y="5091336"/>
              <a:ext cx="284605" cy="510031"/>
            </a:xfrm>
            <a:prstGeom prst="can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69" name="Group 30"/>
            <p:cNvGrpSpPr/>
            <p:nvPr/>
          </p:nvGrpSpPr>
          <p:grpSpPr>
            <a:xfrm>
              <a:off x="1386679" y="5128772"/>
              <a:ext cx="331493" cy="510032"/>
              <a:chOff x="6807200" y="3937000"/>
              <a:chExt cx="1202070" cy="1384300"/>
            </a:xfrm>
            <a:noFill/>
          </p:grpSpPr>
          <p:sp>
            <p:nvSpPr>
              <p:cNvPr id="99" name="Rounded Rectangle 98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0" name="Up-Down Arrow 99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97" name="Straight Connector 96"/>
            <p:cNvCxnSpPr>
              <a:endCxn id="95" idx="1"/>
            </p:cNvCxnSpPr>
            <p:nvPr/>
          </p:nvCxnSpPr>
          <p:spPr>
            <a:xfrm rot="5400000">
              <a:off x="779261" y="4946218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>
              <a:endCxn id="99" idx="0"/>
            </p:cNvCxnSpPr>
            <p:nvPr/>
          </p:nvCxnSpPr>
          <p:spPr>
            <a:xfrm rot="16200000" flipH="1">
              <a:off x="1368701" y="4945045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" name="Oval 101"/>
          <p:cNvSpPr/>
          <p:nvPr/>
        </p:nvSpPr>
        <p:spPr>
          <a:xfrm>
            <a:off x="524095" y="36576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Operating System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3" name="Down Arrow 102"/>
          <p:cNvSpPr/>
          <p:nvPr/>
        </p:nvSpPr>
        <p:spPr>
          <a:xfrm>
            <a:off x="1170874" y="42698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 animBg="1"/>
      <p:bldP spid="103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Wait Another Minute . . .?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Weren’t threads supposed to live in separate virtual machines?</a:t>
            </a:r>
          </a:p>
          <a:p>
            <a:pPr lvl="1"/>
            <a:r>
              <a:rPr lang="en-US" dirty="0" smtClean="0"/>
              <a:t>Without interfering with each other?</a:t>
            </a:r>
          </a:p>
          <a:p>
            <a:r>
              <a:rPr lang="en-US" dirty="0" smtClean="0"/>
              <a:t>How can an OS thread set up and handle other threads if it can’t touch their virtual machines?</a:t>
            </a:r>
          </a:p>
          <a:p>
            <a:r>
              <a:rPr lang="en-US" dirty="0" smtClean="0"/>
              <a:t>It can’t</a:t>
            </a:r>
          </a:p>
          <a:p>
            <a:r>
              <a:rPr lang="en-US" dirty="0" smtClean="0"/>
              <a:t>The OS is a special thread, with special rights and responsibilities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Remember Supervisor Mode?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dirty="0" smtClean="0"/>
              <a:t>From the last lecture</a:t>
            </a:r>
          </a:p>
          <a:p>
            <a:r>
              <a:rPr lang="en-US" dirty="0" smtClean="0"/>
              <a:t>One of modern processors’ two modes</a:t>
            </a:r>
          </a:p>
          <a:p>
            <a:r>
              <a:rPr lang="en-US" dirty="0" smtClean="0"/>
              <a:t>Supervisor mode has special privileges</a:t>
            </a:r>
          </a:p>
          <a:p>
            <a:pPr lvl="1"/>
            <a:r>
              <a:rPr lang="en-US" dirty="0" smtClean="0"/>
              <a:t>Which the other user mode does not</a:t>
            </a:r>
          </a:p>
          <a:p>
            <a:r>
              <a:rPr lang="en-US" dirty="0" smtClean="0"/>
              <a:t>Those privileges allow the OS thread to reach inside other threads’ virtual machines</a:t>
            </a:r>
          </a:p>
          <a:p>
            <a:r>
              <a:rPr lang="en-US" dirty="0" smtClean="0"/>
              <a:t>Which allows the OS thread to set up and control them</a:t>
            </a:r>
          </a:p>
          <a:p>
            <a:pPr lvl="1"/>
            <a:r>
              <a:rPr lang="en-US" dirty="0" smtClean="0"/>
              <a:t>That’s why controlling who gets to be in supervisor mode is very important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Thread Manager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OS component</a:t>
            </a:r>
          </a:p>
          <a:p>
            <a:r>
              <a:rPr lang="en-US" dirty="0" smtClean="0"/>
              <a:t>Its job is to handle the multiple current threads to be run</a:t>
            </a:r>
          </a:p>
          <a:p>
            <a:r>
              <a:rPr lang="en-US" dirty="0" smtClean="0"/>
              <a:t>Primary responsibilities:</a:t>
            </a:r>
          </a:p>
          <a:p>
            <a:pPr lvl="1"/>
            <a:r>
              <a:rPr lang="en-US" dirty="0" smtClean="0"/>
              <a:t>Starting new threads</a:t>
            </a:r>
          </a:p>
          <a:p>
            <a:pPr lvl="1"/>
            <a:r>
              <a:rPr lang="en-US" dirty="0" smtClean="0"/>
              <a:t>Ensuring each thread has its own contained environment</a:t>
            </a:r>
          </a:p>
          <a:p>
            <a:pPr lvl="1"/>
            <a:r>
              <a:rPr lang="en-US" dirty="0" smtClean="0"/>
              <a:t>Ensuring fair treatment of all running threads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An OS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912"/>
            <a:ext cx="8229600" cy="4525963"/>
          </a:xfrm>
        </p:spPr>
        <p:txBody>
          <a:bodyPr/>
          <a:lstStyle/>
          <a:p>
            <a:r>
              <a:rPr lang="en-US" dirty="0" smtClean="0"/>
              <a:t>At minimum, it enables one to run applications</a:t>
            </a:r>
          </a:p>
          <a:p>
            <a:r>
              <a:rPr lang="en-US" dirty="0" smtClean="0"/>
              <a:t>Preferably multiple applications on the same machine</a:t>
            </a:r>
          </a:p>
          <a:p>
            <a:r>
              <a:rPr lang="en-US" dirty="0" smtClean="0"/>
              <a:t>Preferably several at the same time</a:t>
            </a:r>
          </a:p>
          <a:p>
            <a:r>
              <a:rPr lang="en-US" dirty="0" smtClean="0"/>
              <a:t>At an abstract level, what do we need to do that?</a:t>
            </a:r>
          </a:p>
          <a:p>
            <a:pPr lvl="1"/>
            <a:r>
              <a:rPr lang="en-US" dirty="0" smtClean="0"/>
              <a:t>Interpreters (to run the code)</a:t>
            </a:r>
          </a:p>
          <a:p>
            <a:pPr lvl="1"/>
            <a:r>
              <a:rPr lang="en-US" dirty="0" smtClean="0"/>
              <a:t>Memory (to store the code and data)</a:t>
            </a:r>
          </a:p>
          <a:p>
            <a:pPr lvl="1"/>
            <a:r>
              <a:rPr lang="en-US" dirty="0" smtClean="0"/>
              <a:t>Communications links (to communicate between apps and pieces of the system)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Providing Contained Environments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must a thread manager control to keep each thread isolated from the others?</a:t>
            </a:r>
          </a:p>
          <a:p>
            <a:r>
              <a:rPr lang="en-US" dirty="0" smtClean="0"/>
              <a:t>Well, what can each thread do?</a:t>
            </a:r>
          </a:p>
          <a:p>
            <a:pPr lvl="1"/>
            <a:r>
              <a:rPr lang="en-US" dirty="0" smtClean="0"/>
              <a:t>Run instructions</a:t>
            </a:r>
          </a:p>
          <a:p>
            <a:pPr lvl="2"/>
            <a:r>
              <a:rPr lang="en-US" dirty="0" smtClean="0"/>
              <a:t>Make sure it can only run its own</a:t>
            </a:r>
          </a:p>
          <a:p>
            <a:pPr lvl="1"/>
            <a:r>
              <a:rPr lang="en-US" dirty="0" smtClean="0"/>
              <a:t>Access some memory</a:t>
            </a:r>
          </a:p>
          <a:p>
            <a:pPr lvl="2"/>
            <a:r>
              <a:rPr lang="en-US" dirty="0" smtClean="0"/>
              <a:t>Make sure it can only access its own</a:t>
            </a:r>
          </a:p>
          <a:p>
            <a:pPr lvl="1"/>
            <a:r>
              <a:rPr lang="en-US" dirty="0" smtClean="0"/>
              <a:t>Communicate to other threads</a:t>
            </a:r>
          </a:p>
          <a:p>
            <a:pPr lvl="2"/>
            <a:r>
              <a:rPr lang="en-US" dirty="0" smtClean="0"/>
              <a:t>Make sure communication uses a safe abstraction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This Boil Down To?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7637"/>
            <a:ext cx="8229600" cy="4525963"/>
          </a:xfrm>
        </p:spPr>
        <p:txBody>
          <a:bodyPr/>
          <a:lstStyle/>
          <a:p>
            <a:r>
              <a:rPr lang="en-US" sz="2800" dirty="0" smtClean="0"/>
              <a:t>Running threads have access to certain processor registers</a:t>
            </a:r>
          </a:p>
          <a:p>
            <a:pPr lvl="1"/>
            <a:r>
              <a:rPr lang="en-US" sz="2400" dirty="0" smtClean="0"/>
              <a:t>Program counter, stack pointer, others</a:t>
            </a:r>
          </a:p>
          <a:p>
            <a:pPr lvl="1"/>
            <a:r>
              <a:rPr lang="en-US" sz="2400" dirty="0" smtClean="0"/>
              <a:t>Thread manager must ensure those are all set correctly</a:t>
            </a:r>
          </a:p>
          <a:p>
            <a:r>
              <a:rPr lang="en-US" sz="2800" dirty="0" smtClean="0"/>
              <a:t>Running threads have access to some or all pieces of physical memory</a:t>
            </a:r>
          </a:p>
          <a:p>
            <a:pPr lvl="1"/>
            <a:r>
              <a:rPr lang="en-US" sz="2400" dirty="0" smtClean="0"/>
              <a:t>Thread manager must ensure that a thread can only touch its own physical memory</a:t>
            </a:r>
          </a:p>
          <a:p>
            <a:r>
              <a:rPr lang="en-US" sz="2800" dirty="0" smtClean="0"/>
              <a:t>Running threads can request services (like communications)</a:t>
            </a:r>
          </a:p>
          <a:p>
            <a:pPr lvl="1"/>
            <a:r>
              <a:rPr lang="en-US" sz="2400" dirty="0" smtClean="0"/>
              <a:t>Thread manager must provide safe access to those services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Up a User-Level VM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363736" y="3728110"/>
            <a:ext cx="4646664" cy="2786606"/>
            <a:chOff x="1754136" y="2737894"/>
            <a:chExt cx="4646664" cy="2786606"/>
          </a:xfrm>
        </p:grpSpPr>
        <p:sp>
          <p:nvSpPr>
            <p:cNvPr id="5" name="Rectangle 4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/>
            <p:cNvCxnSpPr>
              <a:stCxn id="5" idx="2"/>
              <a:endCxn id="6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Can 8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13" name="Rounded Rectangle 12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4" name="Up-Down Arrow 13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1" name="Straight Connector 10"/>
            <p:cNvCxnSpPr>
              <a:endCxn id="9" idx="1"/>
            </p:cNvCxnSpPr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endCxn id="13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Oval 14"/>
          <p:cNvSpPr/>
          <p:nvPr/>
        </p:nvSpPr>
        <p:spPr>
          <a:xfrm>
            <a:off x="754231" y="1447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Down Arrow 15"/>
          <p:cNvSpPr/>
          <p:nvPr/>
        </p:nvSpPr>
        <p:spPr>
          <a:xfrm>
            <a:off x="1401010" y="20600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2810095" y="14605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4865959" y="14732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6921823" y="14859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928394" y="2362200"/>
            <a:ext cx="1281406" cy="1026695"/>
            <a:chOff x="928394" y="2209800"/>
            <a:chExt cx="1281406" cy="1026695"/>
          </a:xfrm>
        </p:grpSpPr>
        <p:sp>
          <p:nvSpPr>
            <p:cNvPr id="21" name="Rectangle 20"/>
            <p:cNvSpPr/>
            <p:nvPr/>
          </p:nvSpPr>
          <p:spPr>
            <a:xfrm>
              <a:off x="1180133" y="2259778"/>
              <a:ext cx="664889" cy="201943"/>
            </a:xfrm>
            <a:prstGeom prst="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1376260" y="2693710"/>
              <a:ext cx="276469" cy="327543"/>
            </a:xfrm>
            <a:prstGeom prst="round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 rot="5400000">
              <a:off x="10557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Connector 23"/>
            <p:cNvCxnSpPr>
              <a:stCxn id="21" idx="2"/>
              <a:endCxn id="22" idx="0"/>
            </p:cNvCxnSpPr>
            <p:nvPr/>
          </p:nvCxnSpPr>
          <p:spPr>
            <a:xfrm rot="16200000" flipH="1">
              <a:off x="13975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Can 24"/>
            <p:cNvSpPr/>
            <p:nvPr/>
          </p:nvSpPr>
          <p:spPr>
            <a:xfrm>
              <a:off x="1042623" y="2689031"/>
              <a:ext cx="284605" cy="510031"/>
            </a:xfrm>
            <a:prstGeom prst="can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26" name="Group 30"/>
            <p:cNvGrpSpPr/>
            <p:nvPr/>
          </p:nvGrpSpPr>
          <p:grpSpPr>
            <a:xfrm>
              <a:off x="1705473" y="2726467"/>
              <a:ext cx="331493" cy="510032"/>
              <a:chOff x="6807200" y="3937000"/>
              <a:chExt cx="1202070" cy="1384300"/>
            </a:xfrm>
            <a:solidFill>
              <a:srgbClr val="B9CDE5"/>
            </a:solidFill>
          </p:grpSpPr>
          <p:sp>
            <p:nvSpPr>
              <p:cNvPr id="29" name="Rounded Rectangle 28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Up-Down Arrow 29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7" name="Straight Connector 26"/>
            <p:cNvCxnSpPr>
              <a:endCxn id="25" idx="1"/>
            </p:cNvCxnSpPr>
            <p:nvPr/>
          </p:nvCxnSpPr>
          <p:spPr>
            <a:xfrm rot="5400000">
              <a:off x="10980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endCxn id="29" idx="0"/>
            </p:cNvCxnSpPr>
            <p:nvPr/>
          </p:nvCxnSpPr>
          <p:spPr>
            <a:xfrm rot="16200000" flipH="1">
              <a:off x="16874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3061994" y="2362200"/>
            <a:ext cx="1281406" cy="1026695"/>
            <a:chOff x="3061994" y="2209800"/>
            <a:chExt cx="1281406" cy="1026695"/>
          </a:xfrm>
        </p:grpSpPr>
        <p:sp>
          <p:nvSpPr>
            <p:cNvPr id="32" name="Rectangle 31"/>
            <p:cNvSpPr/>
            <p:nvPr/>
          </p:nvSpPr>
          <p:spPr>
            <a:xfrm>
              <a:off x="3313733" y="2259778"/>
              <a:ext cx="664889" cy="201943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3509860" y="2693710"/>
              <a:ext cx="276469" cy="327543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34" name="Rounded Rectangle 33"/>
            <p:cNvSpPr/>
            <p:nvPr/>
          </p:nvSpPr>
          <p:spPr>
            <a:xfrm rot="5400000">
              <a:off x="31893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>
              <a:stCxn id="32" idx="2"/>
              <a:endCxn id="33" idx="0"/>
            </p:cNvCxnSpPr>
            <p:nvPr/>
          </p:nvCxnSpPr>
          <p:spPr>
            <a:xfrm rot="16200000" flipH="1">
              <a:off x="35311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Can 35"/>
            <p:cNvSpPr/>
            <p:nvPr/>
          </p:nvSpPr>
          <p:spPr>
            <a:xfrm>
              <a:off x="3176223" y="2689031"/>
              <a:ext cx="284605" cy="510031"/>
            </a:xfrm>
            <a:prstGeom prst="can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37" name="Group 42"/>
            <p:cNvGrpSpPr/>
            <p:nvPr/>
          </p:nvGrpSpPr>
          <p:grpSpPr>
            <a:xfrm>
              <a:off x="3839073" y="2726467"/>
              <a:ext cx="331493" cy="510032"/>
              <a:chOff x="6807200" y="3937000"/>
              <a:chExt cx="1202070" cy="1384300"/>
            </a:xfrm>
            <a:solidFill>
              <a:schemeClr val="accent2">
                <a:lumMod val="40000"/>
                <a:lumOff val="60000"/>
              </a:schemeClr>
            </a:solidFill>
          </p:grpSpPr>
          <p:sp>
            <p:nvSpPr>
              <p:cNvPr id="40" name="Rounded Rectangle 39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Up-Down Arrow 40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8" name="Straight Connector 37"/>
            <p:cNvCxnSpPr>
              <a:endCxn id="36" idx="1"/>
            </p:cNvCxnSpPr>
            <p:nvPr/>
          </p:nvCxnSpPr>
          <p:spPr>
            <a:xfrm rot="5400000">
              <a:off x="32316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endCxn id="40" idx="0"/>
            </p:cNvCxnSpPr>
            <p:nvPr/>
          </p:nvCxnSpPr>
          <p:spPr>
            <a:xfrm rot="16200000" flipH="1">
              <a:off x="38210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/>
          <p:cNvGrpSpPr/>
          <p:nvPr/>
        </p:nvGrpSpPr>
        <p:grpSpPr>
          <a:xfrm>
            <a:off x="5105400" y="2362200"/>
            <a:ext cx="1281406" cy="1026695"/>
            <a:chOff x="5105400" y="2209800"/>
            <a:chExt cx="1281406" cy="1026695"/>
          </a:xfrm>
        </p:grpSpPr>
        <p:sp>
          <p:nvSpPr>
            <p:cNvPr id="43" name="Rectangle 42"/>
            <p:cNvSpPr/>
            <p:nvPr/>
          </p:nvSpPr>
          <p:spPr>
            <a:xfrm>
              <a:off x="5357139" y="2259778"/>
              <a:ext cx="664889" cy="201943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5553266" y="2693710"/>
              <a:ext cx="276469" cy="327543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45" name="Rounded Rectangle 44"/>
            <p:cNvSpPr/>
            <p:nvPr/>
          </p:nvSpPr>
          <p:spPr>
            <a:xfrm rot="5400000">
              <a:off x="52327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>
              <a:stCxn id="43" idx="2"/>
              <a:endCxn id="44" idx="0"/>
            </p:cNvCxnSpPr>
            <p:nvPr/>
          </p:nvCxnSpPr>
          <p:spPr>
            <a:xfrm rot="16200000" flipH="1">
              <a:off x="55745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Can 46"/>
            <p:cNvSpPr/>
            <p:nvPr/>
          </p:nvSpPr>
          <p:spPr>
            <a:xfrm>
              <a:off x="5219629" y="2689031"/>
              <a:ext cx="284605" cy="510031"/>
            </a:xfrm>
            <a:prstGeom prst="can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48" name="Group 53"/>
            <p:cNvGrpSpPr/>
            <p:nvPr/>
          </p:nvGrpSpPr>
          <p:grpSpPr>
            <a:xfrm>
              <a:off x="5882479" y="2726467"/>
              <a:ext cx="331493" cy="510032"/>
              <a:chOff x="6807200" y="3937000"/>
              <a:chExt cx="1202070" cy="1384300"/>
            </a:xfrm>
            <a:solidFill>
              <a:schemeClr val="accent3">
                <a:lumMod val="40000"/>
                <a:lumOff val="60000"/>
              </a:schemeClr>
            </a:solidFill>
          </p:grpSpPr>
          <p:sp>
            <p:nvSpPr>
              <p:cNvPr id="51" name="Rounded Rectangle 50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2" name="Up-Down Arrow 51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9" name="Straight Connector 48"/>
            <p:cNvCxnSpPr>
              <a:endCxn id="47" idx="1"/>
            </p:cNvCxnSpPr>
            <p:nvPr/>
          </p:nvCxnSpPr>
          <p:spPr>
            <a:xfrm rot="5400000">
              <a:off x="52750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>
              <a:endCxn id="51" idx="0"/>
            </p:cNvCxnSpPr>
            <p:nvPr/>
          </p:nvCxnSpPr>
          <p:spPr>
            <a:xfrm rot="16200000" flipH="1">
              <a:off x="58645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/>
          <p:cNvGrpSpPr/>
          <p:nvPr/>
        </p:nvGrpSpPr>
        <p:grpSpPr>
          <a:xfrm>
            <a:off x="7086600" y="2362200"/>
            <a:ext cx="1281406" cy="1026695"/>
            <a:chOff x="7086600" y="2209800"/>
            <a:chExt cx="1281406" cy="1026695"/>
          </a:xfrm>
        </p:grpSpPr>
        <p:sp>
          <p:nvSpPr>
            <p:cNvPr id="54" name="Rectangle 53"/>
            <p:cNvSpPr/>
            <p:nvPr/>
          </p:nvSpPr>
          <p:spPr>
            <a:xfrm>
              <a:off x="7338339" y="2259778"/>
              <a:ext cx="664889" cy="201943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7534466" y="2693710"/>
              <a:ext cx="276469" cy="32754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56" name="Rounded Rectangle 55"/>
            <p:cNvSpPr/>
            <p:nvPr/>
          </p:nvSpPr>
          <p:spPr>
            <a:xfrm rot="5400000">
              <a:off x="72139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7" name="Straight Connector 56"/>
            <p:cNvCxnSpPr>
              <a:stCxn id="54" idx="2"/>
              <a:endCxn id="55" idx="0"/>
            </p:cNvCxnSpPr>
            <p:nvPr/>
          </p:nvCxnSpPr>
          <p:spPr>
            <a:xfrm rot="16200000" flipH="1">
              <a:off x="75557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Can 57"/>
            <p:cNvSpPr/>
            <p:nvPr/>
          </p:nvSpPr>
          <p:spPr>
            <a:xfrm>
              <a:off x="7200829" y="2689031"/>
              <a:ext cx="284605" cy="510031"/>
            </a:xfrm>
            <a:prstGeom prst="can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59" name="Group 64"/>
            <p:cNvGrpSpPr/>
            <p:nvPr/>
          </p:nvGrpSpPr>
          <p:grpSpPr>
            <a:xfrm>
              <a:off x="7863679" y="2726467"/>
              <a:ext cx="331493" cy="510032"/>
              <a:chOff x="6807200" y="3937000"/>
              <a:chExt cx="1202070" cy="1384300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62" name="Rounded Rectangle 61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63" name="Up-Down Arrow 62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60" name="Straight Connector 59"/>
            <p:cNvCxnSpPr>
              <a:endCxn id="58" idx="1"/>
            </p:cNvCxnSpPr>
            <p:nvPr/>
          </p:nvCxnSpPr>
          <p:spPr>
            <a:xfrm rot="5400000">
              <a:off x="72562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>
              <a:endCxn id="62" idx="0"/>
            </p:cNvCxnSpPr>
            <p:nvPr/>
          </p:nvCxnSpPr>
          <p:spPr>
            <a:xfrm rot="16200000" flipH="1">
              <a:off x="78457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Down Arrow 63"/>
          <p:cNvSpPr/>
          <p:nvPr/>
        </p:nvSpPr>
        <p:spPr>
          <a:xfrm>
            <a:off x="3458410" y="2057400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Down Arrow 64"/>
          <p:cNvSpPr/>
          <p:nvPr/>
        </p:nvSpPr>
        <p:spPr>
          <a:xfrm>
            <a:off x="5501816" y="2054722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Down Arrow 65"/>
          <p:cNvSpPr/>
          <p:nvPr/>
        </p:nvSpPr>
        <p:spPr>
          <a:xfrm>
            <a:off x="7529806" y="20520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7" name="Group 66"/>
          <p:cNvGrpSpPr/>
          <p:nvPr/>
        </p:nvGrpSpPr>
        <p:grpSpPr>
          <a:xfrm>
            <a:off x="752695" y="4764505"/>
            <a:ext cx="1281406" cy="1026699"/>
            <a:chOff x="609600" y="4612105"/>
            <a:chExt cx="1281406" cy="1026699"/>
          </a:xfrm>
        </p:grpSpPr>
        <p:sp>
          <p:nvSpPr>
            <p:cNvPr id="68" name="Rectangle 67"/>
            <p:cNvSpPr/>
            <p:nvPr/>
          </p:nvSpPr>
          <p:spPr>
            <a:xfrm>
              <a:off x="861339" y="4662083"/>
              <a:ext cx="664889" cy="201943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9" name="Rounded Rectangle 68"/>
            <p:cNvSpPr/>
            <p:nvPr/>
          </p:nvSpPr>
          <p:spPr>
            <a:xfrm>
              <a:off x="1057466" y="5096015"/>
              <a:ext cx="276469" cy="327543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70" name="Rounded Rectangle 69"/>
            <p:cNvSpPr/>
            <p:nvPr/>
          </p:nvSpPr>
          <p:spPr>
            <a:xfrm rot="5400000">
              <a:off x="736955" y="4484750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1" name="Straight Connector 70"/>
            <p:cNvCxnSpPr>
              <a:stCxn id="68" idx="2"/>
              <a:endCxn id="69" idx="0"/>
            </p:cNvCxnSpPr>
            <p:nvPr/>
          </p:nvCxnSpPr>
          <p:spPr>
            <a:xfrm rot="16200000" flipH="1">
              <a:off x="1078747" y="4979062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Can 71"/>
            <p:cNvSpPr/>
            <p:nvPr/>
          </p:nvSpPr>
          <p:spPr>
            <a:xfrm>
              <a:off x="723829" y="5091336"/>
              <a:ext cx="284605" cy="510031"/>
            </a:xfrm>
            <a:prstGeom prst="can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73" name="Group 30"/>
            <p:cNvGrpSpPr/>
            <p:nvPr/>
          </p:nvGrpSpPr>
          <p:grpSpPr>
            <a:xfrm>
              <a:off x="1386679" y="5128772"/>
              <a:ext cx="331493" cy="510032"/>
              <a:chOff x="6807200" y="3937000"/>
              <a:chExt cx="1202070" cy="1384300"/>
            </a:xfrm>
            <a:noFill/>
          </p:grpSpPr>
          <p:sp>
            <p:nvSpPr>
              <p:cNvPr id="76" name="Rounded Rectangle 75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77" name="Up-Down Arrow 76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74" name="Straight Connector 73"/>
            <p:cNvCxnSpPr>
              <a:endCxn id="72" idx="1"/>
            </p:cNvCxnSpPr>
            <p:nvPr/>
          </p:nvCxnSpPr>
          <p:spPr>
            <a:xfrm rot="5400000">
              <a:off x="779261" y="4946218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>
              <a:endCxn id="76" idx="0"/>
            </p:cNvCxnSpPr>
            <p:nvPr/>
          </p:nvCxnSpPr>
          <p:spPr>
            <a:xfrm rot="16200000" flipH="1">
              <a:off x="1368701" y="4945045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8" name="Oval 77"/>
          <p:cNvSpPr/>
          <p:nvPr/>
        </p:nvSpPr>
        <p:spPr>
          <a:xfrm>
            <a:off x="524095" y="38100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Operating System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9" name="Down Arrow 78"/>
          <p:cNvSpPr/>
          <p:nvPr/>
        </p:nvSpPr>
        <p:spPr>
          <a:xfrm>
            <a:off x="1170874" y="44222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1" name="Straight Arrow Connector 80"/>
          <p:cNvCxnSpPr>
            <a:stCxn id="78" idx="0"/>
          </p:cNvCxnSpPr>
          <p:nvPr/>
        </p:nvCxnSpPr>
        <p:spPr>
          <a:xfrm rot="5400000" flipH="1" flipV="1">
            <a:off x="752275" y="3186017"/>
            <a:ext cx="1200557" cy="4741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Rectangle 82"/>
          <p:cNvSpPr/>
          <p:nvPr/>
        </p:nvSpPr>
        <p:spPr>
          <a:xfrm>
            <a:off x="399059" y="2293326"/>
            <a:ext cx="2411036" cy="54810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0" name="Group 85"/>
          <p:cNvGrpSpPr/>
          <p:nvPr/>
        </p:nvGrpSpPr>
        <p:grpSpPr>
          <a:xfrm>
            <a:off x="524095" y="2286000"/>
            <a:ext cx="999905" cy="338554"/>
            <a:chOff x="524095" y="2286000"/>
            <a:chExt cx="999905" cy="338554"/>
          </a:xfrm>
        </p:grpSpPr>
        <p:sp>
          <p:nvSpPr>
            <p:cNvPr id="84" name="Rectangle 83"/>
            <p:cNvSpPr/>
            <p:nvPr/>
          </p:nvSpPr>
          <p:spPr>
            <a:xfrm>
              <a:off x="524095" y="2354166"/>
              <a:ext cx="525339" cy="212558"/>
            </a:xfrm>
            <a:prstGeom prst="rect">
              <a:avLst/>
            </a:prstGeom>
            <a:solidFill>
              <a:srgbClr val="B9CDE5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1088364" y="2286000"/>
              <a:ext cx="435636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Times New Roman"/>
                  <a:cs typeface="Times New Roman"/>
                </a:rPr>
                <a:t>PC</a:t>
              </a:r>
              <a:endParaRPr lang="en-US" sz="1600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82" name="Group 86"/>
          <p:cNvGrpSpPr/>
          <p:nvPr/>
        </p:nvGrpSpPr>
        <p:grpSpPr>
          <a:xfrm>
            <a:off x="533400" y="2286000"/>
            <a:ext cx="999905" cy="338554"/>
            <a:chOff x="524095" y="2286000"/>
            <a:chExt cx="999905" cy="338554"/>
          </a:xfrm>
        </p:grpSpPr>
        <p:sp>
          <p:nvSpPr>
            <p:cNvPr id="88" name="Rectangle 87"/>
            <p:cNvSpPr/>
            <p:nvPr/>
          </p:nvSpPr>
          <p:spPr>
            <a:xfrm>
              <a:off x="524095" y="2354166"/>
              <a:ext cx="525339" cy="212558"/>
            </a:xfrm>
            <a:prstGeom prst="rect">
              <a:avLst/>
            </a:prstGeom>
            <a:solidFill>
              <a:srgbClr val="B9CDE5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1088364" y="2286000"/>
              <a:ext cx="435636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Times New Roman"/>
                  <a:cs typeface="Times New Roman"/>
                </a:rPr>
                <a:t>PC</a:t>
              </a:r>
              <a:endParaRPr lang="en-US" sz="1600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86" name="Group 91"/>
          <p:cNvGrpSpPr/>
          <p:nvPr/>
        </p:nvGrpSpPr>
        <p:grpSpPr>
          <a:xfrm>
            <a:off x="4735726" y="4000116"/>
            <a:ext cx="927353" cy="338554"/>
            <a:chOff x="4735726" y="4038600"/>
            <a:chExt cx="927353" cy="338554"/>
          </a:xfrm>
        </p:grpSpPr>
        <p:sp>
          <p:nvSpPr>
            <p:cNvPr id="90" name="Rectangle 89"/>
            <p:cNvSpPr/>
            <p:nvPr/>
          </p:nvSpPr>
          <p:spPr>
            <a:xfrm>
              <a:off x="4735726" y="4132179"/>
              <a:ext cx="509223" cy="21255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5257800" y="4038600"/>
              <a:ext cx="40527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Times New Roman"/>
                  <a:cs typeface="Times New Roman"/>
                </a:rPr>
                <a:t>SP</a:t>
              </a:r>
              <a:endParaRPr lang="en-US" sz="1600" dirty="0">
                <a:latin typeface="Times New Roman"/>
                <a:cs typeface="Times New Roman"/>
              </a:endParaRPr>
            </a:p>
          </p:txBody>
        </p:sp>
      </p:grpSp>
      <p:sp>
        <p:nvSpPr>
          <p:cNvPr id="93" name="Rectangle 92"/>
          <p:cNvSpPr/>
          <p:nvPr/>
        </p:nvSpPr>
        <p:spPr>
          <a:xfrm>
            <a:off x="4074233" y="5148900"/>
            <a:ext cx="247215" cy="112703"/>
          </a:xfrm>
          <a:prstGeom prst="rect">
            <a:avLst/>
          </a:prstGeom>
          <a:solidFill>
            <a:srgbClr val="B9CDE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/>
          <p:cNvSpPr/>
          <p:nvPr/>
        </p:nvSpPr>
        <p:spPr>
          <a:xfrm>
            <a:off x="4629585" y="5259013"/>
            <a:ext cx="247215" cy="112703"/>
          </a:xfrm>
          <a:prstGeom prst="rect">
            <a:avLst/>
          </a:prstGeom>
          <a:solidFill>
            <a:srgbClr val="B9CDE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/>
          <p:cNvSpPr/>
          <p:nvPr/>
        </p:nvSpPr>
        <p:spPr>
          <a:xfrm>
            <a:off x="4343400" y="5676516"/>
            <a:ext cx="247215" cy="112703"/>
          </a:xfrm>
          <a:prstGeom prst="rect">
            <a:avLst/>
          </a:prstGeom>
          <a:solidFill>
            <a:srgbClr val="B9CDE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7" name="Group 97"/>
          <p:cNvGrpSpPr/>
          <p:nvPr/>
        </p:nvGrpSpPr>
        <p:grpSpPr>
          <a:xfrm>
            <a:off x="5929606" y="4810683"/>
            <a:ext cx="1011135" cy="461665"/>
            <a:chOff x="5929606" y="4849167"/>
            <a:chExt cx="1011135" cy="461665"/>
          </a:xfrm>
        </p:grpSpPr>
        <p:sp>
          <p:nvSpPr>
            <p:cNvPr id="96" name="Rectangle 95"/>
            <p:cNvSpPr/>
            <p:nvPr/>
          </p:nvSpPr>
          <p:spPr>
            <a:xfrm>
              <a:off x="5929606" y="5042759"/>
              <a:ext cx="338580" cy="126140"/>
            </a:xfrm>
            <a:prstGeom prst="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6383670" y="4849167"/>
              <a:ext cx="55707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Times New Roman"/>
                  <a:cs typeface="Times New Roman"/>
                </a:rPr>
                <a:t>Status info</a:t>
              </a:r>
              <a:endParaRPr lang="en-US" sz="1200" dirty="0">
                <a:latin typeface="Times New Roman"/>
                <a:cs typeface="Times New Roman"/>
              </a:endParaRPr>
            </a:p>
          </p:txBody>
        </p:sp>
      </p:grpSp>
      <p:sp>
        <p:nvSpPr>
          <p:cNvPr id="99" name="TextBox 98"/>
          <p:cNvSpPr txBox="1"/>
          <p:nvPr/>
        </p:nvSpPr>
        <p:spPr>
          <a:xfrm>
            <a:off x="7260186" y="3579076"/>
            <a:ext cx="13330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What about the disk?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7277535" y="4230469"/>
            <a:ext cx="1333065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That’s handled differently, and we’ll get to that later</a:t>
            </a:r>
            <a:endParaRPr lang="en-US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7037E-7 L 0.30365 0.23102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 animBg="1"/>
      <p:bldP spid="93" grpId="0" animBg="1"/>
      <p:bldP spid="94" grpId="0" animBg="1"/>
      <p:bldP spid="95" grpId="0" animBg="1"/>
      <p:bldP spid="99" grpId="0"/>
      <p:bldP spid="100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1606"/>
            <a:ext cx="8229600" cy="1143000"/>
          </a:xfrm>
        </p:spPr>
        <p:txBody>
          <a:bodyPr/>
          <a:lstStyle/>
          <a:p>
            <a:r>
              <a:rPr lang="en-US" dirty="0" smtClean="0"/>
              <a:t>Protecting Threads From </a:t>
            </a:r>
            <a:br>
              <a:rPr lang="en-US" dirty="0" smtClean="0"/>
            </a:br>
            <a:r>
              <a:rPr lang="en-US" dirty="0" smtClean="0"/>
              <a:t>Each Other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thread is supposed to be independent</a:t>
            </a:r>
          </a:p>
          <a:p>
            <a:r>
              <a:rPr lang="en-US" dirty="0" smtClean="0"/>
              <a:t>Other threads should be unable to interfere with this one</a:t>
            </a:r>
          </a:p>
          <a:p>
            <a:pPr lvl="1"/>
            <a:r>
              <a:rPr lang="en-US" dirty="0" smtClean="0"/>
              <a:t>And this one should not interfere with them</a:t>
            </a:r>
          </a:p>
          <a:p>
            <a:r>
              <a:rPr lang="en-US" dirty="0" smtClean="0"/>
              <a:t>Virtualization implies one or more forms of sharing of the hardware</a:t>
            </a:r>
          </a:p>
          <a:p>
            <a:pPr lvl="1"/>
            <a:r>
              <a:rPr lang="en-US" dirty="0" smtClean="0"/>
              <a:t>Sharing makes interference more likely</a:t>
            </a:r>
          </a:p>
          <a:p>
            <a:r>
              <a:rPr lang="en-US" dirty="0" smtClean="0"/>
              <a:t>So how do we keep them safe from each other?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Protection via Execution Modes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dirty="0" smtClean="0"/>
              <a:t>Normal threads usually run in user mode</a:t>
            </a:r>
          </a:p>
          <a:p>
            <a:r>
              <a:rPr lang="en-US" dirty="0" smtClean="0"/>
              <a:t>Which means they can’t touch certain things</a:t>
            </a:r>
          </a:p>
          <a:p>
            <a:pPr lvl="1"/>
            <a:r>
              <a:rPr lang="en-US" dirty="0" smtClean="0"/>
              <a:t>In particular, each others’ stuff</a:t>
            </a:r>
          </a:p>
          <a:p>
            <a:r>
              <a:rPr lang="en-US" dirty="0" smtClean="0"/>
              <a:t>For certain kinds of resources, that’s a problem</a:t>
            </a:r>
          </a:p>
          <a:p>
            <a:pPr lvl="1"/>
            <a:r>
              <a:rPr lang="en-US" dirty="0" smtClean="0"/>
              <a:t>What if two processes both legitimately need to write to the screen?</a:t>
            </a:r>
          </a:p>
          <a:p>
            <a:pPr lvl="1"/>
            <a:r>
              <a:rPr lang="en-US" dirty="0" smtClean="0"/>
              <a:t>Do we allow unrestricted writing and hope for the best?</a:t>
            </a:r>
          </a:p>
          <a:p>
            <a:pPr lvl="1"/>
            <a:r>
              <a:rPr lang="en-US" dirty="0" smtClean="0"/>
              <a:t>Don’t allow them to write at all?</a:t>
            </a:r>
          </a:p>
          <a:p>
            <a:r>
              <a:rPr lang="en-US" dirty="0" smtClean="0"/>
              <a:t>Instead, trap to supervisor mode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Trapping to Supervisor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dirty="0" smtClean="0"/>
              <a:t>To allow a program safe access to shared resources</a:t>
            </a:r>
          </a:p>
          <a:p>
            <a:r>
              <a:rPr lang="en-US" dirty="0" smtClean="0"/>
              <a:t>The trap goes to trusted code</a:t>
            </a:r>
          </a:p>
          <a:p>
            <a:pPr lvl="1"/>
            <a:r>
              <a:rPr lang="en-US" dirty="0" smtClean="0"/>
              <a:t>Not under control of the program</a:t>
            </a:r>
          </a:p>
          <a:p>
            <a:r>
              <a:rPr lang="en-US" dirty="0" smtClean="0"/>
              <a:t>And performs well-defined actions</a:t>
            </a:r>
          </a:p>
          <a:p>
            <a:pPr lvl="1"/>
            <a:r>
              <a:rPr lang="en-US" dirty="0" smtClean="0"/>
              <a:t>In ways that are safe</a:t>
            </a:r>
          </a:p>
          <a:p>
            <a:r>
              <a:rPr lang="en-US" dirty="0" smtClean="0"/>
              <a:t>E.g., program not allowed to write to the screen directly</a:t>
            </a:r>
          </a:p>
          <a:p>
            <a:pPr lvl="1"/>
            <a:r>
              <a:rPr lang="en-US" dirty="0" smtClean="0"/>
              <a:t>But traps to OS code that writes it safely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Modularity and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dirty="0" smtClean="0"/>
              <a:t>Clearly, programs must have access to memory</a:t>
            </a:r>
          </a:p>
          <a:p>
            <a:r>
              <a:rPr lang="en-US" dirty="0" smtClean="0"/>
              <a:t>We need abstractions that give them the required access</a:t>
            </a:r>
          </a:p>
          <a:p>
            <a:pPr lvl="1"/>
            <a:r>
              <a:rPr lang="en-US" dirty="0" smtClean="0"/>
              <a:t>But with appropriate safety</a:t>
            </a:r>
          </a:p>
          <a:p>
            <a:r>
              <a:rPr lang="en-US" dirty="0" smtClean="0"/>
              <a:t>What we’ve really got (typically) is RAM</a:t>
            </a:r>
          </a:p>
          <a:p>
            <a:r>
              <a:rPr lang="en-US" dirty="0" smtClean="0"/>
              <a:t>RAM is pretty nice</a:t>
            </a:r>
          </a:p>
          <a:p>
            <a:pPr lvl="1"/>
            <a:r>
              <a:rPr lang="en-US" dirty="0" smtClean="0"/>
              <a:t>But it has few built-in protections</a:t>
            </a:r>
          </a:p>
          <a:p>
            <a:r>
              <a:rPr lang="en-US" dirty="0" smtClean="0"/>
              <a:t>So we want an abstraction that provides RAM with safety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600200" y="553767"/>
            <a:ext cx="5943600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the Safety Issue?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multiple threads running</a:t>
            </a:r>
          </a:p>
          <a:p>
            <a:r>
              <a:rPr lang="en-US" dirty="0" smtClean="0"/>
              <a:t>Each requires some memory</a:t>
            </a:r>
          </a:p>
          <a:p>
            <a:r>
              <a:rPr lang="en-US" dirty="0" smtClean="0"/>
              <a:t>Modern architectures typically have one big pool of RAM</a:t>
            </a:r>
          </a:p>
          <a:p>
            <a:r>
              <a:rPr lang="en-US" dirty="0" smtClean="0"/>
              <a:t>How can we share the same pool of RAM among multiple processes?</a:t>
            </a:r>
          </a:p>
          <a:p>
            <a:pPr lvl="1"/>
            <a:r>
              <a:rPr lang="en-US" dirty="0" smtClean="0"/>
              <a:t>Giving each what it needs</a:t>
            </a:r>
          </a:p>
          <a:p>
            <a:pPr lvl="1"/>
            <a:r>
              <a:rPr lang="en-US" dirty="0" smtClean="0"/>
              <a:t>Not allowing any to harm the others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simple memory abstraction</a:t>
            </a:r>
          </a:p>
          <a:p>
            <a:r>
              <a:rPr lang="en-US" dirty="0" smtClean="0"/>
              <a:t>Give each process access to some range of the physical memory</a:t>
            </a:r>
          </a:p>
          <a:p>
            <a:pPr lvl="1"/>
            <a:r>
              <a:rPr lang="en-US" dirty="0" smtClean="0"/>
              <a:t>Its </a:t>
            </a:r>
            <a:r>
              <a:rPr lang="en-US" i="1" dirty="0" smtClean="0"/>
              <a:t>domain</a:t>
            </a:r>
          </a:p>
          <a:p>
            <a:pPr lvl="1"/>
            <a:r>
              <a:rPr lang="en-US" dirty="0" smtClean="0"/>
              <a:t>Different domain for each process</a:t>
            </a:r>
          </a:p>
          <a:p>
            <a:r>
              <a:rPr lang="en-US" dirty="0" smtClean="0"/>
              <a:t>Allow process to read/write/execute memory in its domain</a:t>
            </a:r>
          </a:p>
          <a:p>
            <a:r>
              <a:rPr lang="en-US" dirty="0" smtClean="0"/>
              <a:t>And not touch any memory outside its domain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Mapping Domains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12954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19076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810095" y="13081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865959" y="1320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921823" y="13335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928394" y="2209800"/>
            <a:ext cx="1281406" cy="1026695"/>
            <a:chOff x="928394" y="2209800"/>
            <a:chExt cx="1281406" cy="1026695"/>
          </a:xfrm>
        </p:grpSpPr>
        <p:sp>
          <p:nvSpPr>
            <p:cNvPr id="10" name="Rectangle 9"/>
            <p:cNvSpPr/>
            <p:nvPr/>
          </p:nvSpPr>
          <p:spPr>
            <a:xfrm>
              <a:off x="1180133" y="2259778"/>
              <a:ext cx="664889" cy="201943"/>
            </a:xfrm>
            <a:prstGeom prst="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1376260" y="2693710"/>
              <a:ext cx="276469" cy="327543"/>
            </a:xfrm>
            <a:prstGeom prst="round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 rot="5400000">
              <a:off x="10557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Connector 12"/>
            <p:cNvCxnSpPr>
              <a:stCxn id="10" idx="2"/>
              <a:endCxn id="11" idx="0"/>
            </p:cNvCxnSpPr>
            <p:nvPr/>
          </p:nvCxnSpPr>
          <p:spPr>
            <a:xfrm rot="16200000" flipH="1">
              <a:off x="13975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Can 13"/>
            <p:cNvSpPr/>
            <p:nvPr/>
          </p:nvSpPr>
          <p:spPr>
            <a:xfrm>
              <a:off x="1042623" y="2689031"/>
              <a:ext cx="284605" cy="510031"/>
            </a:xfrm>
            <a:prstGeom prst="can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15" name="Group 30"/>
            <p:cNvGrpSpPr/>
            <p:nvPr/>
          </p:nvGrpSpPr>
          <p:grpSpPr>
            <a:xfrm>
              <a:off x="1705473" y="2726467"/>
              <a:ext cx="331493" cy="510032"/>
              <a:chOff x="6807200" y="3937000"/>
              <a:chExt cx="1202070" cy="1384300"/>
            </a:xfrm>
            <a:solidFill>
              <a:srgbClr val="B9CDE5"/>
            </a:solidFill>
          </p:grpSpPr>
          <p:sp>
            <p:nvSpPr>
              <p:cNvPr id="18" name="Rounded Rectangle 17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Up-Down Arrow 18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6" name="Straight Connector 15"/>
            <p:cNvCxnSpPr>
              <a:endCxn id="14" idx="1"/>
            </p:cNvCxnSpPr>
            <p:nvPr/>
          </p:nvCxnSpPr>
          <p:spPr>
            <a:xfrm rot="5400000">
              <a:off x="10980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endCxn id="18" idx="0"/>
            </p:cNvCxnSpPr>
            <p:nvPr/>
          </p:nvCxnSpPr>
          <p:spPr>
            <a:xfrm rot="16200000" flipH="1">
              <a:off x="16874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>
            <a:off x="3061994" y="2209800"/>
            <a:ext cx="1281406" cy="1026695"/>
            <a:chOff x="3061994" y="2209800"/>
            <a:chExt cx="1281406" cy="1026695"/>
          </a:xfrm>
        </p:grpSpPr>
        <p:sp>
          <p:nvSpPr>
            <p:cNvPr id="21" name="Rectangle 20"/>
            <p:cNvSpPr/>
            <p:nvPr/>
          </p:nvSpPr>
          <p:spPr>
            <a:xfrm>
              <a:off x="3313733" y="2259778"/>
              <a:ext cx="664889" cy="201943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3509860" y="2693710"/>
              <a:ext cx="276469" cy="327543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 rot="5400000">
              <a:off x="31893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Connector 23"/>
            <p:cNvCxnSpPr>
              <a:stCxn id="21" idx="2"/>
              <a:endCxn id="22" idx="0"/>
            </p:cNvCxnSpPr>
            <p:nvPr/>
          </p:nvCxnSpPr>
          <p:spPr>
            <a:xfrm rot="16200000" flipH="1">
              <a:off x="35311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Can 24"/>
            <p:cNvSpPr/>
            <p:nvPr/>
          </p:nvSpPr>
          <p:spPr>
            <a:xfrm>
              <a:off x="3176223" y="2689031"/>
              <a:ext cx="284605" cy="510031"/>
            </a:xfrm>
            <a:prstGeom prst="can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26" name="Group 42"/>
            <p:cNvGrpSpPr/>
            <p:nvPr/>
          </p:nvGrpSpPr>
          <p:grpSpPr>
            <a:xfrm>
              <a:off x="3839073" y="2726467"/>
              <a:ext cx="331493" cy="510032"/>
              <a:chOff x="6807200" y="3937000"/>
              <a:chExt cx="1202070" cy="1384300"/>
            </a:xfrm>
            <a:solidFill>
              <a:schemeClr val="accent2">
                <a:lumMod val="40000"/>
                <a:lumOff val="60000"/>
              </a:schemeClr>
            </a:solidFill>
          </p:grpSpPr>
          <p:sp>
            <p:nvSpPr>
              <p:cNvPr id="29" name="Rounded Rectangle 28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Up-Down Arrow 29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7" name="Straight Connector 26"/>
            <p:cNvCxnSpPr>
              <a:endCxn id="25" idx="1"/>
            </p:cNvCxnSpPr>
            <p:nvPr/>
          </p:nvCxnSpPr>
          <p:spPr>
            <a:xfrm rot="5400000">
              <a:off x="32316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endCxn id="29" idx="0"/>
            </p:cNvCxnSpPr>
            <p:nvPr/>
          </p:nvCxnSpPr>
          <p:spPr>
            <a:xfrm rot="16200000" flipH="1">
              <a:off x="38210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5105400" y="2209800"/>
            <a:ext cx="1281406" cy="1026695"/>
            <a:chOff x="5105400" y="2209800"/>
            <a:chExt cx="1281406" cy="1026695"/>
          </a:xfrm>
        </p:grpSpPr>
        <p:sp>
          <p:nvSpPr>
            <p:cNvPr id="32" name="Rectangle 31"/>
            <p:cNvSpPr/>
            <p:nvPr/>
          </p:nvSpPr>
          <p:spPr>
            <a:xfrm>
              <a:off x="5357139" y="2259778"/>
              <a:ext cx="664889" cy="201943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5553266" y="2693710"/>
              <a:ext cx="276469" cy="327543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34" name="Rounded Rectangle 33"/>
            <p:cNvSpPr/>
            <p:nvPr/>
          </p:nvSpPr>
          <p:spPr>
            <a:xfrm rot="5400000">
              <a:off x="52327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>
              <a:stCxn id="32" idx="2"/>
              <a:endCxn id="33" idx="0"/>
            </p:cNvCxnSpPr>
            <p:nvPr/>
          </p:nvCxnSpPr>
          <p:spPr>
            <a:xfrm rot="16200000" flipH="1">
              <a:off x="55745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Can 35"/>
            <p:cNvSpPr/>
            <p:nvPr/>
          </p:nvSpPr>
          <p:spPr>
            <a:xfrm>
              <a:off x="5219629" y="2689031"/>
              <a:ext cx="284605" cy="510031"/>
            </a:xfrm>
            <a:prstGeom prst="can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37" name="Group 53"/>
            <p:cNvGrpSpPr/>
            <p:nvPr/>
          </p:nvGrpSpPr>
          <p:grpSpPr>
            <a:xfrm>
              <a:off x="5882479" y="2726467"/>
              <a:ext cx="331493" cy="510032"/>
              <a:chOff x="6807200" y="3937000"/>
              <a:chExt cx="1202070" cy="1384300"/>
            </a:xfrm>
            <a:solidFill>
              <a:schemeClr val="accent3">
                <a:lumMod val="40000"/>
                <a:lumOff val="60000"/>
              </a:schemeClr>
            </a:solidFill>
          </p:grpSpPr>
          <p:sp>
            <p:nvSpPr>
              <p:cNvPr id="40" name="Rounded Rectangle 39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Up-Down Arrow 40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8" name="Straight Connector 37"/>
            <p:cNvCxnSpPr>
              <a:endCxn id="36" idx="1"/>
            </p:cNvCxnSpPr>
            <p:nvPr/>
          </p:nvCxnSpPr>
          <p:spPr>
            <a:xfrm rot="5400000">
              <a:off x="52750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endCxn id="40" idx="0"/>
            </p:cNvCxnSpPr>
            <p:nvPr/>
          </p:nvCxnSpPr>
          <p:spPr>
            <a:xfrm rot="16200000" flipH="1">
              <a:off x="58645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/>
          <p:cNvGrpSpPr/>
          <p:nvPr/>
        </p:nvGrpSpPr>
        <p:grpSpPr>
          <a:xfrm>
            <a:off x="7086600" y="2209800"/>
            <a:ext cx="1281406" cy="1026695"/>
            <a:chOff x="7086600" y="2209800"/>
            <a:chExt cx="1281406" cy="1026695"/>
          </a:xfrm>
        </p:grpSpPr>
        <p:sp>
          <p:nvSpPr>
            <p:cNvPr id="43" name="Rectangle 42"/>
            <p:cNvSpPr/>
            <p:nvPr/>
          </p:nvSpPr>
          <p:spPr>
            <a:xfrm>
              <a:off x="7338339" y="2259778"/>
              <a:ext cx="664889" cy="201943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7534466" y="2693710"/>
              <a:ext cx="276469" cy="32754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45" name="Rounded Rectangle 44"/>
            <p:cNvSpPr/>
            <p:nvPr/>
          </p:nvSpPr>
          <p:spPr>
            <a:xfrm rot="5400000">
              <a:off x="72139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>
              <a:stCxn id="43" idx="2"/>
              <a:endCxn id="44" idx="0"/>
            </p:cNvCxnSpPr>
            <p:nvPr/>
          </p:nvCxnSpPr>
          <p:spPr>
            <a:xfrm rot="16200000" flipH="1">
              <a:off x="75557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Can 46"/>
            <p:cNvSpPr/>
            <p:nvPr/>
          </p:nvSpPr>
          <p:spPr>
            <a:xfrm>
              <a:off x="7200829" y="2689031"/>
              <a:ext cx="284605" cy="510031"/>
            </a:xfrm>
            <a:prstGeom prst="can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48" name="Group 64"/>
            <p:cNvGrpSpPr/>
            <p:nvPr/>
          </p:nvGrpSpPr>
          <p:grpSpPr>
            <a:xfrm>
              <a:off x="7863679" y="2726467"/>
              <a:ext cx="331493" cy="510032"/>
              <a:chOff x="6807200" y="3937000"/>
              <a:chExt cx="1202070" cy="1384300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51" name="Rounded Rectangle 50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2" name="Up-Down Arrow 51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9" name="Straight Connector 48"/>
            <p:cNvCxnSpPr>
              <a:endCxn id="47" idx="1"/>
            </p:cNvCxnSpPr>
            <p:nvPr/>
          </p:nvCxnSpPr>
          <p:spPr>
            <a:xfrm rot="5400000">
              <a:off x="72562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>
              <a:endCxn id="51" idx="0"/>
            </p:cNvCxnSpPr>
            <p:nvPr/>
          </p:nvCxnSpPr>
          <p:spPr>
            <a:xfrm rot="16200000" flipH="1">
              <a:off x="78457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Down Arrow 52"/>
          <p:cNvSpPr/>
          <p:nvPr/>
        </p:nvSpPr>
        <p:spPr>
          <a:xfrm>
            <a:off x="3458410" y="1905000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Down Arrow 53"/>
          <p:cNvSpPr/>
          <p:nvPr/>
        </p:nvSpPr>
        <p:spPr>
          <a:xfrm>
            <a:off x="5501816" y="1902322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Down Arrow 54"/>
          <p:cNvSpPr/>
          <p:nvPr/>
        </p:nvSpPr>
        <p:spPr>
          <a:xfrm>
            <a:off x="7529806" y="18996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3276600" y="3749842"/>
            <a:ext cx="2411036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3987800" y="4927600"/>
            <a:ext cx="1002538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Memory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59" name="Rounded Rectangle 58"/>
          <p:cNvSpPr/>
          <p:nvPr/>
        </p:nvSpPr>
        <p:spPr>
          <a:xfrm rot="5400000">
            <a:off x="3293765" y="2684165"/>
            <a:ext cx="2786606" cy="4646664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0" name="Straight Connector 59"/>
          <p:cNvCxnSpPr>
            <a:stCxn id="57" idx="2"/>
            <a:endCxn id="58" idx="0"/>
          </p:cNvCxnSpPr>
          <p:nvPr/>
        </p:nvCxnSpPr>
        <p:spPr>
          <a:xfrm rot="16200000" flipH="1">
            <a:off x="4170767" y="4609297"/>
            <a:ext cx="629653" cy="6951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Can 60"/>
          <p:cNvSpPr/>
          <p:nvPr/>
        </p:nvSpPr>
        <p:spPr>
          <a:xfrm>
            <a:off x="2777958" y="4914900"/>
            <a:ext cx="1032042" cy="1384300"/>
          </a:xfrm>
          <a:prstGeom prst="can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Disk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56" name="Group 61"/>
          <p:cNvGrpSpPr/>
          <p:nvPr/>
        </p:nvGrpSpPr>
        <p:grpSpPr>
          <a:xfrm>
            <a:off x="5181600" y="5016500"/>
            <a:ext cx="1202070" cy="1384300"/>
            <a:chOff x="6807200" y="3937000"/>
            <a:chExt cx="1202070" cy="1384300"/>
          </a:xfrm>
        </p:grpSpPr>
        <p:sp>
          <p:nvSpPr>
            <p:cNvPr id="65" name="Rounded Rectangle 64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Network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66" name="Up-Down Arrow 65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3" name="Straight Connector 62"/>
          <p:cNvCxnSpPr>
            <a:endCxn id="61" idx="1"/>
          </p:cNvCxnSpPr>
          <p:nvPr/>
        </p:nvCxnSpPr>
        <p:spPr>
          <a:xfrm rot="5400000">
            <a:off x="3084764" y="4494463"/>
            <a:ext cx="629653" cy="211221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endCxn id="65" idx="0"/>
          </p:cNvCxnSpPr>
          <p:nvPr/>
        </p:nvCxnSpPr>
        <p:spPr>
          <a:xfrm rot="16200000" flipH="1">
            <a:off x="5237141" y="4471005"/>
            <a:ext cx="718553" cy="372435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Rounded Rectangle 66"/>
          <p:cNvSpPr/>
          <p:nvPr/>
        </p:nvSpPr>
        <p:spPr>
          <a:xfrm>
            <a:off x="3280002" y="4285247"/>
            <a:ext cx="2587398" cy="2336800"/>
          </a:xfrm>
          <a:prstGeom prst="round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281281" y="4572000"/>
            <a:ext cx="2588499" cy="3683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3289300" y="5029200"/>
            <a:ext cx="2588499" cy="3683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3284620" y="5562600"/>
            <a:ext cx="2588499" cy="3683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279940" y="6019800"/>
            <a:ext cx="2588499" cy="3683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extBox 71"/>
          <p:cNvSpPr txBox="1"/>
          <p:nvPr/>
        </p:nvSpPr>
        <p:spPr>
          <a:xfrm>
            <a:off x="345545" y="4064168"/>
            <a:ext cx="19633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Every process gets its own piece of memory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6952034" y="4038600"/>
            <a:ext cx="196336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No process can interfere with other processes’ memory</a:t>
            </a:r>
            <a:endParaRPr lang="en-US"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  <p:bldP spid="68" grpId="0" animBg="1"/>
      <p:bldP spid="69" grpId="0" animBg="1"/>
      <p:bldP spid="70" grpId="0" animBg="1"/>
      <p:bldP spid="71" grpId="0" animBg="1"/>
      <p:bldP spid="72" grpId="0"/>
      <p:bldP spid="7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Have We Got To Work With?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processor</a:t>
            </a:r>
          </a:p>
          <a:p>
            <a:pPr lvl="1"/>
            <a:r>
              <a:rPr lang="en-US" dirty="0" smtClean="0"/>
              <a:t>Maybe </a:t>
            </a:r>
            <a:r>
              <a:rPr lang="en-US" dirty="0" err="1" smtClean="0"/>
              <a:t>multicore</a:t>
            </a:r>
            <a:endParaRPr lang="en-US" dirty="0" smtClean="0"/>
          </a:p>
          <a:p>
            <a:pPr lvl="1"/>
            <a:r>
              <a:rPr lang="en-US" dirty="0" smtClean="0"/>
              <a:t>Maybe also some device controllers</a:t>
            </a:r>
          </a:p>
          <a:p>
            <a:r>
              <a:rPr lang="en-US" dirty="0" smtClean="0"/>
              <a:t>RAM</a:t>
            </a:r>
          </a:p>
          <a:p>
            <a:r>
              <a:rPr lang="en-US" dirty="0" smtClean="0"/>
              <a:t>Hard disks and other storage devices</a:t>
            </a:r>
          </a:p>
          <a:p>
            <a:r>
              <a:rPr lang="en-US" dirty="0" smtClean="0"/>
              <a:t>Busses and network hardware</a:t>
            </a:r>
          </a:p>
          <a:p>
            <a:r>
              <a:rPr lang="en-US" dirty="0" smtClean="0"/>
              <a:t>Other I/O devices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Domains Require?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Threads will issue instructions</a:t>
            </a:r>
          </a:p>
          <a:p>
            <a:pPr lvl="1"/>
            <a:r>
              <a:rPr lang="en-US" dirty="0" smtClean="0"/>
              <a:t>Perhaps using arbitrary memory addresses</a:t>
            </a:r>
          </a:p>
          <a:p>
            <a:r>
              <a:rPr lang="en-US" dirty="0" smtClean="0"/>
              <a:t>Only addresses in the thread’s domain should be honored</a:t>
            </a:r>
          </a:p>
          <a:p>
            <a:pPr lvl="1"/>
            <a:r>
              <a:rPr lang="en-US" dirty="0" smtClean="0"/>
              <a:t>Issuing any other address should be caught as an error</a:t>
            </a:r>
          </a:p>
          <a:p>
            <a:r>
              <a:rPr lang="en-US" dirty="0" smtClean="0"/>
              <a:t>Can’t trust threads to police their own addresses</a:t>
            </a:r>
          </a:p>
          <a:p>
            <a:pPr lvl="1"/>
            <a:r>
              <a:rPr lang="en-US" dirty="0" smtClean="0"/>
              <a:t>System must enforce that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It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r>
              <a:rPr lang="en-US" dirty="0" smtClean="0"/>
              <a:t>Generally requires hardware support</a:t>
            </a:r>
          </a:p>
          <a:p>
            <a:r>
              <a:rPr lang="en-US" dirty="0" smtClean="0"/>
              <a:t>In a simple way, a domain register</a:t>
            </a:r>
          </a:p>
          <a:p>
            <a:pPr lvl="1"/>
            <a:r>
              <a:rPr lang="en-US" dirty="0" smtClean="0"/>
              <a:t>A processor has perhaps just one</a:t>
            </a:r>
          </a:p>
          <a:p>
            <a:pPr lvl="1"/>
            <a:r>
              <a:rPr lang="en-US" dirty="0" smtClean="0"/>
              <a:t>It specifies the domain associated with the thread currently using the processor</a:t>
            </a:r>
          </a:p>
          <a:p>
            <a:pPr lvl="1"/>
            <a:r>
              <a:rPr lang="en-US" dirty="0" smtClean="0"/>
              <a:t>By listing the low and high addresses that bound the domain</a:t>
            </a:r>
          </a:p>
          <a:p>
            <a:r>
              <a:rPr lang="en-US" dirty="0" smtClean="0"/>
              <a:t>OK, so we know what the thread’s domain is</a:t>
            </a:r>
          </a:p>
          <a:p>
            <a:r>
              <a:rPr lang="en-US" dirty="0" smtClean="0"/>
              <a:t>Now what?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Memory Manager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Hardware or software that enforces the bounds of the domain register</a:t>
            </a:r>
          </a:p>
          <a:p>
            <a:r>
              <a:rPr lang="en-US" dirty="0" smtClean="0"/>
              <a:t>When thread reads or writes an address, memory manager checks the domain register</a:t>
            </a:r>
          </a:p>
          <a:p>
            <a:r>
              <a:rPr lang="en-US" dirty="0" smtClean="0"/>
              <a:t>If within bounds, do the memory operation</a:t>
            </a:r>
          </a:p>
          <a:p>
            <a:r>
              <a:rPr lang="en-US" dirty="0" smtClean="0"/>
              <a:t>If not, throw an exception</a:t>
            </a:r>
          </a:p>
          <a:p>
            <a:r>
              <a:rPr lang="en-US" dirty="0" smtClean="0"/>
              <a:t>Only trusted code (i.e., the OS) can change the domain register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434"/>
            <a:ext cx="8229600" cy="1143000"/>
          </a:xfrm>
        </p:spPr>
        <p:txBody>
          <a:bodyPr/>
          <a:lstStyle/>
          <a:p>
            <a:r>
              <a:rPr lang="en-US" dirty="0" smtClean="0"/>
              <a:t>Illegal Memory Reference Exceptions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exception that gets thrown when a thread asks for memory not in its domain</a:t>
            </a:r>
          </a:p>
          <a:p>
            <a:pPr lvl="1"/>
            <a:r>
              <a:rPr lang="en-US" dirty="0" smtClean="0"/>
              <a:t>Giving access might screw up another program</a:t>
            </a:r>
          </a:p>
          <a:p>
            <a:r>
              <a:rPr lang="en-US" dirty="0" smtClean="0"/>
              <a:t>What happens then?</a:t>
            </a:r>
          </a:p>
          <a:p>
            <a:r>
              <a:rPr lang="en-US" dirty="0" smtClean="0"/>
              <a:t>Trap to supervisor mode</a:t>
            </a:r>
          </a:p>
          <a:p>
            <a:pPr lvl="1"/>
            <a:r>
              <a:rPr lang="en-US" dirty="0" smtClean="0"/>
              <a:t>To handle the problem safely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Domain Register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363736" y="3581400"/>
            <a:ext cx="4646664" cy="2786606"/>
            <a:chOff x="1754136" y="2737894"/>
            <a:chExt cx="4646664" cy="2786606"/>
          </a:xfrm>
        </p:grpSpPr>
        <p:sp>
          <p:nvSpPr>
            <p:cNvPr id="5" name="Rectangle 4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/>
            <p:cNvCxnSpPr>
              <a:stCxn id="5" idx="2"/>
              <a:endCxn id="6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Can 8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13" name="Rounded Rectangle 12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4" name="Up-Down Arrow 13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1" name="Straight Connector 10"/>
            <p:cNvCxnSpPr>
              <a:endCxn id="9" idx="1"/>
            </p:cNvCxnSpPr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endCxn id="13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Oval 14"/>
          <p:cNvSpPr/>
          <p:nvPr/>
        </p:nvSpPr>
        <p:spPr>
          <a:xfrm>
            <a:off x="754231" y="1447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Down Arrow 15"/>
          <p:cNvSpPr/>
          <p:nvPr/>
        </p:nvSpPr>
        <p:spPr>
          <a:xfrm>
            <a:off x="1401010" y="20600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928394" y="2362200"/>
            <a:ext cx="1281406" cy="1026695"/>
            <a:chOff x="928394" y="2209800"/>
            <a:chExt cx="1281406" cy="1026695"/>
          </a:xfrm>
        </p:grpSpPr>
        <p:sp>
          <p:nvSpPr>
            <p:cNvPr id="18" name="Rectangle 17"/>
            <p:cNvSpPr/>
            <p:nvPr/>
          </p:nvSpPr>
          <p:spPr>
            <a:xfrm>
              <a:off x="1180133" y="2259778"/>
              <a:ext cx="664889" cy="201943"/>
            </a:xfrm>
            <a:prstGeom prst="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1376260" y="2693710"/>
              <a:ext cx="276469" cy="327543"/>
            </a:xfrm>
            <a:prstGeom prst="round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0" name="Rounded Rectangle 19"/>
            <p:cNvSpPr/>
            <p:nvPr/>
          </p:nvSpPr>
          <p:spPr>
            <a:xfrm rot="5400000">
              <a:off x="10557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>
              <a:stCxn id="18" idx="2"/>
              <a:endCxn id="19" idx="0"/>
            </p:cNvCxnSpPr>
            <p:nvPr/>
          </p:nvCxnSpPr>
          <p:spPr>
            <a:xfrm rot="16200000" flipH="1">
              <a:off x="13975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Can 21"/>
            <p:cNvSpPr/>
            <p:nvPr/>
          </p:nvSpPr>
          <p:spPr>
            <a:xfrm>
              <a:off x="1042623" y="2689031"/>
              <a:ext cx="284605" cy="510031"/>
            </a:xfrm>
            <a:prstGeom prst="can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23" name="Group 30"/>
            <p:cNvGrpSpPr/>
            <p:nvPr/>
          </p:nvGrpSpPr>
          <p:grpSpPr>
            <a:xfrm>
              <a:off x="1705473" y="2726467"/>
              <a:ext cx="331493" cy="510032"/>
              <a:chOff x="6807200" y="3937000"/>
              <a:chExt cx="1202070" cy="1384300"/>
            </a:xfrm>
            <a:solidFill>
              <a:srgbClr val="B9CDE5"/>
            </a:solidFill>
          </p:grpSpPr>
          <p:sp>
            <p:nvSpPr>
              <p:cNvPr id="26" name="Rounded Rectangle 25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Up-Down Arrow 26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4" name="Straight Connector 23"/>
            <p:cNvCxnSpPr>
              <a:endCxn id="22" idx="1"/>
            </p:cNvCxnSpPr>
            <p:nvPr/>
          </p:nvCxnSpPr>
          <p:spPr>
            <a:xfrm rot="5400000">
              <a:off x="10980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endCxn id="26" idx="0"/>
            </p:cNvCxnSpPr>
            <p:nvPr/>
          </p:nvCxnSpPr>
          <p:spPr>
            <a:xfrm rot="16200000" flipH="1">
              <a:off x="16874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Oval 33"/>
          <p:cNvSpPr/>
          <p:nvPr/>
        </p:nvSpPr>
        <p:spPr>
          <a:xfrm>
            <a:off x="6921823" y="14859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8" name="Group 34"/>
          <p:cNvGrpSpPr/>
          <p:nvPr/>
        </p:nvGrpSpPr>
        <p:grpSpPr>
          <a:xfrm>
            <a:off x="7086600" y="2362200"/>
            <a:ext cx="1281406" cy="1026695"/>
            <a:chOff x="7086600" y="2209800"/>
            <a:chExt cx="1281406" cy="1026695"/>
          </a:xfrm>
        </p:grpSpPr>
        <p:sp>
          <p:nvSpPr>
            <p:cNvPr id="36" name="Rectangle 35"/>
            <p:cNvSpPr/>
            <p:nvPr/>
          </p:nvSpPr>
          <p:spPr>
            <a:xfrm>
              <a:off x="7338339" y="2259778"/>
              <a:ext cx="664889" cy="201943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Rounded Rectangle 36"/>
            <p:cNvSpPr/>
            <p:nvPr/>
          </p:nvSpPr>
          <p:spPr>
            <a:xfrm>
              <a:off x="7534466" y="2693710"/>
              <a:ext cx="276469" cy="32754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38" name="Rounded Rectangle 37"/>
            <p:cNvSpPr/>
            <p:nvPr/>
          </p:nvSpPr>
          <p:spPr>
            <a:xfrm rot="5400000">
              <a:off x="72139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9" name="Straight Connector 38"/>
            <p:cNvCxnSpPr>
              <a:stCxn id="36" idx="2"/>
              <a:endCxn id="37" idx="0"/>
            </p:cNvCxnSpPr>
            <p:nvPr/>
          </p:nvCxnSpPr>
          <p:spPr>
            <a:xfrm rot="16200000" flipH="1">
              <a:off x="75557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Can 39"/>
            <p:cNvSpPr/>
            <p:nvPr/>
          </p:nvSpPr>
          <p:spPr>
            <a:xfrm>
              <a:off x="7200829" y="2689031"/>
              <a:ext cx="284605" cy="510031"/>
            </a:xfrm>
            <a:prstGeom prst="can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29" name="Group 64"/>
            <p:cNvGrpSpPr/>
            <p:nvPr/>
          </p:nvGrpSpPr>
          <p:grpSpPr>
            <a:xfrm>
              <a:off x="7863679" y="2726467"/>
              <a:ext cx="331493" cy="510032"/>
              <a:chOff x="6807200" y="3937000"/>
              <a:chExt cx="1202070" cy="1384300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44" name="Rounded Rectangle 43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5" name="Up-Down Arrow 44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2" name="Straight Connector 41"/>
            <p:cNvCxnSpPr>
              <a:endCxn id="40" idx="1"/>
            </p:cNvCxnSpPr>
            <p:nvPr/>
          </p:nvCxnSpPr>
          <p:spPr>
            <a:xfrm rot="5400000">
              <a:off x="72562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>
              <a:endCxn id="44" idx="0"/>
            </p:cNvCxnSpPr>
            <p:nvPr/>
          </p:nvCxnSpPr>
          <p:spPr>
            <a:xfrm rot="16200000" flipH="1">
              <a:off x="78457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Down Arrow 45"/>
          <p:cNvSpPr/>
          <p:nvPr/>
        </p:nvSpPr>
        <p:spPr>
          <a:xfrm>
            <a:off x="7529806" y="20520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5105400" y="3886200"/>
            <a:ext cx="419862" cy="152400"/>
          </a:xfrm>
          <a:prstGeom prst="rect">
            <a:avLst/>
          </a:prstGeom>
          <a:solidFill>
            <a:schemeClr val="bg1">
              <a:lumMod val="85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4800600" y="3733800"/>
            <a:ext cx="1125870" cy="457200"/>
          </a:xfrm>
          <a:prstGeom prst="rect">
            <a:avLst/>
          </a:prstGeom>
          <a:solidFill>
            <a:schemeClr val="bg1">
              <a:lumMod val="85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5791200" y="3657600"/>
            <a:ext cx="1014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Domain Register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3280002" y="4285247"/>
            <a:ext cx="2587398" cy="2336800"/>
          </a:xfrm>
          <a:prstGeom prst="round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4724598" y="2413000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4724598" y="266700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Left Arrow 63"/>
          <p:cNvSpPr/>
          <p:nvPr/>
        </p:nvSpPr>
        <p:spPr>
          <a:xfrm>
            <a:off x="2438400" y="1447800"/>
            <a:ext cx="1489242" cy="574178"/>
          </a:xfrm>
          <a:prstGeom prst="left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3278902" y="4660900"/>
            <a:ext cx="2588499" cy="3683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3279940" y="5638800"/>
            <a:ext cx="2588499" cy="3683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8" name="Straight Connector 87"/>
          <p:cNvCxnSpPr/>
          <p:nvPr/>
        </p:nvCxnSpPr>
        <p:spPr>
          <a:xfrm>
            <a:off x="5181600" y="2514600"/>
            <a:ext cx="1623700" cy="4679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rot="16200000" flipH="1">
            <a:off x="5723177" y="3579572"/>
            <a:ext cx="2159796" cy="4451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 rot="10800000" flipV="1">
            <a:off x="5867400" y="4648200"/>
            <a:ext cx="937108" cy="1270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5181600" y="2743200"/>
            <a:ext cx="1371600" cy="1588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 rot="5400000">
            <a:off x="5410994" y="3886994"/>
            <a:ext cx="2284412" cy="1588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/>
          <p:nvPr/>
        </p:nvCxnSpPr>
        <p:spPr>
          <a:xfrm rot="10800000">
            <a:off x="5880100" y="5029200"/>
            <a:ext cx="672306" cy="794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457200" y="4162961"/>
            <a:ext cx="1752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All Program 1 references must be within these bounds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106" name="Left Arrow 105"/>
          <p:cNvSpPr/>
          <p:nvPr/>
        </p:nvSpPr>
        <p:spPr>
          <a:xfrm flipH="1">
            <a:off x="5368758" y="1447800"/>
            <a:ext cx="1489242" cy="574178"/>
          </a:xfrm>
          <a:prstGeom prst="left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7" name="Straight Connector 106"/>
          <p:cNvCxnSpPr/>
          <p:nvPr/>
        </p:nvCxnSpPr>
        <p:spPr>
          <a:xfrm>
            <a:off x="5181600" y="2509921"/>
            <a:ext cx="1623700" cy="4679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rot="5400000">
            <a:off x="5220494" y="4076701"/>
            <a:ext cx="3124201" cy="1588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 rot="10800000" flipV="1">
            <a:off x="5867401" y="5626098"/>
            <a:ext cx="937108" cy="1270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>
            <a:off x="5181600" y="2741612"/>
            <a:ext cx="1371600" cy="1588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rot="5400000">
            <a:off x="4922044" y="4374356"/>
            <a:ext cx="3263900" cy="1588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/>
          <p:nvPr/>
        </p:nvCxnSpPr>
        <p:spPr>
          <a:xfrm rot="10800000">
            <a:off x="5867401" y="6019005"/>
            <a:ext cx="672306" cy="794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7086600" y="4191000"/>
            <a:ext cx="1752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All Program 4 references must be within these bounds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2743200" y="2209800"/>
            <a:ext cx="14130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/>
                <a:cs typeface="Times New Roman"/>
              </a:rPr>
              <a:t>Enforced by hardware</a:t>
            </a:r>
            <a:endParaRPr lang="en-US" sz="2000" b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E-6 2.22222E-6 L -0.00834 -0.18889 " pathEditMode="relative" ptsTypes="AA">
                                      <p:cBhvr>
                                        <p:cTn id="35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000"/>
                            </p:stCondLst>
                            <p:childTnLst>
                              <p:par>
                                <p:cTn id="12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5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500"/>
                            </p:stCondLst>
                            <p:childTnLst>
                              <p:par>
                                <p:cTn id="12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500"/>
                            </p:stCondLst>
                            <p:childTnLst>
                              <p:par>
                                <p:cTn id="13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  <p:bldP spid="48" grpId="1" animBg="1"/>
      <p:bldP spid="49" grpId="0"/>
      <p:bldP spid="50" grpId="0" animBg="1"/>
      <p:bldP spid="51" grpId="0" animBg="1"/>
      <p:bldP spid="52" grpId="0" animBg="1"/>
      <p:bldP spid="64" grpId="0" animBg="1"/>
      <p:bldP spid="64" grpId="1" animBg="1"/>
      <p:bldP spid="65" grpId="0" animBg="1"/>
      <p:bldP spid="66" grpId="0" animBg="1"/>
      <p:bldP spid="105" grpId="0"/>
      <p:bldP spid="105" grpId="1"/>
      <p:bldP spid="106" grpId="0" animBg="1"/>
      <p:bldP spid="115" grpId="0"/>
      <p:bldP spid="116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Domains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Limiting a process to a single domain is not too convenient</a:t>
            </a:r>
          </a:p>
          <a:p>
            <a:r>
              <a:rPr lang="en-US" dirty="0" smtClean="0"/>
              <a:t>The concept is easy to extend</a:t>
            </a:r>
          </a:p>
          <a:p>
            <a:pPr lvl="1"/>
            <a:r>
              <a:rPr lang="en-US" dirty="0" smtClean="0"/>
              <a:t>Simply allow multiple domains per process</a:t>
            </a:r>
          </a:p>
          <a:p>
            <a:r>
              <a:rPr lang="en-US" dirty="0" smtClean="0"/>
              <a:t>Obvious way to handle this is with multiple domain registers</a:t>
            </a:r>
          </a:p>
          <a:p>
            <a:pPr lvl="1"/>
            <a:r>
              <a:rPr lang="en-US" dirty="0" smtClean="0"/>
              <a:t>One per allocated domain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Multiple Domain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1447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20600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928394" y="2362200"/>
            <a:ext cx="1281406" cy="1026695"/>
            <a:chOff x="928394" y="2209800"/>
            <a:chExt cx="1281406" cy="1026695"/>
          </a:xfrm>
        </p:grpSpPr>
        <p:sp>
          <p:nvSpPr>
            <p:cNvPr id="7" name="Rectangle 6"/>
            <p:cNvSpPr/>
            <p:nvPr/>
          </p:nvSpPr>
          <p:spPr>
            <a:xfrm>
              <a:off x="1180133" y="2259778"/>
              <a:ext cx="664889" cy="201943"/>
            </a:xfrm>
            <a:prstGeom prst="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1376260" y="2693710"/>
              <a:ext cx="276469" cy="327543"/>
            </a:xfrm>
            <a:prstGeom prst="round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 rot="5400000">
              <a:off x="10557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/>
            <p:cNvCxnSpPr>
              <a:stCxn id="7" idx="2"/>
              <a:endCxn id="8" idx="0"/>
            </p:cNvCxnSpPr>
            <p:nvPr/>
          </p:nvCxnSpPr>
          <p:spPr>
            <a:xfrm rot="16200000" flipH="1">
              <a:off x="13975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Can 10"/>
            <p:cNvSpPr/>
            <p:nvPr/>
          </p:nvSpPr>
          <p:spPr>
            <a:xfrm>
              <a:off x="1042623" y="2689031"/>
              <a:ext cx="284605" cy="510031"/>
            </a:xfrm>
            <a:prstGeom prst="can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12" name="Group 30"/>
            <p:cNvGrpSpPr/>
            <p:nvPr/>
          </p:nvGrpSpPr>
          <p:grpSpPr>
            <a:xfrm>
              <a:off x="1705473" y="2726467"/>
              <a:ext cx="331493" cy="510032"/>
              <a:chOff x="6807200" y="3937000"/>
              <a:chExt cx="1202070" cy="1384300"/>
            </a:xfrm>
            <a:solidFill>
              <a:srgbClr val="B9CDE5"/>
            </a:solidFill>
          </p:grpSpPr>
          <p:sp>
            <p:nvSpPr>
              <p:cNvPr id="15" name="Rounded Rectangle 14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Up-Down Arrow 15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3" name="Straight Connector 12"/>
            <p:cNvCxnSpPr>
              <a:endCxn id="11" idx="1"/>
            </p:cNvCxnSpPr>
            <p:nvPr/>
          </p:nvCxnSpPr>
          <p:spPr>
            <a:xfrm rot="5400000">
              <a:off x="10980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endCxn id="15" idx="0"/>
            </p:cNvCxnSpPr>
            <p:nvPr/>
          </p:nvCxnSpPr>
          <p:spPr>
            <a:xfrm rot="16200000" flipH="1">
              <a:off x="16874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2363736" y="3581400"/>
            <a:ext cx="4646664" cy="2786606"/>
            <a:chOff x="1754136" y="2737894"/>
            <a:chExt cx="4646664" cy="2786606"/>
          </a:xfrm>
        </p:grpSpPr>
        <p:sp>
          <p:nvSpPr>
            <p:cNvPr id="18" name="Rectangle 17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0" name="Rounded Rectangle 19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>
              <a:stCxn id="18" idx="2"/>
              <a:endCxn id="19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Can 21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Up-Down Arrow 26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4" name="Straight Connector 23"/>
            <p:cNvCxnSpPr>
              <a:endCxn id="22" idx="1"/>
            </p:cNvCxnSpPr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endCxn id="26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Rounded Rectangle 27"/>
          <p:cNvSpPr/>
          <p:nvPr/>
        </p:nvSpPr>
        <p:spPr>
          <a:xfrm>
            <a:off x="3280002" y="4285247"/>
            <a:ext cx="2587398" cy="2336800"/>
          </a:xfrm>
          <a:prstGeom prst="round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283135" y="4660900"/>
            <a:ext cx="2588499" cy="3683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3276600" y="5194300"/>
            <a:ext cx="2588499" cy="18310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278531" y="5727700"/>
            <a:ext cx="2588499" cy="53870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495800" y="1371600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495800" y="162560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495800" y="1955800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495800" y="220980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495800" y="2540000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495800" y="279400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3048000" y="1868269"/>
            <a:ext cx="1242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Domain Registers</a:t>
            </a:r>
            <a:endParaRPr lang="en-US" dirty="0">
              <a:latin typeface="Times New Roman"/>
              <a:cs typeface="Times New Roman"/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 rot="5400000" flipH="1" flipV="1">
            <a:off x="6567967" y="14765"/>
            <a:ext cx="2" cy="3018467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>
            <a:off x="5975351" y="3625848"/>
            <a:ext cx="4203703" cy="1588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rot="10800000">
            <a:off x="5880100" y="5728494"/>
            <a:ext cx="2197102" cy="1588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5058732" y="1752598"/>
            <a:ext cx="2866070" cy="2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rot="5400000">
            <a:off x="5662339" y="4002358"/>
            <a:ext cx="4526512" cy="1589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10800000">
            <a:off x="5867402" y="6246811"/>
            <a:ext cx="2057399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5105400" y="2057400"/>
            <a:ext cx="2590800" cy="2678"/>
          </a:xfrm>
          <a:prstGeom prst="line">
            <a:avLst/>
          </a:prstGeom>
          <a:ln>
            <a:solidFill>
              <a:srgbClr val="00009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5400000">
            <a:off x="6128544" y="3625056"/>
            <a:ext cx="3136902" cy="1590"/>
          </a:xfrm>
          <a:prstGeom prst="line">
            <a:avLst/>
          </a:prstGeom>
          <a:ln>
            <a:solidFill>
              <a:srgbClr val="00009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rot="10800000">
            <a:off x="5867402" y="5181600"/>
            <a:ext cx="1828798" cy="12702"/>
          </a:xfrm>
          <a:prstGeom prst="straightConnector1">
            <a:avLst/>
          </a:prstGeom>
          <a:ln>
            <a:solidFill>
              <a:srgbClr val="00009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5105400" y="2359522"/>
            <a:ext cx="2362200" cy="2678"/>
          </a:xfrm>
          <a:prstGeom prst="line">
            <a:avLst/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16200000" flipH="1">
            <a:off x="5938836" y="3879851"/>
            <a:ext cx="3060708" cy="2"/>
          </a:xfrm>
          <a:prstGeom prst="line">
            <a:avLst/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rot="10800000">
            <a:off x="5867404" y="5397500"/>
            <a:ext cx="1601787" cy="12703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5105400" y="2664322"/>
            <a:ext cx="2133600" cy="158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5400000">
            <a:off x="6235696" y="3657596"/>
            <a:ext cx="2006608" cy="1588"/>
          </a:xfrm>
          <a:prstGeom prst="line">
            <a:avLst/>
          </a:prstGeom>
          <a:ln>
            <a:solidFill>
              <a:srgbClr val="95373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rot="10800000">
            <a:off x="5867402" y="4648202"/>
            <a:ext cx="1370804" cy="13493"/>
          </a:xfrm>
          <a:prstGeom prst="straightConnector1">
            <a:avLst/>
          </a:prstGeom>
          <a:ln>
            <a:solidFill>
              <a:srgbClr val="953735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5105400" y="2894012"/>
            <a:ext cx="1905000" cy="1588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rot="5400000">
            <a:off x="5938437" y="3954854"/>
            <a:ext cx="2145517" cy="1589"/>
          </a:xfrm>
          <a:prstGeom prst="line">
            <a:avLst/>
          </a:prstGeom>
          <a:ln>
            <a:solidFill>
              <a:srgbClr val="E46C0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rot="10800000">
            <a:off x="5867402" y="5015708"/>
            <a:ext cx="1144589" cy="13493"/>
          </a:xfrm>
          <a:prstGeom prst="straightConnector1">
            <a:avLst/>
          </a:prstGeom>
          <a:ln>
            <a:solidFill>
              <a:srgbClr val="E46C0A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500"/>
                            </p:stCondLst>
                            <p:childTnLst>
                              <p:par>
                                <p:cTn id="6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0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3500"/>
                            </p:stCondLst>
                            <p:childTnLst>
                              <p:par>
                                <p:cTn id="7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4000"/>
                            </p:stCondLst>
                            <p:childTnLst>
                              <p:par>
                                <p:cTn id="7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45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0"/>
                            </p:stCondLst>
                            <p:childTnLst>
                              <p:par>
                                <p:cTn id="8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500"/>
                            </p:stCondLst>
                            <p:childTnLst>
                              <p:par>
                                <p:cTn id="9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6000"/>
                            </p:stCondLst>
                            <p:childTnLst>
                              <p:par>
                                <p:cTn id="9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6500"/>
                            </p:stCondLst>
                            <p:childTnLst>
                              <p:par>
                                <p:cTn id="9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7000"/>
                            </p:stCondLst>
                            <p:childTnLst>
                              <p:par>
                                <p:cTn id="10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7500"/>
                            </p:stCondLst>
                            <p:childTnLst>
                              <p:par>
                                <p:cTn id="10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8000"/>
                            </p:stCondLst>
                            <p:childTnLst>
                              <p:par>
                                <p:cTn id="11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8500"/>
                            </p:stCondLst>
                            <p:childTnLst>
                              <p:par>
                                <p:cTn id="11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Multiple Domains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dirty="0" smtClean="0"/>
              <a:t>Programs can request more domains</a:t>
            </a:r>
          </a:p>
          <a:p>
            <a:pPr lvl="1"/>
            <a:r>
              <a:rPr lang="en-US" dirty="0" smtClean="0"/>
              <a:t>But the OS must set them up</a:t>
            </a:r>
          </a:p>
          <a:p>
            <a:r>
              <a:rPr lang="en-US" dirty="0" smtClean="0"/>
              <a:t>What does the program get to ask for?</a:t>
            </a:r>
          </a:p>
          <a:p>
            <a:pPr lvl="1"/>
            <a:r>
              <a:rPr lang="en-US" dirty="0" smtClean="0"/>
              <a:t>A specific range of addresses?</a:t>
            </a:r>
          </a:p>
          <a:p>
            <a:pPr lvl="1"/>
            <a:r>
              <a:rPr lang="en-US" dirty="0" smtClean="0"/>
              <a:t>Or a domain of a particular size?</a:t>
            </a:r>
          </a:p>
          <a:p>
            <a:r>
              <a:rPr lang="en-US" dirty="0" smtClean="0"/>
              <a:t>Latter is easier </a:t>
            </a:r>
          </a:p>
          <a:p>
            <a:pPr lvl="1"/>
            <a:r>
              <a:rPr lang="en-US" dirty="0" smtClean="0"/>
              <a:t>What if requested set of addresses are already used by another program?</a:t>
            </a:r>
          </a:p>
          <a:p>
            <a:pPr lvl="1"/>
            <a:r>
              <a:rPr lang="en-US" dirty="0" smtClean="0"/>
              <a:t>Memory manager can choose a range of addresses of requested size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Domains and Access Permissions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r>
              <a:rPr lang="en-US" sz="2800" dirty="0" smtClean="0"/>
              <a:t>One can typically do three types of things with a memory address</a:t>
            </a:r>
          </a:p>
          <a:p>
            <a:pPr lvl="1"/>
            <a:r>
              <a:rPr lang="en-US" sz="2400" dirty="0" smtClean="0"/>
              <a:t>Read its contents</a:t>
            </a:r>
          </a:p>
          <a:p>
            <a:pPr lvl="1"/>
            <a:r>
              <a:rPr lang="en-US" sz="2400" dirty="0" smtClean="0"/>
              <a:t>Write a new value to it</a:t>
            </a:r>
          </a:p>
          <a:p>
            <a:pPr lvl="1"/>
            <a:r>
              <a:rPr lang="en-US" sz="2400" dirty="0" smtClean="0"/>
              <a:t>Execute an instruction located there</a:t>
            </a:r>
          </a:p>
          <a:p>
            <a:r>
              <a:rPr lang="en-US" sz="2800" dirty="0" smtClean="0"/>
              <a:t>System can provide useful effects if it does not allow all modes of use to all addresses</a:t>
            </a:r>
          </a:p>
          <a:p>
            <a:r>
              <a:rPr lang="en-US" sz="2800" dirty="0" smtClean="0"/>
              <a:t>Typically handled on a per-domain basis</a:t>
            </a:r>
          </a:p>
          <a:p>
            <a:pPr lvl="1"/>
            <a:r>
              <a:rPr lang="en-US" sz="2400" dirty="0" smtClean="0"/>
              <a:t>E.g., read-only domains</a:t>
            </a:r>
          </a:p>
          <a:p>
            <a:r>
              <a:rPr lang="en-US" sz="2800" dirty="0" smtClean="0"/>
              <a:t>Requires extra bits in domain registers</a:t>
            </a:r>
          </a:p>
          <a:p>
            <a:r>
              <a:rPr lang="en-US" sz="2800" dirty="0" smtClean="0"/>
              <a:t>And other hardware support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2918"/>
            <a:ext cx="8229600" cy="1143000"/>
          </a:xfrm>
        </p:spPr>
        <p:txBody>
          <a:bodyPr/>
          <a:lstStyle/>
          <a:p>
            <a:r>
              <a:rPr lang="en-US" dirty="0" smtClean="0"/>
              <a:t>What If Program Uses a Domain Improperly?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E.g., it tries to write to a read-only domain</a:t>
            </a:r>
          </a:p>
          <a:p>
            <a:r>
              <a:rPr lang="en-US" dirty="0" smtClean="0"/>
              <a:t>A </a:t>
            </a:r>
            <a:r>
              <a:rPr lang="en-US" i="1" dirty="0" smtClean="0"/>
              <a:t>permission error exception</a:t>
            </a:r>
            <a:endParaRPr lang="en-US" dirty="0" smtClean="0"/>
          </a:p>
          <a:p>
            <a:pPr lvl="1"/>
            <a:r>
              <a:rPr lang="en-US" dirty="0" smtClean="0"/>
              <a:t>Different than an illegal memory reference exception</a:t>
            </a:r>
          </a:p>
          <a:p>
            <a:r>
              <a:rPr lang="en-US" dirty="0" smtClean="0"/>
              <a:t>But also handled by a similar mechanism</a:t>
            </a:r>
          </a:p>
          <a:p>
            <a:r>
              <a:rPr lang="en-US" dirty="0" smtClean="0"/>
              <a:t>Probably want it to be handled by somewhat different code in the OS</a:t>
            </a:r>
          </a:p>
          <a:p>
            <a:r>
              <a:rPr lang="en-US" dirty="0" smtClean="0"/>
              <a:t>Remember discussion of trap handling in previous lecture?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7262"/>
            <a:ext cx="8229600" cy="1143000"/>
          </a:xfrm>
        </p:spPr>
        <p:txBody>
          <a:bodyPr/>
          <a:lstStyle/>
          <a:p>
            <a:r>
              <a:rPr lang="en-US" dirty="0" smtClean="0"/>
              <a:t>How to Get From What We’ve </a:t>
            </a:r>
            <a:br>
              <a:rPr lang="en-US" dirty="0" smtClean="0"/>
            </a:br>
            <a:r>
              <a:rPr lang="en-US" dirty="0" smtClean="0"/>
              <a:t>Got to What We Want?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029" y="1497576"/>
            <a:ext cx="8229600" cy="4525963"/>
          </a:xfrm>
        </p:spPr>
        <p:txBody>
          <a:bodyPr/>
          <a:lstStyle/>
          <a:p>
            <a:r>
              <a:rPr lang="en-US" dirty="0" smtClean="0"/>
              <a:t>Build abstractions for what we want</a:t>
            </a:r>
          </a:p>
          <a:p>
            <a:r>
              <a:rPr lang="en-US" dirty="0" smtClean="0"/>
              <a:t>Out of the hardware we’ve actually got</a:t>
            </a:r>
          </a:p>
          <a:p>
            <a:r>
              <a:rPr lang="en-US" dirty="0" smtClean="0"/>
              <a:t>Use those abstractions to:</a:t>
            </a:r>
          </a:p>
          <a:p>
            <a:pPr lvl="1"/>
            <a:r>
              <a:rPr lang="en-US" dirty="0" smtClean="0"/>
              <a:t>Hide messiness</a:t>
            </a:r>
          </a:p>
          <a:p>
            <a:pPr lvl="1"/>
            <a:r>
              <a:rPr lang="en-US" dirty="0" smtClean="0"/>
              <a:t>Share resources</a:t>
            </a:r>
          </a:p>
          <a:p>
            <a:pPr lvl="1"/>
            <a:r>
              <a:rPr lang="en-US" dirty="0" smtClean="0"/>
              <a:t>Simplify use</a:t>
            </a:r>
          </a:p>
          <a:p>
            <a:pPr lvl="1"/>
            <a:r>
              <a:rPr lang="en-US" dirty="0" smtClean="0"/>
              <a:t>Provide safety and security</a:t>
            </a:r>
          </a:p>
          <a:p>
            <a:r>
              <a:rPr lang="en-US" dirty="0" smtClean="0"/>
              <a:t>From one point of view, that’s what an operating system is all about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8778"/>
            <a:ext cx="8229600" cy="1143000"/>
          </a:xfrm>
        </p:spPr>
        <p:txBody>
          <a:bodyPr/>
          <a:lstStyle/>
          <a:p>
            <a:r>
              <a:rPr lang="en-US" dirty="0" smtClean="0"/>
              <a:t>Do We Really Need to Switch Processes for OS Services?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we trap or make a request for a domain, must we change processes?</a:t>
            </a:r>
          </a:p>
          <a:p>
            <a:pPr lvl="1"/>
            <a:r>
              <a:rPr lang="en-US" dirty="0" smtClean="0"/>
              <a:t>We lose context doing so</a:t>
            </a:r>
          </a:p>
          <a:p>
            <a:r>
              <a:rPr lang="en-US" dirty="0" smtClean="0"/>
              <a:t>Instead, run the OS code for the process</a:t>
            </a:r>
          </a:p>
          <a:p>
            <a:pPr lvl="1"/>
            <a:r>
              <a:rPr lang="en-US" dirty="0" smtClean="0"/>
              <a:t>Which requires changing to supervisor mode</a:t>
            </a:r>
          </a:p>
          <a:p>
            <a:pPr lvl="1"/>
            <a:r>
              <a:rPr lang="en-US" dirty="0" smtClean="0"/>
              <a:t>Context for process is still available</a:t>
            </a:r>
          </a:p>
          <a:p>
            <a:r>
              <a:rPr lang="en-US" dirty="0" smtClean="0"/>
              <a:t>But what about safety?</a:t>
            </a:r>
          </a:p>
          <a:p>
            <a:pPr lvl="1"/>
            <a:r>
              <a:rPr lang="en-US" dirty="0" smtClean="0"/>
              <a:t>Use domain access modes to ensure safety</a:t>
            </a:r>
          </a:p>
          <a:p>
            <a:r>
              <a:rPr lang="en-US" dirty="0" smtClean="0"/>
              <a:t>We don’t do this for all OS services . .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Domains in Kernel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dirty="0" smtClean="0"/>
              <a:t>Allow user threads to access certain privileged domains</a:t>
            </a:r>
          </a:p>
          <a:p>
            <a:pPr lvl="1"/>
            <a:r>
              <a:rPr lang="en-US" dirty="0" smtClean="0"/>
              <a:t>Such as code to handle hardware traps</a:t>
            </a:r>
          </a:p>
          <a:p>
            <a:pPr lvl="1"/>
            <a:r>
              <a:rPr lang="en-US" dirty="0" smtClean="0"/>
              <a:t>Such code must be in a domain accessible to the user thread</a:t>
            </a:r>
          </a:p>
          <a:p>
            <a:r>
              <a:rPr lang="en-US" dirty="0" smtClean="0"/>
              <a:t>But can’t allow arbitrary access to those privileged domains</a:t>
            </a:r>
          </a:p>
          <a:p>
            <a:r>
              <a:rPr lang="en-US" dirty="0" smtClean="0"/>
              <a:t>A supervisor (AKA </a:t>
            </a:r>
            <a:r>
              <a:rPr lang="en-US" i="1" dirty="0" smtClean="0"/>
              <a:t>kernel</a:t>
            </a:r>
            <a:r>
              <a:rPr lang="en-US" dirty="0" smtClean="0"/>
              <a:t>) mode access bit is set on such domains</a:t>
            </a:r>
          </a:p>
          <a:p>
            <a:pPr lvl="1"/>
            <a:r>
              <a:rPr lang="en-US" dirty="0" smtClean="0"/>
              <a:t>So thread only accesses them when in kernel mode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1606"/>
            <a:ext cx="8229600" cy="1143000"/>
          </a:xfrm>
        </p:spPr>
        <p:txBody>
          <a:bodyPr/>
          <a:lstStyle/>
          <a:p>
            <a:r>
              <a:rPr lang="en-US" dirty="0" smtClean="0"/>
              <a:t>How Does a Thread Get </a:t>
            </a:r>
            <a:br>
              <a:rPr lang="en-US" dirty="0" smtClean="0"/>
            </a:br>
            <a:r>
              <a:rPr lang="en-US" dirty="0" smtClean="0"/>
              <a:t>to Kernel Mode?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US" dirty="0" smtClean="0"/>
              <a:t>Can’t allow thread to arbitrarily put itself in kernel mode any time</a:t>
            </a:r>
          </a:p>
          <a:p>
            <a:pPr lvl="1"/>
            <a:r>
              <a:rPr lang="en-US" dirty="0" smtClean="0"/>
              <a:t>Since it might do something unsafe</a:t>
            </a:r>
          </a:p>
          <a:p>
            <a:r>
              <a:rPr lang="en-US" dirty="0" smtClean="0"/>
              <a:t>Instead, allow entry to kernel mode only in specific ways</a:t>
            </a:r>
          </a:p>
          <a:p>
            <a:pPr lvl="1"/>
            <a:r>
              <a:rPr lang="en-US" dirty="0" smtClean="0"/>
              <a:t>In particular, only at specific instructions</a:t>
            </a:r>
          </a:p>
          <a:p>
            <a:pPr lvl="1"/>
            <a:r>
              <a:rPr lang="en-US" dirty="0" smtClean="0"/>
              <a:t>These are called </a:t>
            </a:r>
            <a:r>
              <a:rPr lang="en-US" i="1" dirty="0" smtClean="0"/>
              <a:t>gates</a:t>
            </a:r>
          </a:p>
          <a:p>
            <a:pPr lvl="1"/>
            <a:r>
              <a:rPr lang="en-US" dirty="0" smtClean="0"/>
              <a:t>Typically implemented in hardware using instruction like SVC (supervisor call)</a:t>
            </a:r>
          </a:p>
          <a:p>
            <a:pPr lvl="1"/>
            <a:r>
              <a:rPr lang="en-US" dirty="0" smtClean="0"/>
              <a:t>Remember trapping to supervisor mode?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434"/>
            <a:ext cx="8229600" cy="1143000"/>
          </a:xfrm>
        </p:spPr>
        <p:txBody>
          <a:bodyPr/>
          <a:lstStyle/>
          <a:p>
            <a:r>
              <a:rPr lang="en-US" dirty="0" smtClean="0"/>
              <a:t>Real Hardware Vs. Desirable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last lecture, we looked at some real hardware issues</a:t>
            </a:r>
          </a:p>
          <a:p>
            <a:pPr lvl="1"/>
            <a:r>
              <a:rPr lang="en-US" dirty="0" smtClean="0"/>
              <a:t>With relation to OS requirements</a:t>
            </a:r>
          </a:p>
          <a:p>
            <a:r>
              <a:rPr lang="en-US" dirty="0" smtClean="0"/>
              <a:t>Now let’s see how those can be used to provide some useful OS abstractions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Starting Simple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9680"/>
            <a:ext cx="8229600" cy="4525963"/>
          </a:xfrm>
        </p:spPr>
        <p:txBody>
          <a:bodyPr/>
          <a:lstStyle/>
          <a:p>
            <a:r>
              <a:rPr lang="en-US" dirty="0" smtClean="0"/>
              <a:t>We want to run multiple programs</a:t>
            </a:r>
          </a:p>
          <a:p>
            <a:pPr lvl="1"/>
            <a:r>
              <a:rPr lang="en-US" dirty="0" smtClean="0"/>
              <a:t>Without interference between them</a:t>
            </a:r>
          </a:p>
          <a:p>
            <a:pPr lvl="1"/>
            <a:r>
              <a:rPr lang="en-US" dirty="0" smtClean="0"/>
              <a:t>Protecting one from the faults of another</a:t>
            </a:r>
          </a:p>
          <a:p>
            <a:r>
              <a:rPr lang="en-US" dirty="0" smtClean="0"/>
              <a:t>We’ve got a </a:t>
            </a:r>
            <a:r>
              <a:rPr lang="en-US" dirty="0" err="1" smtClean="0"/>
              <a:t>multicore</a:t>
            </a:r>
            <a:r>
              <a:rPr lang="en-US" dirty="0" smtClean="0"/>
              <a:t> processor to do so</a:t>
            </a:r>
          </a:p>
          <a:p>
            <a:pPr lvl="1"/>
            <a:r>
              <a:rPr lang="en-US" dirty="0" smtClean="0"/>
              <a:t>More cores than programs</a:t>
            </a:r>
          </a:p>
          <a:p>
            <a:r>
              <a:rPr lang="en-US" dirty="0" smtClean="0"/>
              <a:t>We have RAM, a bus, a disk, other simple devices</a:t>
            </a:r>
          </a:p>
          <a:p>
            <a:r>
              <a:rPr lang="en-US" dirty="0" smtClean="0"/>
              <a:t>What abstractions should we build to ensure that things go well?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721884" y="553767"/>
            <a:ext cx="3680570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Simple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82842" y="2302042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19610" y="2320762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756378" y="2322548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93146" y="2318098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935801" y="1446463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745833" y="1456716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555865" y="1458502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6399765" y="1451821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6" name="Group 19"/>
          <p:cNvGrpSpPr/>
          <p:nvPr/>
        </p:nvGrpSpPr>
        <p:grpSpPr>
          <a:xfrm>
            <a:off x="1510633" y="1999920"/>
            <a:ext cx="5925165" cy="324414"/>
            <a:chOff x="1510633" y="1796720"/>
            <a:chExt cx="5925165" cy="324414"/>
          </a:xfrm>
        </p:grpSpPr>
        <p:sp>
          <p:nvSpPr>
            <p:cNvPr id="12" name="Down Arrow 11"/>
            <p:cNvSpPr/>
            <p:nvPr/>
          </p:nvSpPr>
          <p:spPr>
            <a:xfrm>
              <a:off x="1510633" y="1796720"/>
              <a:ext cx="427790" cy="302122"/>
            </a:xfrm>
            <a:prstGeom prst="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Down Arrow 12"/>
            <p:cNvSpPr/>
            <p:nvPr/>
          </p:nvSpPr>
          <p:spPr>
            <a:xfrm>
              <a:off x="3306401" y="1806973"/>
              <a:ext cx="427790" cy="302122"/>
            </a:xfrm>
            <a:prstGeom prst="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Down Arrow 13"/>
            <p:cNvSpPr/>
            <p:nvPr/>
          </p:nvSpPr>
          <p:spPr>
            <a:xfrm>
              <a:off x="5178372" y="1808759"/>
              <a:ext cx="427790" cy="302122"/>
            </a:xfrm>
            <a:prstGeom prst="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Down Arrow 14"/>
            <p:cNvSpPr/>
            <p:nvPr/>
          </p:nvSpPr>
          <p:spPr>
            <a:xfrm>
              <a:off x="7008008" y="1819012"/>
              <a:ext cx="427790" cy="302122"/>
            </a:xfrm>
            <a:prstGeom prst="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ounded Rectangle 20"/>
          <p:cNvSpPr/>
          <p:nvPr/>
        </p:nvSpPr>
        <p:spPr>
          <a:xfrm>
            <a:off x="3467100" y="4064000"/>
            <a:ext cx="2362200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Memory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2" name="Can 21"/>
          <p:cNvSpPr/>
          <p:nvPr/>
        </p:nvSpPr>
        <p:spPr>
          <a:xfrm>
            <a:off x="1409700" y="4203700"/>
            <a:ext cx="1032042" cy="1384300"/>
          </a:xfrm>
          <a:prstGeom prst="can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Disk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7" name="Group 25"/>
          <p:cNvGrpSpPr/>
          <p:nvPr/>
        </p:nvGrpSpPr>
        <p:grpSpPr>
          <a:xfrm>
            <a:off x="6807200" y="4140200"/>
            <a:ext cx="1202070" cy="1384300"/>
            <a:chOff x="6807200" y="3937000"/>
            <a:chExt cx="1202070" cy="1384300"/>
          </a:xfrm>
        </p:grpSpPr>
        <p:sp>
          <p:nvSpPr>
            <p:cNvPr id="23" name="Rounded Rectangle 22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Network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5" name="Up-Down Arrow 24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41"/>
          <p:cNvGrpSpPr/>
          <p:nvPr/>
        </p:nvGrpSpPr>
        <p:grpSpPr>
          <a:xfrm>
            <a:off x="935801" y="2870653"/>
            <a:ext cx="7073469" cy="1485220"/>
            <a:chOff x="935801" y="2667453"/>
            <a:chExt cx="7073469" cy="1485220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935801" y="3251200"/>
              <a:ext cx="7073469" cy="38100"/>
            </a:xfrm>
            <a:prstGeom prst="line">
              <a:avLst/>
            </a:prstGeom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 flipH="1" flipV="1">
              <a:off x="1454377" y="29529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 flipH="1" flipV="1">
              <a:off x="3245077" y="29656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 flipH="1" flipV="1">
              <a:off x="5111977" y="29783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5400000" flipH="1" flipV="1">
              <a:off x="6928077" y="29783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 flipH="1" flipV="1">
              <a:off x="4362677" y="35625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5400000" flipH="1" flipV="1">
              <a:off x="1494039" y="3695586"/>
              <a:ext cx="901473" cy="12702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5400000" flipH="1" flipV="1">
              <a:off x="7105600" y="3594102"/>
              <a:ext cx="673099" cy="12699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Rounded Rectangle 42"/>
          <p:cNvSpPr/>
          <p:nvPr/>
        </p:nvSpPr>
        <p:spPr>
          <a:xfrm>
            <a:off x="457200" y="1231900"/>
            <a:ext cx="8229600" cy="4894263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887301" y="6045200"/>
            <a:ext cx="33970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/>
                <a:cs typeface="Times New Roman"/>
              </a:rPr>
              <a:t>A machine boundary</a:t>
            </a:r>
            <a:endParaRPr lang="en-US" sz="2800" b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21" grpId="0" animBg="1"/>
      <p:bldP spid="22" grpId="0" animBg="1"/>
      <p:bldP spid="43" grpId="0" animBg="1"/>
      <p:bldP spid="44" grpId="0"/>
    </p:bld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29245</TotalTime>
  <Words>3169</Words>
  <Application>Microsoft Macintosh PowerPoint</Application>
  <PresentationFormat>On-screen Show (4:3)</PresentationFormat>
  <Paragraphs>581</Paragraphs>
  <Slides>62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63" baseType="lpstr">
      <vt:lpstr>Default Theme</vt:lpstr>
      <vt:lpstr>Modularity and Virtualization CS 111 Operating Systems  Peter Reiher </vt:lpstr>
      <vt:lpstr>Introduction</vt:lpstr>
      <vt:lpstr>Virtualization and Modularity</vt:lpstr>
      <vt:lpstr>What Does An OS Do?</vt:lpstr>
      <vt:lpstr>What Have We Got To Work With?</vt:lpstr>
      <vt:lpstr>How to Get From What We’ve  Got to What We Want?</vt:lpstr>
      <vt:lpstr>Real Hardware Vs. Desirable Abstractions</vt:lpstr>
      <vt:lpstr>Starting Simple</vt:lpstr>
      <vt:lpstr>A Simple System</vt:lpstr>
      <vt:lpstr>Things To Be Careful About</vt:lpstr>
      <vt:lpstr>Exploiting Modularity</vt:lpstr>
      <vt:lpstr>Subroutine Modularity</vt:lpstr>
      <vt:lpstr>How Would This Work?</vt:lpstr>
      <vt:lpstr>What’s Soft About This Modularity?</vt:lpstr>
      <vt:lpstr>Illustrating the Problem</vt:lpstr>
      <vt:lpstr>Hardening the Modularity</vt:lpstr>
      <vt:lpstr>Illustrating Hard Modularity</vt:lpstr>
      <vt:lpstr>Communications Across Machines</vt:lpstr>
      <vt:lpstr>Illustrating Communications</vt:lpstr>
      <vt:lpstr>System Services In This Model</vt:lpstr>
      <vt:lpstr>A Storage Example</vt:lpstr>
      <vt:lpstr>Advantages of This Modularity  For a Storage Subsystem</vt:lpstr>
      <vt:lpstr>Benefits of Hard Modularity</vt:lpstr>
      <vt:lpstr>Downsides of Hard Modularity</vt:lpstr>
      <vt:lpstr>One Other Problem</vt:lpstr>
      <vt:lpstr>Virtualization</vt:lpstr>
      <vt:lpstr>The Virtualization Concept</vt:lpstr>
      <vt:lpstr>The Trick in Virtualization</vt:lpstr>
      <vt:lpstr>Returning To Our Simple System</vt:lpstr>
      <vt:lpstr>Abstractions for Virtualizing Computers</vt:lpstr>
      <vt:lpstr>Threads</vt:lpstr>
      <vt:lpstr>OS Handling of Threads</vt:lpstr>
      <vt:lpstr>Running One Thread</vt:lpstr>
      <vt:lpstr>Time Slicing Virtualization</vt:lpstr>
      <vt:lpstr>Wait a Minute . . .?</vt:lpstr>
      <vt:lpstr>The OS and Virtualization</vt:lpstr>
      <vt:lpstr>Wait Another Minute . . .?</vt:lpstr>
      <vt:lpstr>Remember Supervisor Mode?</vt:lpstr>
      <vt:lpstr>The Thread Manager</vt:lpstr>
      <vt:lpstr>Providing Contained Environments</vt:lpstr>
      <vt:lpstr>What Does This Boil Down To?</vt:lpstr>
      <vt:lpstr>Setting Up a User-Level VM</vt:lpstr>
      <vt:lpstr>Protecting Threads From  Each Other</vt:lpstr>
      <vt:lpstr>Protection via Execution Modes</vt:lpstr>
      <vt:lpstr>Trapping to Supervisor Mode</vt:lpstr>
      <vt:lpstr>Modularity and Memory</vt:lpstr>
      <vt:lpstr>What’s the Safety Issue?</vt:lpstr>
      <vt:lpstr>Domains</vt:lpstr>
      <vt:lpstr>Mapping Domains</vt:lpstr>
      <vt:lpstr>What Do Domains Require?</vt:lpstr>
      <vt:lpstr>Making It Work</vt:lpstr>
      <vt:lpstr>The Memory Manager</vt:lpstr>
      <vt:lpstr>Illegal Memory Reference Exceptions</vt:lpstr>
      <vt:lpstr>The Domain Register Concept</vt:lpstr>
      <vt:lpstr>Multiple Domains</vt:lpstr>
      <vt:lpstr>The Multiple Domain Concept</vt:lpstr>
      <vt:lpstr>Handling Multiple Domains </vt:lpstr>
      <vt:lpstr>Domains and Access Permissions</vt:lpstr>
      <vt:lpstr>What If Program Uses a Domain Improperly?</vt:lpstr>
      <vt:lpstr>Do We Really Need to Switch Processes for OS Services?</vt:lpstr>
      <vt:lpstr>Domains in Kernel Mode</vt:lpstr>
      <vt:lpstr>How Does a Thread Get  to Kernel Mode?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28</cp:revision>
  <dcterms:created xsi:type="dcterms:W3CDTF">2015-09-15T17:13:59Z</dcterms:created>
  <dcterms:modified xsi:type="dcterms:W3CDTF">2015-09-15T17:18:38Z</dcterms:modified>
</cp:coreProperties>
</file>