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slides/slide62.xml" ContentType="application/vnd.openxmlformats-officedocument.presentationml.slide+xml"/>
  <Override PartName="/ppt/embeddings/oleObject1.bin" ContentType="application/vnd.openxmlformats-officedocument.oleObject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61.xml" ContentType="application/vnd.openxmlformats-officedocument.presentationml.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Default Extension="vml" ContentType="application/vnd.openxmlformats-officedocument.vmlDrawing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10.xml" ContentType="application/vnd.openxmlformats-officedocument.presentationml.slide+xml"/>
  <Default Extension="wmf" ContentType="image/x-wmf"/>
  <Override PartName="/ppt/slides/slide48.xml" ContentType="application/vnd.openxmlformats-officedocument.presentationml.slide+xml"/>
  <Override PartName="/docProps/app.xml" ContentType="application/vnd.openxmlformats-officedocument.extended-properties+xml"/>
  <Override PartName="/ppt/slides/slide41.xml" ContentType="application/vnd.openxmlformats-officedocument.presentationml.slide+xml"/>
  <Override PartName="/ppt/slides/slide57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Override PartName="/ppt/slides/slide64.xml" ContentType="application/vnd.openxmlformats-officedocument.presentationml.slide+xml"/>
  <Override PartName="/ppt/slides/slide47.xml" ContentType="application/vnd.openxmlformats-officedocument.presentationml.slide+xml"/>
  <Override PartName="/ppt/slides/slide40.xml" ContentType="application/vnd.openxmlformats-officedocument.presentationml.slide+xml"/>
  <Override PartName="/ppt/slides/slide56.xml" ContentType="application/vnd.openxmlformats-officedocument.presentationml.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63.xml" ContentType="application/vnd.openxmlformats-officedocument.presentationml.slide+xml"/>
  <Override PartName="/ppt/slides/slide46.xml" ContentType="application/vnd.openxmlformats-officedocument.presentationml.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66"/>
  </p:notesMasterIdLst>
  <p:handoutMasterIdLst>
    <p:handoutMasterId r:id="rId67"/>
  </p:handoutMasterIdLst>
  <p:sldIdLst>
    <p:sldId id="319" r:id="rId2"/>
    <p:sldId id="320" r:id="rId3"/>
    <p:sldId id="321" r:id="rId4"/>
    <p:sldId id="322" r:id="rId5"/>
    <p:sldId id="323" r:id="rId6"/>
    <p:sldId id="324" r:id="rId7"/>
    <p:sldId id="325" r:id="rId8"/>
    <p:sldId id="326" r:id="rId9"/>
    <p:sldId id="327" r:id="rId10"/>
    <p:sldId id="328" r:id="rId11"/>
    <p:sldId id="329" r:id="rId12"/>
    <p:sldId id="330" r:id="rId13"/>
    <p:sldId id="331" r:id="rId14"/>
    <p:sldId id="332" r:id="rId15"/>
    <p:sldId id="333" r:id="rId16"/>
    <p:sldId id="334" r:id="rId17"/>
    <p:sldId id="335" r:id="rId18"/>
    <p:sldId id="336" r:id="rId19"/>
    <p:sldId id="337" r:id="rId20"/>
    <p:sldId id="338" r:id="rId21"/>
    <p:sldId id="339" r:id="rId22"/>
    <p:sldId id="340" r:id="rId23"/>
    <p:sldId id="341" r:id="rId24"/>
    <p:sldId id="342" r:id="rId25"/>
    <p:sldId id="343" r:id="rId26"/>
    <p:sldId id="344" r:id="rId27"/>
    <p:sldId id="345" r:id="rId28"/>
    <p:sldId id="346" r:id="rId29"/>
    <p:sldId id="347" r:id="rId30"/>
    <p:sldId id="348" r:id="rId31"/>
    <p:sldId id="349" r:id="rId32"/>
    <p:sldId id="350" r:id="rId33"/>
    <p:sldId id="351" r:id="rId34"/>
    <p:sldId id="352" r:id="rId35"/>
    <p:sldId id="353" r:id="rId36"/>
    <p:sldId id="357" r:id="rId37"/>
    <p:sldId id="358" r:id="rId38"/>
    <p:sldId id="359" r:id="rId39"/>
    <p:sldId id="360" r:id="rId40"/>
    <p:sldId id="361" r:id="rId41"/>
    <p:sldId id="362" r:id="rId42"/>
    <p:sldId id="363" r:id="rId43"/>
    <p:sldId id="364" r:id="rId44"/>
    <p:sldId id="365" r:id="rId45"/>
    <p:sldId id="366" r:id="rId46"/>
    <p:sldId id="367" r:id="rId47"/>
    <p:sldId id="368" r:id="rId48"/>
    <p:sldId id="369" r:id="rId49"/>
    <p:sldId id="370" r:id="rId50"/>
    <p:sldId id="374" r:id="rId51"/>
    <p:sldId id="375" r:id="rId52"/>
    <p:sldId id="376" r:id="rId53"/>
    <p:sldId id="377" r:id="rId54"/>
    <p:sldId id="378" r:id="rId55"/>
    <p:sldId id="379" r:id="rId56"/>
    <p:sldId id="380" r:id="rId57"/>
    <p:sldId id="381" r:id="rId58"/>
    <p:sldId id="382" r:id="rId59"/>
    <p:sldId id="383" r:id="rId60"/>
    <p:sldId id="384" r:id="rId61"/>
    <p:sldId id="385" r:id="rId62"/>
    <p:sldId id="386" r:id="rId63"/>
    <p:sldId id="387" r:id="rId64"/>
    <p:sldId id="388" r:id="rId6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-85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04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notesMaster" Target="notesMasters/notesMaster1.xml"/><Relationship Id="rId67" Type="http://schemas.openxmlformats.org/officeDocument/2006/relationships/handoutMaster" Target="handoutMasters/handoutMaster1.xml"/><Relationship Id="rId68" Type="http://schemas.openxmlformats.org/officeDocument/2006/relationships/printerSettings" Target="printerSettings/printerSettings1.bin"/><Relationship Id="rId69" Type="http://schemas.openxmlformats.org/officeDocument/2006/relationships/presProps" Target="presProp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viewProps" Target="viewProps.xml"/><Relationship Id="rId71" Type="http://schemas.openxmlformats.org/officeDocument/2006/relationships/theme" Target="theme/theme1.xml"/><Relationship Id="rId72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9/15/15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9/15/15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9/15/15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9/15/15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9/15/15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9/15/15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9/15/15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9/15/15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9/15/15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9/15/15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9/15/15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9/15/15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9/15/15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3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636065" y="6265413"/>
            <a:ext cx="771595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CS 111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Fall </a:t>
            </a:r>
            <a:r>
              <a:rPr lang="en-US" sz="1200" baseline="0" dirty="0" smtClean="0">
                <a:latin typeface="Times New Roman" pitchFamily="-107" charset="0"/>
              </a:rPr>
              <a:t>2015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.bin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cs typeface="ＭＳ Ｐゴシック" charset="-128"/>
              </a:rPr>
              <a:t>Hardware Issues for Operating Systems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Only a Subset of Memory?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6104"/>
            <a:ext cx="8229600" cy="4525963"/>
          </a:xfrm>
        </p:spPr>
        <p:txBody>
          <a:bodyPr/>
          <a:lstStyle/>
          <a:p>
            <a:r>
              <a:rPr lang="en-US" dirty="0" smtClean="0"/>
              <a:t>Why do we limit user-mode execution to a sub-set of memory?</a:t>
            </a:r>
          </a:p>
          <a:p>
            <a:r>
              <a:rPr lang="en-US" dirty="0" smtClean="0"/>
              <a:t>What if a user mode process could access all of memory?</a:t>
            </a:r>
          </a:p>
          <a:p>
            <a:pPr lvl="1"/>
            <a:r>
              <a:rPr lang="en-US" dirty="0" smtClean="0"/>
              <a:t>It could see or even potentially corrupt data belonging to other processes</a:t>
            </a:r>
          </a:p>
          <a:p>
            <a:pPr lvl="1"/>
            <a:r>
              <a:rPr lang="en-US" dirty="0" smtClean="0"/>
              <a:t>It could even crash the operating system</a:t>
            </a:r>
          </a:p>
          <a:p>
            <a:r>
              <a:rPr lang="en-US" dirty="0" smtClean="0"/>
              <a:t>The subset it sees relates to its own data and program</a:t>
            </a:r>
          </a:p>
          <a:p>
            <a:pPr lvl="1"/>
            <a:r>
              <a:rPr lang="en-US" dirty="0" smtClean="0"/>
              <a:t>So it can only screw itself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Supervisor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0736"/>
            <a:ext cx="8229600" cy="4525963"/>
          </a:xfrm>
        </p:spPr>
        <p:txBody>
          <a:bodyPr/>
          <a:lstStyle/>
          <a:p>
            <a:r>
              <a:rPr lang="en-GB" dirty="0" smtClean="0"/>
              <a:t>Allows execution of privileged instructions</a:t>
            </a:r>
          </a:p>
          <a:p>
            <a:pPr lvl="1"/>
            <a:r>
              <a:rPr lang="en-GB" dirty="0" smtClean="0"/>
              <a:t>To perform I/O operations</a:t>
            </a:r>
          </a:p>
          <a:p>
            <a:pPr lvl="1"/>
            <a:r>
              <a:rPr lang="en-GB" dirty="0" smtClean="0"/>
              <a:t>Interrupt enable/disable/return, load PC</a:t>
            </a:r>
          </a:p>
          <a:p>
            <a:pPr lvl="1"/>
            <a:r>
              <a:rPr lang="en-GB" dirty="0" smtClean="0"/>
              <a:t>Instructions to change processor mode</a:t>
            </a:r>
          </a:p>
          <a:p>
            <a:r>
              <a:rPr lang="en-GB" dirty="0" smtClean="0"/>
              <a:t>Can access privileged address spaces</a:t>
            </a:r>
          </a:p>
          <a:p>
            <a:pPr lvl="1"/>
            <a:r>
              <a:rPr lang="en-GB" dirty="0" smtClean="0"/>
              <a:t>Data structures inside the OS</a:t>
            </a:r>
          </a:p>
          <a:p>
            <a:pPr lvl="1"/>
            <a:r>
              <a:rPr lang="en-GB" dirty="0" smtClean="0"/>
              <a:t>Other process's address spaces</a:t>
            </a:r>
          </a:p>
          <a:p>
            <a:pPr lvl="1"/>
            <a:r>
              <a:rPr lang="en-GB" dirty="0" smtClean="0"/>
              <a:t>Can change and create address spaces</a:t>
            </a:r>
          </a:p>
          <a:p>
            <a:r>
              <a:rPr lang="en-GB" dirty="0" smtClean="0"/>
              <a:t>May have alternate registers, alternate stack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Controlling the Processor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9264"/>
            <a:ext cx="8229600" cy="4525963"/>
          </a:xfrm>
        </p:spPr>
        <p:txBody>
          <a:bodyPr/>
          <a:lstStyle/>
          <a:p>
            <a:r>
              <a:rPr lang="en-GB" dirty="0" smtClean="0"/>
              <a:t>Typically controlled by the </a:t>
            </a:r>
            <a:r>
              <a:rPr lang="en-GB" i="1" dirty="0" smtClean="0"/>
              <a:t>Processor Status Register </a:t>
            </a:r>
            <a:r>
              <a:rPr lang="en-GB" dirty="0" smtClean="0"/>
              <a:t>(AKA PS)</a:t>
            </a:r>
            <a:endParaRPr lang="en-GB" i="1" dirty="0" smtClean="0"/>
          </a:p>
          <a:p>
            <a:r>
              <a:rPr lang="en-GB" dirty="0" smtClean="0"/>
              <a:t>PS also contains condition codes</a:t>
            </a:r>
          </a:p>
          <a:p>
            <a:pPr lvl="1"/>
            <a:r>
              <a:rPr lang="en-GB" dirty="0" smtClean="0"/>
              <a:t>Set by arithmetic/logical operations (0,+,-,ovflo)</a:t>
            </a:r>
          </a:p>
          <a:p>
            <a:pPr lvl="1"/>
            <a:r>
              <a:rPr lang="en-GB" dirty="0" smtClean="0"/>
              <a:t>Tested by conditional branch instructions</a:t>
            </a:r>
          </a:p>
          <a:p>
            <a:r>
              <a:rPr lang="en-GB" dirty="0" smtClean="0"/>
              <a:t>Describes which interrupts are enabled</a:t>
            </a:r>
          </a:p>
          <a:p>
            <a:r>
              <a:rPr lang="en-GB" dirty="0" smtClean="0"/>
              <a:t>May describe which address space to use</a:t>
            </a:r>
          </a:p>
          <a:p>
            <a:r>
              <a:rPr lang="en-GB" dirty="0" smtClean="0"/>
              <a:t>May control other processor features/options</a:t>
            </a:r>
          </a:p>
          <a:p>
            <a:pPr lvl="1"/>
            <a:r>
              <a:rPr lang="en-GB" dirty="0" smtClean="0"/>
              <a:t>Word length, </a:t>
            </a:r>
            <a:r>
              <a:rPr lang="en-GB" dirty="0" err="1" smtClean="0"/>
              <a:t>endian-ness</a:t>
            </a:r>
            <a:r>
              <a:rPr lang="en-GB" dirty="0" smtClean="0"/>
              <a:t>, instruction set, ...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Modes Get Set?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9472"/>
            <a:ext cx="8229600" cy="4525963"/>
          </a:xfrm>
        </p:spPr>
        <p:txBody>
          <a:bodyPr/>
          <a:lstStyle/>
          <a:p>
            <a:r>
              <a:rPr lang="en-GB" dirty="0" smtClean="0"/>
              <a:t>The computer boots up in supervisor mode</a:t>
            </a:r>
          </a:p>
          <a:p>
            <a:pPr lvl="1"/>
            <a:r>
              <a:rPr lang="en-GB" dirty="0" smtClean="0"/>
              <a:t>Used by bootstrap and OS to initialize the system</a:t>
            </a:r>
          </a:p>
          <a:p>
            <a:r>
              <a:rPr lang="en-GB" dirty="0" smtClean="0"/>
              <a:t>Applications run in user mode</a:t>
            </a:r>
          </a:p>
          <a:p>
            <a:pPr lvl="1"/>
            <a:r>
              <a:rPr lang="en-GB" dirty="0" smtClean="0"/>
              <a:t>OS changes to user mode before running user code</a:t>
            </a:r>
          </a:p>
          <a:p>
            <a:pPr lvl="2"/>
            <a:r>
              <a:rPr lang="en-GB" dirty="0" smtClean="0"/>
              <a:t>User programs cannot do I/O, restricted address space</a:t>
            </a:r>
          </a:p>
          <a:p>
            <a:pPr lvl="1"/>
            <a:r>
              <a:rPr lang="en-GB" dirty="0" smtClean="0"/>
              <a:t>They can’t </a:t>
            </a:r>
            <a:r>
              <a:rPr lang="en-GB" smtClean="0"/>
              <a:t>arbitrarily enter </a:t>
            </a:r>
            <a:r>
              <a:rPr lang="en-GB" dirty="0" smtClean="0"/>
              <a:t>supervisor mode</a:t>
            </a:r>
          </a:p>
          <a:p>
            <a:pPr lvl="2"/>
            <a:r>
              <a:rPr lang="en-GB" dirty="0" smtClean="0"/>
              <a:t>Because instructions to change the mode are privileged</a:t>
            </a:r>
          </a:p>
          <a:p>
            <a:r>
              <a:rPr lang="en-GB" dirty="0" smtClean="0"/>
              <a:t>Re-entering supervisor mode is strictly controlled</a:t>
            </a:r>
          </a:p>
          <a:p>
            <a:pPr lvl="1"/>
            <a:r>
              <a:rPr lang="en-GB" dirty="0" smtClean="0"/>
              <a:t>Only in response to traps and interrupts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4950"/>
            <a:ext cx="8229600" cy="1143000"/>
          </a:xfrm>
        </p:spPr>
        <p:txBody>
          <a:bodyPr/>
          <a:lstStyle/>
          <a:p>
            <a:r>
              <a:rPr lang="en-US" dirty="0" smtClean="0"/>
              <a:t>So When Do We Go Back To Supervisor Mode?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several circumstances</a:t>
            </a:r>
          </a:p>
          <a:p>
            <a:r>
              <a:rPr lang="en-US" dirty="0" smtClean="0"/>
              <a:t>When a program needs OS services</a:t>
            </a:r>
          </a:p>
          <a:p>
            <a:pPr lvl="1"/>
            <a:r>
              <a:rPr lang="en-US" dirty="0" smtClean="0"/>
              <a:t>Invokes system call that causes a trap</a:t>
            </a:r>
          </a:p>
          <a:p>
            <a:pPr lvl="1"/>
            <a:r>
              <a:rPr lang="en-US" dirty="0" smtClean="0"/>
              <a:t>Which returns system to supervisor mode</a:t>
            </a:r>
          </a:p>
          <a:p>
            <a:r>
              <a:rPr lang="en-US" dirty="0" smtClean="0"/>
              <a:t>When an error occurs</a:t>
            </a:r>
          </a:p>
          <a:p>
            <a:pPr lvl="1"/>
            <a:r>
              <a:rPr lang="en-US" dirty="0" smtClean="0"/>
              <a:t>Which requires OS to clean up</a:t>
            </a:r>
          </a:p>
          <a:p>
            <a:r>
              <a:rPr lang="en-US" dirty="0" smtClean="0"/>
              <a:t>When an interrupt occurs</a:t>
            </a:r>
          </a:p>
          <a:p>
            <a:pPr lvl="1"/>
            <a:r>
              <a:rPr lang="en-US" dirty="0" smtClean="0"/>
              <a:t>Clock interrupts (often set by OS itself)</a:t>
            </a:r>
          </a:p>
          <a:p>
            <a:pPr lvl="1"/>
            <a:r>
              <a:rPr lang="en-US" dirty="0" smtClean="0"/>
              <a:t>Device interrupts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1478"/>
            <a:ext cx="8229600" cy="1143000"/>
          </a:xfrm>
        </p:spPr>
        <p:txBody>
          <a:bodyPr/>
          <a:lstStyle/>
          <a:p>
            <a:r>
              <a:rPr lang="en-US" dirty="0" smtClean="0"/>
              <a:t>Asynchronous Exceptions </a:t>
            </a:r>
            <a:br>
              <a:rPr lang="en-US" dirty="0" smtClean="0"/>
            </a:br>
            <a:r>
              <a:rPr lang="en-US" dirty="0" smtClean="0"/>
              <a:t>and Handlers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Most program errors can be handled “in-line”</a:t>
            </a:r>
          </a:p>
          <a:p>
            <a:pPr lvl="1"/>
            <a:r>
              <a:rPr lang="en-GB" sz="2400" dirty="0" smtClean="0"/>
              <a:t>Overflows may not be errors, noted in condition codes</a:t>
            </a:r>
          </a:p>
          <a:p>
            <a:pPr lvl="1"/>
            <a:r>
              <a:rPr lang="en-GB" sz="2400" dirty="0" smtClean="0"/>
              <a:t>If concerned, program can test for such conditions</a:t>
            </a:r>
          </a:p>
          <a:p>
            <a:r>
              <a:rPr lang="en-GB" sz="2800" dirty="0" smtClean="0"/>
              <a:t>Some errors must interrupt program execution</a:t>
            </a:r>
          </a:p>
          <a:p>
            <a:pPr lvl="1"/>
            <a:r>
              <a:rPr lang="en-GB" sz="2400" dirty="0" smtClean="0"/>
              <a:t>Unable to execute last instruction (e.g. illegal op)</a:t>
            </a:r>
          </a:p>
          <a:p>
            <a:pPr lvl="1"/>
            <a:r>
              <a:rPr lang="en-GB" sz="2400" dirty="0" smtClean="0"/>
              <a:t>Last instruction produced non-results (e.g. divide by zero)</a:t>
            </a:r>
          </a:p>
          <a:p>
            <a:pPr lvl="1"/>
            <a:r>
              <a:rPr lang="en-GB" sz="2400" dirty="0" smtClean="0"/>
              <a:t>Problem unrelated to program (e.g. power failure)</a:t>
            </a:r>
          </a:p>
          <a:p>
            <a:r>
              <a:rPr lang="en-GB" sz="2800" dirty="0" smtClean="0"/>
              <a:t>Most computers use traps to inform OS of problems</a:t>
            </a:r>
          </a:p>
          <a:p>
            <a:pPr lvl="1"/>
            <a:r>
              <a:rPr lang="en-GB" sz="2400" dirty="0" smtClean="0"/>
              <a:t>Define a well specified list of all possible exceptions</a:t>
            </a:r>
          </a:p>
          <a:p>
            <a:pPr lvl="1"/>
            <a:r>
              <a:rPr lang="en-GB" sz="2400" dirty="0" smtClean="0"/>
              <a:t>Provide means for OS to associate handler with each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4846"/>
            <a:ext cx="8229600" cy="1143000"/>
          </a:xfrm>
        </p:spPr>
        <p:txBody>
          <a:bodyPr/>
          <a:lstStyle/>
          <a:p>
            <a:r>
              <a:rPr lang="en-US" dirty="0" smtClean="0"/>
              <a:t>Why Not Check It </a:t>
            </a:r>
            <a:br>
              <a:rPr lang="en-US" dirty="0" smtClean="0"/>
            </a:br>
            <a:r>
              <a:rPr lang="en-US" dirty="0" smtClean="0"/>
              <a:t>All In User Mode?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Can’t my program handle all its own errors?</a:t>
            </a:r>
          </a:p>
          <a:p>
            <a:r>
              <a:rPr lang="en-US" dirty="0" smtClean="0"/>
              <a:t>Sometimes an instruction couldn’t be executed at all</a:t>
            </a:r>
          </a:p>
          <a:p>
            <a:pPr lvl="1"/>
            <a:r>
              <a:rPr lang="en-US" dirty="0" smtClean="0"/>
              <a:t>A failure of the virtual execution engine</a:t>
            </a:r>
          </a:p>
          <a:p>
            <a:r>
              <a:rPr lang="en-US" dirty="0" smtClean="0"/>
              <a:t>Can’t check all possible errors after each and every instruction </a:t>
            </a:r>
          </a:p>
          <a:p>
            <a:pPr lvl="1"/>
            <a:r>
              <a:rPr lang="en-US" dirty="0" smtClean="0"/>
              <a:t>Would require dozens of checks per instruction</a:t>
            </a:r>
          </a:p>
          <a:p>
            <a:pPr lvl="1"/>
            <a:r>
              <a:rPr lang="en-US" dirty="0" smtClean="0"/>
              <a:t>When the failures are extremely rare, it makes more sense to raise an exception condition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8214"/>
            <a:ext cx="8229600" cy="1143000"/>
          </a:xfrm>
        </p:spPr>
        <p:txBody>
          <a:bodyPr/>
          <a:lstStyle/>
          <a:p>
            <a:r>
              <a:rPr lang="en-GB" dirty="0" smtClean="0"/>
              <a:t>Control of Supervisor </a:t>
            </a:r>
            <a:br>
              <a:rPr lang="en-GB" dirty="0" smtClean="0"/>
            </a:br>
            <a:r>
              <a:rPr lang="en-GB" dirty="0" smtClean="0"/>
              <a:t>Mode Transitions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0512"/>
            <a:ext cx="8229600" cy="4525963"/>
          </a:xfrm>
        </p:spPr>
        <p:txBody>
          <a:bodyPr/>
          <a:lstStyle/>
          <a:p>
            <a:r>
              <a:rPr lang="en-GB" sz="2800" dirty="0" smtClean="0"/>
              <a:t>All user-to-supervisor changes via traps/interrupts</a:t>
            </a:r>
          </a:p>
          <a:p>
            <a:pPr lvl="1"/>
            <a:r>
              <a:rPr lang="en-GB" sz="2400" dirty="0" smtClean="0"/>
              <a:t>These happen at unpredictable times</a:t>
            </a:r>
          </a:p>
          <a:p>
            <a:r>
              <a:rPr lang="en-GB" sz="2800" dirty="0" smtClean="0"/>
              <a:t>There is a designated handler for each trap/interrupt</a:t>
            </a:r>
          </a:p>
          <a:p>
            <a:pPr lvl="1"/>
            <a:r>
              <a:rPr lang="en-GB" sz="2400" dirty="0" smtClean="0"/>
              <a:t>Its address is stored in a trap/interrupt vector table</a:t>
            </a:r>
          </a:p>
          <a:p>
            <a:pPr lvl="1"/>
            <a:r>
              <a:rPr lang="en-GB" sz="2400" dirty="0" smtClean="0"/>
              <a:t>The operating system sets up all of the handler vectors</a:t>
            </a:r>
          </a:p>
          <a:p>
            <a:r>
              <a:rPr lang="en-GB" sz="2800" dirty="0" smtClean="0"/>
              <a:t>Ordinary programs can't access these vectors</a:t>
            </a:r>
          </a:p>
          <a:p>
            <a:pPr lvl="1"/>
            <a:r>
              <a:rPr lang="en-GB" sz="2400" dirty="0" smtClean="0"/>
              <a:t>Vectors are not in the process' address spaces</a:t>
            </a:r>
          </a:p>
          <a:p>
            <a:r>
              <a:rPr lang="en-GB" sz="2800" dirty="0" smtClean="0"/>
              <a:t>The OS controls all supervisor mode transitions</a:t>
            </a:r>
          </a:p>
          <a:p>
            <a:pPr lvl="1"/>
            <a:r>
              <a:rPr lang="en-GB" sz="2400" dirty="0" smtClean="0"/>
              <a:t>By carefully controlling all of the trap/interrupt “gateways”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Transition Into Supervisor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9092"/>
            <a:ext cx="8229600" cy="4525963"/>
          </a:xfrm>
        </p:spPr>
        <p:txBody>
          <a:bodyPr/>
          <a:lstStyle/>
          <a:p>
            <a:r>
              <a:rPr lang="en-GB" dirty="0" smtClean="0"/>
              <a:t>Due to either hardware or software trap</a:t>
            </a:r>
          </a:p>
          <a:p>
            <a:r>
              <a:rPr lang="en-GB" dirty="0" smtClean="0"/>
              <a:t>Hardware trap handling</a:t>
            </a:r>
          </a:p>
          <a:p>
            <a:pPr lvl="1"/>
            <a:r>
              <a:rPr lang="en-GB" sz="2400" dirty="0" smtClean="0"/>
              <a:t>Trap cause provides index into trap vector table </a:t>
            </a:r>
          </a:p>
          <a:p>
            <a:pPr lvl="1"/>
            <a:r>
              <a:rPr lang="en-GB" sz="2400" dirty="0" smtClean="0"/>
              <a:t>Load new processor status word, switch to supervisor mode</a:t>
            </a:r>
          </a:p>
          <a:p>
            <a:pPr lvl="1"/>
            <a:r>
              <a:rPr lang="en-GB" sz="2400" dirty="0" smtClean="0"/>
              <a:t>Push PC/PS of program that caused trap onto stack</a:t>
            </a:r>
          </a:p>
          <a:p>
            <a:pPr lvl="1"/>
            <a:r>
              <a:rPr lang="en-GB" sz="2400" dirty="0" smtClean="0"/>
              <a:t>Load new program counter from trap vector table entry</a:t>
            </a:r>
            <a:endParaRPr lang="en-GB" sz="2000" dirty="0" smtClean="0"/>
          </a:p>
          <a:p>
            <a:r>
              <a:rPr lang="en-GB" dirty="0" smtClean="0"/>
              <a:t>Software trap handling</a:t>
            </a:r>
          </a:p>
          <a:p>
            <a:pPr lvl="1"/>
            <a:r>
              <a:rPr lang="en-GB" sz="2400" dirty="0" smtClean="0"/>
              <a:t>1st level handler pushes all other registers onto stack</a:t>
            </a:r>
          </a:p>
          <a:p>
            <a:pPr lvl="1"/>
            <a:r>
              <a:rPr lang="en-GB" sz="2400" dirty="0" smtClean="0"/>
              <a:t>1st level handler gathers info, selects 2nd level handler</a:t>
            </a:r>
          </a:p>
          <a:p>
            <a:pPr lvl="1"/>
            <a:r>
              <a:rPr lang="en-GB" sz="2400" dirty="0" smtClean="0"/>
              <a:t>2nd level handler deals with the exception condition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Trap Handling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504322" y="4105275"/>
            <a:ext cx="3197225" cy="942975"/>
          </a:xfrm>
          <a:prstGeom prst="roundRect">
            <a:avLst>
              <a:gd name="adj" fmla="val 130"/>
            </a:avLst>
          </a:prstGeom>
          <a:solidFill>
            <a:srgbClr val="FF99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n-GB" sz="2200">
                <a:solidFill>
                  <a:schemeClr val="tx1"/>
                </a:solidFill>
              </a:rPr>
              <a:t>1</a:t>
            </a:r>
            <a:r>
              <a:rPr lang="en-GB" sz="2200" baseline="33000">
                <a:solidFill>
                  <a:schemeClr val="tx1"/>
                </a:solidFill>
              </a:rPr>
              <a:t>st</a:t>
            </a:r>
            <a:r>
              <a:rPr lang="en-GB" sz="2200">
                <a:solidFill>
                  <a:schemeClr val="tx1"/>
                </a:solidFill>
              </a:rPr>
              <a:t> level trap handler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n-GB" sz="2200">
                <a:solidFill>
                  <a:schemeClr val="tx1"/>
                </a:solidFill>
              </a:rPr>
              <a:t>(saves registers and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n-GB" sz="2200">
                <a:solidFill>
                  <a:schemeClr val="tx1"/>
                </a:solidFill>
              </a:rPr>
              <a:t>selects 2</a:t>
            </a:r>
            <a:r>
              <a:rPr lang="en-GB" sz="2200" baseline="33000">
                <a:solidFill>
                  <a:schemeClr val="tx1"/>
                </a:solidFill>
              </a:rPr>
              <a:t>nd</a:t>
            </a:r>
            <a:r>
              <a:rPr lang="en-GB" sz="2200">
                <a:solidFill>
                  <a:schemeClr val="tx1"/>
                </a:solidFill>
              </a:rPr>
              <a:t> level handler)</a:t>
            </a:r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3439123" y="5470863"/>
            <a:ext cx="2284412" cy="942975"/>
          </a:xfrm>
          <a:prstGeom prst="roundRect">
            <a:avLst>
              <a:gd name="adj" fmla="val 139"/>
            </a:avLst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 dirty="0">
                <a:solidFill>
                  <a:schemeClr val="tx1"/>
                </a:solidFill>
              </a:rPr>
              <a:t>2</a:t>
            </a:r>
            <a:r>
              <a:rPr lang="en-GB" sz="2200" baseline="33000" dirty="0">
                <a:solidFill>
                  <a:schemeClr val="tx1"/>
                </a:solidFill>
              </a:rPr>
              <a:t>nd</a:t>
            </a:r>
            <a:r>
              <a:rPr lang="en-GB" sz="2200" dirty="0">
                <a:solidFill>
                  <a:schemeClr val="tx1"/>
                </a:solidFill>
              </a:rPr>
              <a:t> level handler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 dirty="0">
                <a:solidFill>
                  <a:schemeClr val="tx1"/>
                </a:solidFill>
              </a:rPr>
              <a:t>(actually deals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 dirty="0">
                <a:solidFill>
                  <a:schemeClr val="tx1"/>
                </a:solidFill>
              </a:rPr>
              <a:t>with the problem)</a:t>
            </a: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6926860" y="3929063"/>
            <a:ext cx="1482725" cy="631825"/>
          </a:xfrm>
          <a:prstGeom prst="roundRect">
            <a:avLst>
              <a:gd name="adj" fmla="val 199"/>
            </a:avLst>
          </a:prstGeom>
          <a:solidFill>
            <a:srgbClr val="FF99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2200">
                <a:solidFill>
                  <a:schemeClr val="tx1"/>
                </a:solidFill>
              </a:rPr>
              <a:t>return to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2200">
                <a:solidFill>
                  <a:schemeClr val="tx1"/>
                </a:solidFill>
              </a:rPr>
              <a:t>user mode</a:t>
            </a: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2059585" y="1766888"/>
            <a:ext cx="6624638" cy="327025"/>
          </a:xfrm>
          <a:prstGeom prst="roundRect">
            <a:avLst>
              <a:gd name="adj" fmla="val 269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endParaRPr lang="en-US" sz="2200" b="1">
              <a:solidFill>
                <a:schemeClr val="tx1"/>
              </a:solidFill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00673" y="1335088"/>
            <a:ext cx="2517775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>
                <a:solidFill>
                  <a:schemeClr val="tx1"/>
                </a:solidFill>
              </a:rPr>
              <a:t>Application</a:t>
            </a:r>
            <a:r>
              <a:rPr lang="en-GB" sz="2200">
                <a:solidFill>
                  <a:schemeClr val="tx1"/>
                </a:solidFill>
                <a:latin typeface="VAG Rounded Thin" pitchFamily="32" charset="0"/>
              </a:rPr>
              <a:t> </a:t>
            </a:r>
            <a:r>
              <a:rPr lang="en-GB" sz="2200">
                <a:solidFill>
                  <a:schemeClr val="tx1"/>
                </a:solidFill>
              </a:rPr>
              <a:t>Program</a:t>
            </a:r>
          </a:p>
        </p:txBody>
      </p:sp>
      <p:cxnSp>
        <p:nvCxnSpPr>
          <p:cNvPr id="9" name="AutoShape 8"/>
          <p:cNvCxnSpPr>
            <a:cxnSpLocks noChangeShapeType="1"/>
            <a:stCxn id="7" idx="2"/>
            <a:endCxn id="19" idx="3"/>
          </p:cNvCxnSpPr>
          <p:nvPr/>
        </p:nvCxnSpPr>
        <p:spPr bwMode="auto">
          <a:xfrm rot="5400000">
            <a:off x="4418610" y="2451101"/>
            <a:ext cx="1311275" cy="596900"/>
          </a:xfrm>
          <a:prstGeom prst="bentConnector2">
            <a:avLst/>
          </a:prstGeom>
          <a:noFill/>
          <a:ln w="9525">
            <a:solidFill>
              <a:srgbClr val="000000"/>
            </a:solidFill>
            <a:miter lim="800000"/>
            <a:headEnd/>
            <a:tailEnd type="triangle" w="lg" len="lg"/>
          </a:ln>
        </p:spPr>
      </p:cxnSp>
      <p:cxnSp>
        <p:nvCxnSpPr>
          <p:cNvPr id="10" name="AutoShape 9"/>
          <p:cNvCxnSpPr>
            <a:cxnSpLocks noChangeShapeType="1"/>
            <a:stCxn id="4" idx="2"/>
            <a:endCxn id="5" idx="1"/>
          </p:cNvCxnSpPr>
          <p:nvPr/>
        </p:nvCxnSpPr>
        <p:spPr bwMode="auto">
          <a:xfrm rot="16200000" flipH="1">
            <a:off x="2323979" y="4827206"/>
            <a:ext cx="894101" cy="1336188"/>
          </a:xfrm>
          <a:prstGeom prst="bentConnector2">
            <a:avLst/>
          </a:prstGeom>
          <a:noFill/>
          <a:ln w="9525">
            <a:solidFill>
              <a:srgbClr val="000000"/>
            </a:solidFill>
            <a:miter lim="800000"/>
            <a:headEnd/>
            <a:tailEnd type="triangle" w="lg" len="lg"/>
          </a:ln>
        </p:spPr>
      </p:cxnSp>
      <p:cxnSp>
        <p:nvCxnSpPr>
          <p:cNvPr id="11" name="AutoShape 10"/>
          <p:cNvCxnSpPr>
            <a:cxnSpLocks noChangeShapeType="1"/>
            <a:stCxn id="5" idx="3"/>
            <a:endCxn id="6" idx="2"/>
          </p:cNvCxnSpPr>
          <p:nvPr/>
        </p:nvCxnSpPr>
        <p:spPr bwMode="auto">
          <a:xfrm flipV="1">
            <a:off x="5723535" y="4560888"/>
            <a:ext cx="1944688" cy="1381463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12" name="AutoShape 11"/>
          <p:cNvCxnSpPr>
            <a:cxnSpLocks noChangeShapeType="1"/>
            <a:stCxn id="6" idx="0"/>
          </p:cNvCxnSpPr>
          <p:nvPr/>
        </p:nvCxnSpPr>
        <p:spPr bwMode="auto">
          <a:xfrm rot="5400000" flipH="1">
            <a:off x="5926735" y="2187576"/>
            <a:ext cx="1749425" cy="173355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565748" y="2476500"/>
            <a:ext cx="8518525" cy="1588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7433029" y="2173288"/>
            <a:ext cx="1322388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</a:tabLst>
            </a:pPr>
            <a:r>
              <a:rPr lang="en-GB" sz="2200" dirty="0">
                <a:solidFill>
                  <a:schemeClr val="tx1"/>
                </a:solidFill>
              </a:rPr>
              <a:t>user mode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6700272" y="2484438"/>
            <a:ext cx="206851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2200" dirty="0">
                <a:solidFill>
                  <a:schemeClr val="tx1"/>
                </a:solidFill>
              </a:rPr>
              <a:t>supervisor mode</a:t>
            </a:r>
          </a:p>
        </p:txBody>
      </p:sp>
      <p:sp>
        <p:nvSpPr>
          <p:cNvPr id="16" name="AutoShape 15"/>
          <p:cNvSpPr>
            <a:spLocks noChangeArrowheads="1"/>
          </p:cNvSpPr>
          <p:nvPr/>
        </p:nvSpPr>
        <p:spPr bwMode="auto">
          <a:xfrm>
            <a:off x="3488335" y="2624138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Arial Unicode MS" charset="0"/>
              </a:rPr>
              <a:t>PS/PC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3990975" y="4008438"/>
            <a:ext cx="2268538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 dirty="0">
                <a:solidFill>
                  <a:schemeClr val="tx1"/>
                </a:solidFill>
              </a:rPr>
              <a:t>TRAP vector table</a:t>
            </a:r>
          </a:p>
        </p:txBody>
      </p:sp>
      <p:sp>
        <p:nvSpPr>
          <p:cNvPr id="18" name="AutoShape 17"/>
          <p:cNvSpPr>
            <a:spLocks noChangeArrowheads="1"/>
          </p:cNvSpPr>
          <p:nvPr/>
        </p:nvSpPr>
        <p:spPr bwMode="auto">
          <a:xfrm>
            <a:off x="3496273" y="2941638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Arial Unicode MS" charset="0"/>
              </a:rPr>
              <a:t>PS/PC</a:t>
            </a:r>
          </a:p>
        </p:txBody>
      </p:sp>
      <p:sp>
        <p:nvSpPr>
          <p:cNvPr id="19" name="AutoShape 18"/>
          <p:cNvSpPr>
            <a:spLocks noChangeArrowheads="1"/>
          </p:cNvSpPr>
          <p:nvPr/>
        </p:nvSpPr>
        <p:spPr bwMode="auto">
          <a:xfrm>
            <a:off x="3496273" y="3246438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tx1"/>
                </a:solidFill>
                <a:latin typeface="Arial Unicode MS" charset="0"/>
              </a:rPr>
              <a:t>PS/PC</a:t>
            </a:r>
          </a:p>
        </p:txBody>
      </p:sp>
      <p:sp>
        <p:nvSpPr>
          <p:cNvPr id="20" name="AutoShape 19"/>
          <p:cNvSpPr>
            <a:spLocks noChangeArrowheads="1"/>
          </p:cNvSpPr>
          <p:nvPr/>
        </p:nvSpPr>
        <p:spPr bwMode="auto">
          <a:xfrm>
            <a:off x="3496273" y="3551238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Arial Unicode MS" charset="0"/>
              </a:rPr>
              <a:t>PS/PC</a:t>
            </a:r>
          </a:p>
        </p:txBody>
      </p:sp>
      <p:cxnSp>
        <p:nvCxnSpPr>
          <p:cNvPr id="21" name="AutoShape 20"/>
          <p:cNvCxnSpPr>
            <a:cxnSpLocks noChangeShapeType="1"/>
            <a:stCxn id="19" idx="1"/>
            <a:endCxn id="4" idx="0"/>
          </p:cNvCxnSpPr>
          <p:nvPr/>
        </p:nvCxnSpPr>
        <p:spPr bwMode="auto">
          <a:xfrm rot="10800000" flipV="1">
            <a:off x="2102935" y="3405187"/>
            <a:ext cx="1393338" cy="700087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2766023" y="1722438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3528023" y="1722438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4290023" y="1722438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5052023" y="1722438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5858473" y="1722438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6576023" y="1722438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mph" presetSubtype="2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to="1.5" calcmode="lin" valueType="num">
                                      <p:cBhvr override="childStyle">
                                        <p:cTn id="1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to="1" calcmode="lin" valueType="num">
                                      <p:cBhvr override="childStyle">
                                        <p:cTn id="1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4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14" presetID="4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to="1" calcmode="lin" valueType="num">
                                      <p:cBhvr override="childStyle">
                                        <p:cTn id="11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16" grpId="0" animBg="1"/>
      <p:bldP spid="16" grpId="1" animBg="1"/>
      <p:bldP spid="17" grpId="0"/>
      <p:bldP spid="17" grpId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3" grpId="0"/>
      <p:bldP spid="24" grpId="0"/>
      <p:bldP spid="25" grpId="0"/>
      <p:bldP spid="25" grpId="1"/>
      <p:bldP spid="25" grpId="2"/>
      <p:bldP spid="26" grpId="0"/>
      <p:bldP spid="26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Hardware and the operating system</a:t>
            </a:r>
          </a:p>
          <a:p>
            <a:r>
              <a:rPr lang="en-US" dirty="0" smtClean="0"/>
              <a:t>Processor issues</a:t>
            </a:r>
          </a:p>
          <a:p>
            <a:r>
              <a:rPr lang="en-US" dirty="0" smtClean="0"/>
              <a:t>Buses and devices</a:t>
            </a:r>
          </a:p>
          <a:p>
            <a:pPr lvl="1"/>
            <a:r>
              <a:rPr lang="en-US" dirty="0" smtClean="0"/>
              <a:t>Disk drives</a:t>
            </a:r>
          </a:p>
          <a:p>
            <a:r>
              <a:rPr lang="en-US" dirty="0" smtClean="0"/>
              <a:t>We’ll talk about memory later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396513" y="553767"/>
            <a:ext cx="2258328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Dealing With the Cause of a Trap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9264"/>
            <a:ext cx="8229600" cy="4525963"/>
          </a:xfrm>
        </p:spPr>
        <p:txBody>
          <a:bodyPr/>
          <a:lstStyle/>
          <a:p>
            <a:r>
              <a:rPr lang="en-GB" dirty="0" smtClean="0"/>
              <a:t>Some exceptions are handled by the OS</a:t>
            </a:r>
          </a:p>
          <a:p>
            <a:pPr lvl="1"/>
            <a:r>
              <a:rPr lang="en-GB" dirty="0" smtClean="0"/>
              <a:t>E.g. page faults, alignment, floating point emulation</a:t>
            </a:r>
          </a:p>
          <a:p>
            <a:pPr lvl="1"/>
            <a:r>
              <a:rPr lang="en-GB" dirty="0" smtClean="0"/>
              <a:t>OS simulates expected </a:t>
            </a:r>
            <a:r>
              <a:rPr lang="en-GB" dirty="0" err="1" smtClean="0"/>
              <a:t>behavior</a:t>
            </a:r>
            <a:r>
              <a:rPr lang="en-GB" dirty="0" smtClean="0"/>
              <a:t> and returns</a:t>
            </a:r>
          </a:p>
          <a:p>
            <a:r>
              <a:rPr lang="en-GB" dirty="0" smtClean="0"/>
              <a:t>Some exceptions may be fatal to running task</a:t>
            </a:r>
          </a:p>
          <a:p>
            <a:pPr lvl="1"/>
            <a:r>
              <a:rPr lang="en-GB" dirty="0" smtClean="0"/>
              <a:t>E.g. zero divide, illegal instruction, invalid address</a:t>
            </a:r>
          </a:p>
          <a:p>
            <a:pPr lvl="1"/>
            <a:r>
              <a:rPr lang="en-GB" dirty="0" smtClean="0"/>
              <a:t>OS reflects the failure back to the running process</a:t>
            </a:r>
          </a:p>
          <a:p>
            <a:r>
              <a:rPr lang="en-GB" dirty="0" smtClean="0"/>
              <a:t>Some exceptions may be fatal to the system</a:t>
            </a:r>
          </a:p>
          <a:p>
            <a:pPr lvl="1"/>
            <a:r>
              <a:rPr lang="en-GB" dirty="0" smtClean="0"/>
              <a:t>E.g. power failure, cache parity, stack violation</a:t>
            </a:r>
          </a:p>
          <a:p>
            <a:pPr lvl="1"/>
            <a:r>
              <a:rPr lang="en-GB" dirty="0" smtClean="0"/>
              <a:t>OS cleanly shuts down the affected hardware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Returning  To User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2068"/>
            <a:ext cx="8229600" cy="4525963"/>
          </a:xfrm>
        </p:spPr>
        <p:txBody>
          <a:bodyPr/>
          <a:lstStyle/>
          <a:p>
            <a:r>
              <a:rPr lang="en-GB" dirty="0" smtClean="0"/>
              <a:t>Return is opposite of interrupt/trap entry</a:t>
            </a:r>
          </a:p>
          <a:p>
            <a:pPr lvl="1"/>
            <a:r>
              <a:rPr lang="en-GB" dirty="0" smtClean="0"/>
              <a:t>2nd level handler returns to 1st level handler</a:t>
            </a:r>
          </a:p>
          <a:p>
            <a:pPr lvl="1"/>
            <a:r>
              <a:rPr lang="en-GB" dirty="0" smtClean="0"/>
              <a:t>1st level handler restores all registers from stack</a:t>
            </a:r>
          </a:p>
          <a:p>
            <a:pPr lvl="1"/>
            <a:r>
              <a:rPr lang="en-GB" dirty="0" smtClean="0"/>
              <a:t>Use privileged return instruction to restore PC/PS</a:t>
            </a:r>
          </a:p>
          <a:p>
            <a:pPr lvl="1"/>
            <a:r>
              <a:rPr lang="en-GB" dirty="0" smtClean="0"/>
              <a:t>Resume user-mode execution after trapped instruction</a:t>
            </a:r>
          </a:p>
          <a:p>
            <a:r>
              <a:rPr lang="en-GB" dirty="0" smtClean="0"/>
              <a:t>Saved registers can be changed before return</a:t>
            </a:r>
          </a:p>
          <a:p>
            <a:pPr lvl="1"/>
            <a:r>
              <a:rPr lang="en-GB" dirty="0" smtClean="0"/>
              <a:t>To set entry point for newly loaded programs</a:t>
            </a:r>
          </a:p>
          <a:p>
            <a:pPr lvl="1"/>
            <a:r>
              <a:rPr lang="en-GB" dirty="0" smtClean="0"/>
              <a:t>To deliver signals to user-mode processes</a:t>
            </a:r>
          </a:p>
          <a:p>
            <a:pPr lvl="1"/>
            <a:r>
              <a:rPr lang="en-GB" dirty="0" smtClean="0"/>
              <a:t>To set return codes from system calls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Stacking and </a:t>
            </a:r>
            <a:r>
              <a:rPr lang="en-US" dirty="0" err="1" smtClean="0"/>
              <a:t>Unstacking</a:t>
            </a:r>
            <a:r>
              <a:rPr lang="en-US" dirty="0" smtClean="0"/>
              <a:t> a Trap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155457" y="2091414"/>
            <a:ext cx="1524000" cy="19050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stack frames</a:t>
            </a:r>
          </a:p>
          <a:p>
            <a:pPr algn="ctr"/>
            <a:r>
              <a:rPr lang="en-US"/>
              <a:t> from</a:t>
            </a:r>
          </a:p>
          <a:p>
            <a:pPr algn="ctr"/>
            <a:r>
              <a:rPr lang="en-US"/>
              <a:t>application</a:t>
            </a:r>
          </a:p>
          <a:p>
            <a:pPr algn="ctr"/>
            <a:r>
              <a:rPr lang="en-US"/>
              <a:t>computation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697044" y="2966126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079257" y="1389739"/>
            <a:ext cx="21447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User-mode Stack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654432" y="1389739"/>
            <a:ext cx="2822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Supervisor-mode Stack</a:t>
            </a:r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auto">
          <a:xfrm>
            <a:off x="4017719" y="2472414"/>
            <a:ext cx="533400" cy="2057400"/>
          </a:xfrm>
          <a:prstGeom prst="downArrow">
            <a:avLst>
              <a:gd name="adj1" fmla="val 50000"/>
              <a:gd name="adj2" fmla="val 96429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3662119" y="4742539"/>
            <a:ext cx="12271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direction</a:t>
            </a:r>
          </a:p>
          <a:p>
            <a:r>
              <a:rPr lang="en-US" sz="2000"/>
              <a:t>of growth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6184657" y="2015214"/>
            <a:ext cx="1524000" cy="685800"/>
          </a:xfrm>
          <a:prstGeom prst="rect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user mode</a:t>
            </a:r>
          </a:p>
          <a:p>
            <a:pPr algn="ctr"/>
            <a:r>
              <a:rPr lang="en-US"/>
              <a:t>PC &amp; PS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6184657" y="2777214"/>
            <a:ext cx="1524000" cy="9906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saved</a:t>
            </a:r>
          </a:p>
          <a:p>
            <a:pPr algn="ctr"/>
            <a:r>
              <a:rPr lang="en-US"/>
              <a:t>user mode</a:t>
            </a:r>
          </a:p>
          <a:p>
            <a:pPr algn="ctr"/>
            <a:r>
              <a:rPr lang="en-US"/>
              <a:t>registers</a:t>
            </a: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6184657" y="3844014"/>
            <a:ext cx="1524000" cy="9906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parameters</a:t>
            </a:r>
          </a:p>
          <a:p>
            <a:pPr algn="ctr"/>
            <a:r>
              <a:rPr lang="en-US"/>
              <a:t>to 2</a:t>
            </a:r>
            <a:r>
              <a:rPr lang="en-US" baseline="30000"/>
              <a:t>nd</a:t>
            </a:r>
            <a:r>
              <a:rPr lang="en-US"/>
              <a:t> level</a:t>
            </a:r>
          </a:p>
          <a:p>
            <a:pPr algn="ctr"/>
            <a:r>
              <a:rPr lang="en-US"/>
              <a:t>trap handler</a:t>
            </a: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6184657" y="4910814"/>
            <a:ext cx="15240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return PC</a:t>
            </a: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6184657" y="5368014"/>
            <a:ext cx="1524000" cy="9906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2</a:t>
            </a:r>
            <a:r>
              <a:rPr lang="en-US" baseline="30000"/>
              <a:t>nd</a:t>
            </a:r>
            <a:r>
              <a:rPr lang="en-US"/>
              <a:t> level</a:t>
            </a:r>
          </a:p>
          <a:p>
            <a:pPr algn="ctr"/>
            <a:r>
              <a:rPr lang="en-US"/>
              <a:t>trap handler</a:t>
            </a:r>
          </a:p>
          <a:p>
            <a:pPr algn="ctr"/>
            <a:r>
              <a:rPr lang="en-US"/>
              <a:t>stack frame</a:t>
            </a: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1155457" y="3996414"/>
            <a:ext cx="15240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resumed</a:t>
            </a:r>
          </a:p>
          <a:p>
            <a:pPr algn="ctr"/>
            <a:r>
              <a:rPr lang="en-US"/>
              <a:t>computation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515892" y="1503222"/>
            <a:ext cx="17518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/>
                <a:cs typeface="Times New Roman"/>
              </a:rPr>
              <a:t>TRAP!</a:t>
            </a:r>
            <a:endParaRPr lang="en-US" sz="4000" b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xit" presetSubtype="4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22" presetClass="exit" presetSubtype="4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6" grpId="0"/>
      <p:bldP spid="16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Traps While In Supervisor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9264"/>
            <a:ext cx="8229600" cy="4525963"/>
          </a:xfrm>
        </p:spPr>
        <p:txBody>
          <a:bodyPr/>
          <a:lstStyle/>
          <a:p>
            <a:r>
              <a:rPr lang="en-GB" dirty="0" smtClean="0"/>
              <a:t>Nearly identical to traps while in user mode</a:t>
            </a:r>
          </a:p>
          <a:p>
            <a:pPr lvl="1"/>
            <a:r>
              <a:rPr lang="en-GB" dirty="0" smtClean="0"/>
              <a:t>Trap saves interrupted PC/PS on supervisor stack</a:t>
            </a:r>
          </a:p>
          <a:p>
            <a:pPr lvl="1"/>
            <a:r>
              <a:rPr lang="en-GB" dirty="0" smtClean="0"/>
              <a:t>Trap goes to same vector &amp; 1st level handler </a:t>
            </a:r>
          </a:p>
          <a:p>
            <a:pPr lvl="1"/>
            <a:r>
              <a:rPr lang="en-GB" dirty="0" smtClean="0"/>
              <a:t>Same register saving, restoring, and return</a:t>
            </a:r>
          </a:p>
          <a:p>
            <a:r>
              <a:rPr lang="en-GB" dirty="0" smtClean="0"/>
              <a:t>There are very few differences</a:t>
            </a:r>
          </a:p>
          <a:p>
            <a:pPr lvl="1"/>
            <a:r>
              <a:rPr lang="en-GB" dirty="0" smtClean="0"/>
              <a:t>Saved PS at interrupt time shows supervisor mode</a:t>
            </a:r>
          </a:p>
          <a:p>
            <a:pPr lvl="1"/>
            <a:r>
              <a:rPr lang="en-GB" dirty="0" smtClean="0"/>
              <a:t>2nd level handler knows trap was from supervisor mode </a:t>
            </a:r>
          </a:p>
          <a:p>
            <a:pPr lvl="1"/>
            <a:r>
              <a:rPr lang="en-GB" dirty="0" smtClean="0"/>
              <a:t>May be more or less severe than the same trap from user mode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Traps and Protection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9140"/>
            <a:ext cx="8229600" cy="4525963"/>
          </a:xfrm>
        </p:spPr>
        <p:txBody>
          <a:bodyPr/>
          <a:lstStyle/>
          <a:p>
            <a:r>
              <a:rPr lang="en-US" dirty="0" smtClean="0"/>
              <a:t>The OS is very careful in protecting trap vectors</a:t>
            </a:r>
          </a:p>
          <a:p>
            <a:r>
              <a:rPr lang="en-US" dirty="0" smtClean="0"/>
              <a:t>Why?</a:t>
            </a:r>
          </a:p>
          <a:p>
            <a:r>
              <a:rPr lang="en-US" dirty="0" smtClean="0"/>
              <a:t>The trap vector specifies the code and mode to be executed when an exception occurs  </a:t>
            </a:r>
          </a:p>
          <a:p>
            <a:r>
              <a:rPr lang="en-US" dirty="0" smtClean="0"/>
              <a:t>If a user-mode program could change these vectors, it could execute arbitrary code</a:t>
            </a:r>
          </a:p>
          <a:p>
            <a:pPr lvl="1"/>
            <a:r>
              <a:rPr lang="en-US" dirty="0" smtClean="0"/>
              <a:t>In supervisor mode</a:t>
            </a:r>
          </a:p>
          <a:p>
            <a:pPr lvl="1"/>
            <a:r>
              <a:rPr lang="en-US" dirty="0" smtClean="0"/>
              <a:t>Bypassing  all of the built-in protections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5054"/>
            <a:ext cx="8229600" cy="1143000"/>
          </a:xfrm>
        </p:spPr>
        <p:txBody>
          <a:bodyPr/>
          <a:lstStyle/>
          <a:p>
            <a:r>
              <a:rPr lang="en-US" dirty="0" smtClean="0"/>
              <a:t>I/O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I/O is:</a:t>
            </a:r>
          </a:p>
          <a:p>
            <a:pPr lvl="1"/>
            <a:r>
              <a:rPr lang="en-GB" dirty="0" smtClean="0"/>
              <a:t>Varied</a:t>
            </a:r>
          </a:p>
          <a:p>
            <a:pPr lvl="1"/>
            <a:r>
              <a:rPr lang="en-GB" dirty="0" smtClean="0"/>
              <a:t>Complex</a:t>
            </a:r>
          </a:p>
          <a:p>
            <a:pPr lvl="1"/>
            <a:r>
              <a:rPr lang="en-GB" dirty="0" smtClean="0"/>
              <a:t>Error prone</a:t>
            </a:r>
          </a:p>
          <a:p>
            <a:r>
              <a:rPr lang="en-GB" dirty="0" smtClean="0"/>
              <a:t>A bad place for the typical user to be wandering around</a:t>
            </a:r>
          </a:p>
          <a:p>
            <a:r>
              <a:rPr lang="en-GB" dirty="0" smtClean="0"/>
              <a:t>The operating system really needs to make I/O a lot friendlier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340419" y="721895"/>
            <a:ext cx="4437370" cy="735260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4950"/>
            <a:ext cx="8229600" cy="1143000"/>
          </a:xfrm>
        </p:spPr>
        <p:txBody>
          <a:bodyPr/>
          <a:lstStyle/>
          <a:p>
            <a:r>
              <a:rPr lang="en-US" dirty="0" smtClean="0"/>
              <a:t>Important Elements of I/O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Types of I/O devices</a:t>
            </a:r>
          </a:p>
          <a:p>
            <a:r>
              <a:rPr lang="en-GB" dirty="0" smtClean="0"/>
              <a:t>Busses</a:t>
            </a:r>
          </a:p>
          <a:p>
            <a:pPr lvl="1"/>
            <a:r>
              <a:rPr lang="en-GB" dirty="0" smtClean="0"/>
              <a:t>Types, arbitration, bus-mastering</a:t>
            </a:r>
          </a:p>
          <a:p>
            <a:r>
              <a:rPr lang="en-GB" dirty="0" smtClean="0"/>
              <a:t>Device controllers</a:t>
            </a:r>
          </a:p>
          <a:p>
            <a:pPr lvl="1"/>
            <a:r>
              <a:rPr lang="en-GB" dirty="0" smtClean="0"/>
              <a:t>Controller registers</a:t>
            </a:r>
          </a:p>
          <a:p>
            <a:pPr lvl="1"/>
            <a:r>
              <a:rPr lang="en-GB" dirty="0" smtClean="0"/>
              <a:t>A sample device</a:t>
            </a:r>
          </a:p>
          <a:p>
            <a:pPr lvl="1"/>
            <a:r>
              <a:rPr lang="en-GB" dirty="0" smtClean="0"/>
              <a:t>Direct I/O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Counts as an I/O Device?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6250"/>
            <a:ext cx="8229600" cy="4525963"/>
          </a:xfrm>
        </p:spPr>
        <p:txBody>
          <a:bodyPr/>
          <a:lstStyle/>
          <a:p>
            <a:r>
              <a:rPr lang="en-US" dirty="0" smtClean="0"/>
              <a:t>Storage devices (hard drives, flash drives, DVD/CD drives, tape drives)</a:t>
            </a:r>
          </a:p>
          <a:p>
            <a:r>
              <a:rPr lang="en-US" dirty="0" smtClean="0"/>
              <a:t>Displays (monitors and speakers)</a:t>
            </a:r>
          </a:p>
          <a:p>
            <a:r>
              <a:rPr lang="en-US" dirty="0" smtClean="0"/>
              <a:t>Input devices (keyboards, mice, microphones and cameras)</a:t>
            </a:r>
          </a:p>
          <a:p>
            <a:r>
              <a:rPr lang="en-US" dirty="0" smtClean="0"/>
              <a:t>Network devices (wired and wireless, including 802.11, Bluetooth, maybe infrared)</a:t>
            </a:r>
          </a:p>
          <a:p>
            <a:r>
              <a:rPr lang="en-US" dirty="0" smtClean="0"/>
              <a:t>Sensor devices (GPS, accelerometers, etc.)</a:t>
            </a:r>
          </a:p>
          <a:p>
            <a:r>
              <a:rPr lang="en-US" dirty="0" smtClean="0"/>
              <a:t>And sometimes exotic stuff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1606"/>
            <a:ext cx="8229600" cy="1143000"/>
          </a:xfrm>
        </p:spPr>
        <p:txBody>
          <a:bodyPr/>
          <a:lstStyle/>
          <a:p>
            <a:r>
              <a:rPr lang="en-US" dirty="0" smtClean="0"/>
              <a:t>Sequential vs. Random </a:t>
            </a:r>
            <a:br>
              <a:rPr lang="en-US" dirty="0" smtClean="0"/>
            </a:br>
            <a:r>
              <a:rPr lang="en-US" dirty="0" smtClean="0"/>
              <a:t>Access Devices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Sequential access devices</a:t>
            </a:r>
          </a:p>
          <a:p>
            <a:pPr lvl="1"/>
            <a:r>
              <a:rPr lang="en-GB" sz="2400" dirty="0" smtClean="0"/>
              <a:t>Byte/block N must be read/written before byte/block N+1</a:t>
            </a:r>
          </a:p>
          <a:p>
            <a:pPr lvl="1"/>
            <a:r>
              <a:rPr lang="en-GB" sz="2400" dirty="0" smtClean="0"/>
              <a:t>May be read/write once, or may be </a:t>
            </a:r>
            <a:r>
              <a:rPr lang="en-GB" sz="2400" dirty="0" err="1" smtClean="0"/>
              <a:t>rewindable</a:t>
            </a:r>
            <a:endParaRPr lang="en-GB" sz="2400" dirty="0" smtClean="0"/>
          </a:p>
          <a:p>
            <a:pPr lvl="1"/>
            <a:r>
              <a:rPr lang="en-GB" sz="2400" dirty="0" smtClean="0"/>
              <a:t>Examples: magnetic tape, printer, keyboard</a:t>
            </a:r>
          </a:p>
          <a:p>
            <a:r>
              <a:rPr lang="en-GB" sz="2800" dirty="0" smtClean="0"/>
              <a:t>Random access devices</a:t>
            </a:r>
          </a:p>
          <a:p>
            <a:pPr lvl="1"/>
            <a:r>
              <a:rPr lang="en-GB" sz="2400" dirty="0" smtClean="0"/>
              <a:t>Possible to directly request any desired byte/block</a:t>
            </a:r>
          </a:p>
          <a:p>
            <a:pPr lvl="1"/>
            <a:r>
              <a:rPr lang="en-GB" sz="2400" dirty="0" smtClean="0"/>
              <a:t>Getting to that byte/block may or may not be instantaneous</a:t>
            </a:r>
          </a:p>
          <a:p>
            <a:pPr lvl="1"/>
            <a:r>
              <a:rPr lang="en-GB" sz="2400" dirty="0" smtClean="0"/>
              <a:t>Examples: memory, magnetic disk, graphics adaptor</a:t>
            </a:r>
          </a:p>
          <a:p>
            <a:r>
              <a:rPr lang="en-GB" sz="2800" dirty="0" smtClean="0"/>
              <a:t>They are used very differently</a:t>
            </a:r>
          </a:p>
          <a:p>
            <a:pPr lvl="1"/>
            <a:r>
              <a:rPr lang="en-GB" sz="2400" dirty="0" smtClean="0"/>
              <a:t>Requiring different handling by the OS		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Something has to hook together the components of a computer</a:t>
            </a:r>
          </a:p>
          <a:p>
            <a:pPr lvl="1"/>
            <a:r>
              <a:rPr lang="en-US" dirty="0" smtClean="0"/>
              <a:t>The CPU, memory, various devices</a:t>
            </a:r>
          </a:p>
          <a:p>
            <a:r>
              <a:rPr lang="en-US" dirty="0" smtClean="0"/>
              <a:t>Allowing data to flow between them</a:t>
            </a:r>
          </a:p>
          <a:p>
            <a:r>
              <a:rPr lang="en-US" dirty="0" smtClean="0"/>
              <a:t>That is a </a:t>
            </a:r>
            <a:r>
              <a:rPr lang="en-US" i="1" dirty="0" smtClean="0"/>
              <a:t>bus</a:t>
            </a:r>
          </a:p>
          <a:p>
            <a:r>
              <a:rPr lang="en-US" dirty="0" smtClean="0"/>
              <a:t>A type of communication link abstraction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609474" y="574847"/>
            <a:ext cx="1951790" cy="735260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5054"/>
            <a:ext cx="8229600" cy="1143000"/>
          </a:xfrm>
        </p:spPr>
        <p:txBody>
          <a:bodyPr/>
          <a:lstStyle/>
          <a:p>
            <a:r>
              <a:rPr lang="en-US" dirty="0" smtClean="0"/>
              <a:t>Hardware and the </a:t>
            </a:r>
            <a:br>
              <a:rPr lang="en-US" dirty="0" smtClean="0"/>
            </a:br>
            <a:r>
              <a:rPr lang="en-US" dirty="0" smtClean="0"/>
              <a:t>Operating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of the major roles of the operating system is to hide details of the hardware</a:t>
            </a:r>
          </a:p>
          <a:p>
            <a:pPr lvl="1"/>
            <a:r>
              <a:rPr lang="en-US" dirty="0" smtClean="0"/>
              <a:t>Messy and difficult details</a:t>
            </a:r>
          </a:p>
          <a:p>
            <a:pPr lvl="1"/>
            <a:r>
              <a:rPr lang="en-US" dirty="0" smtClean="0"/>
              <a:t>Specifics of particular pieces of hardware</a:t>
            </a:r>
          </a:p>
          <a:p>
            <a:pPr lvl="1"/>
            <a:r>
              <a:rPr lang="en-US" dirty="0" smtClean="0"/>
              <a:t>Details that prevent safe operation of the computer</a:t>
            </a:r>
          </a:p>
          <a:p>
            <a:r>
              <a:rPr lang="en-US" dirty="0" smtClean="0"/>
              <a:t>OS abstractions are built on the hardware, at the bottom</a:t>
            </a:r>
          </a:p>
          <a:p>
            <a:pPr lvl="1"/>
            <a:r>
              <a:rPr lang="en-US" dirty="0" smtClean="0"/>
              <a:t>Everything ultimately relies on hardware</a:t>
            </a:r>
          </a:p>
          <a:p>
            <a:r>
              <a:rPr lang="en-US" dirty="0" smtClean="0"/>
              <a:t>A major element of OS design concerns HW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340419" y="448012"/>
            <a:ext cx="4437370" cy="1258722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Simple Bus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AutoShape 33"/>
          <p:cNvSpPr>
            <a:spLocks noChangeArrowheads="1"/>
          </p:cNvSpPr>
          <p:nvPr/>
        </p:nvSpPr>
        <p:spPr bwMode="auto">
          <a:xfrm>
            <a:off x="753073" y="2851653"/>
            <a:ext cx="2057400" cy="914400"/>
          </a:xfrm>
          <a:prstGeom prst="upDownArrowCallout">
            <a:avLst>
              <a:gd name="adj1" fmla="val 33333"/>
              <a:gd name="adj2" fmla="val 56250"/>
              <a:gd name="adj3" fmla="val 17593"/>
              <a:gd name="adj4" fmla="val 50000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35"/>
          <p:cNvSpPr>
            <a:spLocks noChangeArrowheads="1"/>
          </p:cNvSpPr>
          <p:nvPr/>
        </p:nvSpPr>
        <p:spPr bwMode="auto">
          <a:xfrm>
            <a:off x="2734273" y="3080253"/>
            <a:ext cx="1109662" cy="455613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main bus</a:t>
            </a:r>
          </a:p>
        </p:txBody>
      </p:sp>
      <p:sp>
        <p:nvSpPr>
          <p:cNvPr id="6" name="AutoShape 36"/>
          <p:cNvSpPr>
            <a:spLocks noChangeArrowheads="1"/>
          </p:cNvSpPr>
          <p:nvPr/>
        </p:nvSpPr>
        <p:spPr bwMode="auto">
          <a:xfrm>
            <a:off x="3843935" y="2851653"/>
            <a:ext cx="2057400" cy="914400"/>
          </a:xfrm>
          <a:prstGeom prst="upDownArrowCallout">
            <a:avLst>
              <a:gd name="adj1" fmla="val 33333"/>
              <a:gd name="adj2" fmla="val 56250"/>
              <a:gd name="adj3" fmla="val 17593"/>
              <a:gd name="adj4" fmla="val 50000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38"/>
          <p:cNvSpPr>
            <a:spLocks noChangeArrowheads="1"/>
          </p:cNvSpPr>
          <p:nvPr/>
        </p:nvSpPr>
        <p:spPr bwMode="auto">
          <a:xfrm>
            <a:off x="3996335" y="1897566"/>
            <a:ext cx="1752600" cy="914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controller</a:t>
            </a:r>
          </a:p>
        </p:txBody>
      </p:sp>
      <p:sp>
        <p:nvSpPr>
          <p:cNvPr id="8" name="Rectangle 39"/>
          <p:cNvSpPr>
            <a:spLocks noChangeArrowheads="1"/>
          </p:cNvSpPr>
          <p:nvPr/>
        </p:nvSpPr>
        <p:spPr bwMode="auto">
          <a:xfrm>
            <a:off x="3996335" y="3802566"/>
            <a:ext cx="1752600" cy="914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controller</a:t>
            </a:r>
          </a:p>
        </p:txBody>
      </p:sp>
      <p:sp>
        <p:nvSpPr>
          <p:cNvPr id="9" name="Rectangle 40"/>
          <p:cNvSpPr>
            <a:spLocks noChangeArrowheads="1"/>
          </p:cNvSpPr>
          <p:nvPr/>
        </p:nvSpPr>
        <p:spPr bwMode="auto">
          <a:xfrm>
            <a:off x="3996335" y="5478966"/>
            <a:ext cx="1752600" cy="914400"/>
          </a:xfrm>
          <a:prstGeom prst="rect">
            <a:avLst/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device</a:t>
            </a:r>
          </a:p>
        </p:txBody>
      </p:sp>
      <p:sp>
        <p:nvSpPr>
          <p:cNvPr id="10" name="Rectangle 41"/>
          <p:cNvSpPr>
            <a:spLocks noChangeArrowheads="1"/>
          </p:cNvSpPr>
          <p:nvPr/>
        </p:nvSpPr>
        <p:spPr bwMode="auto">
          <a:xfrm>
            <a:off x="872135" y="1897566"/>
            <a:ext cx="1752600" cy="914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CPU</a:t>
            </a:r>
          </a:p>
        </p:txBody>
      </p:sp>
      <p:sp>
        <p:nvSpPr>
          <p:cNvPr id="11" name="Rectangle 42"/>
          <p:cNvSpPr>
            <a:spLocks noChangeArrowheads="1"/>
          </p:cNvSpPr>
          <p:nvPr/>
        </p:nvSpPr>
        <p:spPr bwMode="auto">
          <a:xfrm>
            <a:off x="872135" y="3802566"/>
            <a:ext cx="1752600" cy="914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memory</a:t>
            </a:r>
          </a:p>
        </p:txBody>
      </p:sp>
      <p:sp>
        <p:nvSpPr>
          <p:cNvPr id="12" name="AutoShape 43"/>
          <p:cNvSpPr>
            <a:spLocks noChangeArrowheads="1"/>
          </p:cNvSpPr>
          <p:nvPr/>
        </p:nvSpPr>
        <p:spPr bwMode="auto">
          <a:xfrm>
            <a:off x="4680548" y="4742366"/>
            <a:ext cx="381000" cy="685800"/>
          </a:xfrm>
          <a:prstGeom prst="upDownArrow">
            <a:avLst>
              <a:gd name="adj1" fmla="val 50000"/>
              <a:gd name="adj2" fmla="val 36000"/>
            </a:avLst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Rectangle 44"/>
          <p:cNvSpPr>
            <a:spLocks noChangeArrowheads="1"/>
          </p:cNvSpPr>
          <p:nvPr/>
        </p:nvSpPr>
        <p:spPr bwMode="auto">
          <a:xfrm>
            <a:off x="7118948" y="2735766"/>
            <a:ext cx="1524000" cy="304800"/>
          </a:xfrm>
          <a:prstGeom prst="rect">
            <a:avLst/>
          </a:prstGeom>
          <a:solidFill>
            <a:srgbClr val="CC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control</a:t>
            </a:r>
          </a:p>
        </p:txBody>
      </p:sp>
      <p:sp>
        <p:nvSpPr>
          <p:cNvPr id="14" name="Rectangle 45"/>
          <p:cNvSpPr>
            <a:spLocks noChangeArrowheads="1"/>
          </p:cNvSpPr>
          <p:nvPr/>
        </p:nvSpPr>
        <p:spPr bwMode="auto">
          <a:xfrm>
            <a:off x="7118948" y="3040566"/>
            <a:ext cx="1524000" cy="304800"/>
          </a:xfrm>
          <a:prstGeom prst="rect">
            <a:avLst/>
          </a:prstGeom>
          <a:solidFill>
            <a:srgbClr val="CCFF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address</a:t>
            </a:r>
          </a:p>
        </p:txBody>
      </p:sp>
      <p:sp>
        <p:nvSpPr>
          <p:cNvPr id="15" name="Rectangle 46"/>
          <p:cNvSpPr>
            <a:spLocks noChangeArrowheads="1"/>
          </p:cNvSpPr>
          <p:nvPr/>
        </p:nvSpPr>
        <p:spPr bwMode="auto">
          <a:xfrm>
            <a:off x="7118948" y="3345366"/>
            <a:ext cx="1524000" cy="304800"/>
          </a:xfrm>
          <a:prstGeom prst="rect">
            <a:avLst/>
          </a:prstGeom>
          <a:solidFill>
            <a:srgbClr val="CCCC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data</a:t>
            </a:r>
          </a:p>
        </p:txBody>
      </p:sp>
      <p:sp>
        <p:nvSpPr>
          <p:cNvPr id="16" name="Rectangle 47"/>
          <p:cNvSpPr>
            <a:spLocks noChangeArrowheads="1"/>
          </p:cNvSpPr>
          <p:nvPr/>
        </p:nvSpPr>
        <p:spPr bwMode="auto">
          <a:xfrm>
            <a:off x="7118948" y="3650166"/>
            <a:ext cx="1524000" cy="304800"/>
          </a:xfrm>
          <a:prstGeom prst="rect">
            <a:avLst/>
          </a:prstGeom>
          <a:solidFill>
            <a:srgbClr val="66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interrupts</a:t>
            </a:r>
          </a:p>
        </p:txBody>
      </p:sp>
      <p:sp>
        <p:nvSpPr>
          <p:cNvPr id="17" name="Line 48"/>
          <p:cNvSpPr>
            <a:spLocks noChangeShapeType="1"/>
          </p:cNvSpPr>
          <p:nvPr/>
        </p:nvSpPr>
        <p:spPr bwMode="auto">
          <a:xfrm flipV="1">
            <a:off x="5899748" y="2735766"/>
            <a:ext cx="1219200" cy="304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49"/>
          <p:cNvSpPr>
            <a:spLocks noChangeShapeType="1"/>
          </p:cNvSpPr>
          <p:nvPr/>
        </p:nvSpPr>
        <p:spPr bwMode="auto">
          <a:xfrm>
            <a:off x="5899748" y="3573966"/>
            <a:ext cx="1219200" cy="381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50"/>
          <p:cNvSpPr>
            <a:spLocks noChangeShapeType="1"/>
          </p:cNvSpPr>
          <p:nvPr/>
        </p:nvSpPr>
        <p:spPr bwMode="auto">
          <a:xfrm flipH="1" flipV="1">
            <a:off x="5899748" y="3421566"/>
            <a:ext cx="1219200" cy="228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51"/>
          <p:cNvSpPr>
            <a:spLocks noChangeShapeType="1"/>
          </p:cNvSpPr>
          <p:nvPr/>
        </p:nvSpPr>
        <p:spPr bwMode="auto">
          <a:xfrm flipH="1" flipV="1">
            <a:off x="5899748" y="3269166"/>
            <a:ext cx="1219200" cy="76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52"/>
          <p:cNvSpPr>
            <a:spLocks noChangeShapeType="1"/>
          </p:cNvSpPr>
          <p:nvPr/>
        </p:nvSpPr>
        <p:spPr bwMode="auto">
          <a:xfrm flipH="1">
            <a:off x="5899748" y="3040566"/>
            <a:ext cx="1219200" cy="76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Type Busses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Initially back-plane memory-to-CPU interconnects</a:t>
            </a:r>
          </a:p>
          <a:p>
            <a:pPr lvl="1"/>
            <a:r>
              <a:rPr lang="en-GB" sz="2400" dirty="0" smtClean="0"/>
              <a:t>A few “bus masters”, and many “slave devices”</a:t>
            </a:r>
          </a:p>
          <a:p>
            <a:pPr lvl="1"/>
            <a:r>
              <a:rPr lang="en-GB" sz="2400" dirty="0" smtClean="0"/>
              <a:t>Arbitrated multi-cycle bus transactions</a:t>
            </a:r>
          </a:p>
          <a:p>
            <a:pPr lvl="2"/>
            <a:r>
              <a:rPr lang="en-GB" sz="2000" dirty="0" smtClean="0"/>
              <a:t>Request, grant, address, respond, transfer, </a:t>
            </a:r>
            <a:r>
              <a:rPr lang="en-GB" sz="2000" dirty="0" err="1" smtClean="0"/>
              <a:t>ack</a:t>
            </a:r>
            <a:endParaRPr lang="en-GB" sz="2000" dirty="0" smtClean="0"/>
          </a:p>
          <a:p>
            <a:pPr lvl="2"/>
            <a:r>
              <a:rPr lang="en-GB" sz="2000" dirty="0" smtClean="0"/>
              <a:t>Operations: read, write, read/modify/write, interrupt</a:t>
            </a:r>
          </a:p>
          <a:p>
            <a:r>
              <a:rPr lang="en-GB" sz="2800" dirty="0" smtClean="0"/>
              <a:t>Originally most busses were of this sort</a:t>
            </a:r>
          </a:p>
          <a:p>
            <a:pPr lvl="1"/>
            <a:r>
              <a:rPr lang="en-GB" sz="2400" dirty="0" smtClean="0"/>
              <a:t>ISA, EISA, PCMCIA, PCI, </a:t>
            </a:r>
            <a:r>
              <a:rPr lang="en-GB" sz="2400" dirty="0" err="1" smtClean="0"/>
              <a:t>cPCI</a:t>
            </a:r>
            <a:r>
              <a:rPr lang="en-GB" sz="2400" dirty="0" smtClean="0"/>
              <a:t>, video busses, ...</a:t>
            </a:r>
          </a:p>
          <a:p>
            <a:pPr lvl="1"/>
            <a:r>
              <a:rPr lang="en-GB" sz="2400" dirty="0" smtClean="0"/>
              <a:t>Distinguished by </a:t>
            </a:r>
          </a:p>
          <a:p>
            <a:pPr lvl="2"/>
            <a:r>
              <a:rPr lang="en-GB" sz="2000" dirty="0" smtClean="0"/>
              <a:t>Form-factor, speed, data width, hot-plug, maximum length, ...</a:t>
            </a:r>
          </a:p>
          <a:p>
            <a:pPr lvl="2"/>
            <a:r>
              <a:rPr lang="en-GB" sz="2000" dirty="0" smtClean="0"/>
              <a:t>Bridging, self identifying, dynamic resource allocation, …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8778"/>
            <a:ext cx="8229600" cy="1143000"/>
          </a:xfrm>
        </p:spPr>
        <p:txBody>
          <a:bodyPr/>
          <a:lstStyle/>
          <a:p>
            <a:r>
              <a:rPr lang="en-US" dirty="0" smtClean="0"/>
              <a:t>Bus Masters, Slaves, </a:t>
            </a:r>
            <a:br>
              <a:rPr lang="en-US" dirty="0" smtClean="0"/>
            </a:br>
            <a:r>
              <a:rPr lang="en-US" dirty="0" smtClean="0"/>
              <a:t>and Arbitration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6312"/>
            <a:ext cx="8229600" cy="4525963"/>
          </a:xfrm>
        </p:spPr>
        <p:txBody>
          <a:bodyPr/>
          <a:lstStyle/>
          <a:p>
            <a:r>
              <a:rPr lang="en-GB" dirty="0" smtClean="0"/>
              <a:t>Bus master</a:t>
            </a:r>
          </a:p>
          <a:p>
            <a:pPr lvl="1"/>
            <a:r>
              <a:rPr lang="en-GB" dirty="0" smtClean="0"/>
              <a:t>Any device (or CPU) that can request the bus</a:t>
            </a:r>
          </a:p>
          <a:p>
            <a:pPr lvl="1"/>
            <a:r>
              <a:rPr lang="en-GB" dirty="0" smtClean="0"/>
              <a:t>One can also speak of the “current bus master”</a:t>
            </a:r>
          </a:p>
          <a:p>
            <a:r>
              <a:rPr lang="en-GB" dirty="0" smtClean="0"/>
              <a:t>Bus slave</a:t>
            </a:r>
          </a:p>
          <a:p>
            <a:pPr lvl="1"/>
            <a:r>
              <a:rPr lang="en-GB" dirty="0" smtClean="0"/>
              <a:t>A device that can only respond to bus requests</a:t>
            </a:r>
          </a:p>
          <a:p>
            <a:r>
              <a:rPr lang="en-GB" dirty="0" smtClean="0"/>
              <a:t>Bus arbitration</a:t>
            </a:r>
          </a:p>
          <a:p>
            <a:pPr lvl="1"/>
            <a:r>
              <a:rPr lang="en-GB" dirty="0" smtClean="0"/>
              <a:t>Process of deciding to whom to grant the bus</a:t>
            </a:r>
          </a:p>
          <a:p>
            <a:pPr lvl="2"/>
            <a:r>
              <a:rPr lang="en-GB" dirty="0" smtClean="0"/>
              <a:t>May be based on time, geography or priority</a:t>
            </a:r>
          </a:p>
          <a:p>
            <a:pPr lvl="2"/>
            <a:r>
              <a:rPr lang="en-GB" dirty="0" smtClean="0"/>
              <a:t>May also clock/choreograph steps of bus cycles</a:t>
            </a:r>
          </a:p>
          <a:p>
            <a:pPr lvl="2"/>
            <a:r>
              <a:rPr lang="en-GB" dirty="0" smtClean="0"/>
              <a:t>Bus arbitrator may be part of CPU or separate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Type Busses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9680"/>
            <a:ext cx="8229600" cy="4525963"/>
          </a:xfrm>
        </p:spPr>
        <p:txBody>
          <a:bodyPr/>
          <a:lstStyle/>
          <a:p>
            <a:r>
              <a:rPr lang="en-GB" dirty="0" smtClean="0"/>
              <a:t>Evolved as peripheral device interconnects</a:t>
            </a:r>
          </a:p>
          <a:p>
            <a:pPr lvl="1"/>
            <a:r>
              <a:rPr lang="en-GB" dirty="0" smtClean="0"/>
              <a:t>SCSI, USB, 1394 (</a:t>
            </a:r>
            <a:r>
              <a:rPr lang="en-GB" dirty="0" err="1" smtClean="0"/>
              <a:t>Firewire</a:t>
            </a:r>
            <a:r>
              <a:rPr lang="en-GB" dirty="0" smtClean="0"/>
              <a:t>), </a:t>
            </a:r>
            <a:r>
              <a:rPr lang="en-GB" dirty="0" err="1" smtClean="0"/>
              <a:t>Infiniband</a:t>
            </a:r>
            <a:r>
              <a:rPr lang="en-GB" dirty="0" smtClean="0"/>
              <a:t>, ...</a:t>
            </a:r>
          </a:p>
          <a:p>
            <a:pPr lvl="1"/>
            <a:r>
              <a:rPr lang="en-GB" dirty="0" smtClean="0"/>
              <a:t>Cables and connectors rather than back-planes</a:t>
            </a:r>
          </a:p>
          <a:p>
            <a:pPr lvl="1"/>
            <a:r>
              <a:rPr lang="en-GB" dirty="0" smtClean="0"/>
              <a:t>Designed for easy and dynamic extensibility</a:t>
            </a:r>
          </a:p>
          <a:p>
            <a:pPr lvl="1"/>
            <a:r>
              <a:rPr lang="en-GB" dirty="0" smtClean="0"/>
              <a:t>Originally slower than back-plane, but no longer</a:t>
            </a:r>
          </a:p>
          <a:p>
            <a:r>
              <a:rPr lang="en-GB" dirty="0" smtClean="0"/>
              <a:t>Much more like a general purpose network</a:t>
            </a:r>
          </a:p>
          <a:p>
            <a:pPr lvl="1"/>
            <a:r>
              <a:rPr lang="en-GB" dirty="0" smtClean="0"/>
              <a:t>Packet switched, topology, routing, node identity</a:t>
            </a:r>
          </a:p>
          <a:p>
            <a:pPr lvl="1"/>
            <a:r>
              <a:rPr lang="en-GB" dirty="0" smtClean="0"/>
              <a:t>May be master/slave (USB) or peer-to-peer (1394)</a:t>
            </a:r>
          </a:p>
          <a:p>
            <a:pPr lvl="1"/>
            <a:r>
              <a:rPr lang="en-GB" dirty="0" smtClean="0"/>
              <a:t>May be implemented by controller or by host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Devices and Controllers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9888"/>
            <a:ext cx="8229600" cy="4525963"/>
          </a:xfrm>
        </p:spPr>
        <p:txBody>
          <a:bodyPr/>
          <a:lstStyle/>
          <a:p>
            <a:r>
              <a:rPr lang="en-GB" sz="2800" dirty="0" smtClean="0"/>
              <a:t>I/O devices</a:t>
            </a:r>
          </a:p>
          <a:p>
            <a:pPr lvl="1"/>
            <a:r>
              <a:rPr lang="en-GB" sz="2400" dirty="0" smtClean="0"/>
              <a:t>Peripheral devices that interface between the computer and other media </a:t>
            </a:r>
          </a:p>
          <a:p>
            <a:pPr lvl="2"/>
            <a:r>
              <a:rPr lang="en-GB" sz="2000" dirty="0" smtClean="0"/>
              <a:t>Disks, tapes, networks, serial ports, keyboards, displays, pointing devices, etc.</a:t>
            </a:r>
          </a:p>
          <a:p>
            <a:r>
              <a:rPr lang="en-GB" sz="2800" dirty="0" smtClean="0"/>
              <a:t>Device controllers connect a device to a bus</a:t>
            </a:r>
          </a:p>
          <a:p>
            <a:pPr lvl="1"/>
            <a:r>
              <a:rPr lang="en-GB" sz="2400" dirty="0" smtClean="0"/>
              <a:t>Communicate control operations to device</a:t>
            </a:r>
          </a:p>
          <a:p>
            <a:pPr lvl="1"/>
            <a:r>
              <a:rPr lang="en-GB" sz="2400" dirty="0" smtClean="0"/>
              <a:t>Relay status information back to the bus</a:t>
            </a:r>
          </a:p>
          <a:p>
            <a:pPr lvl="1"/>
            <a:r>
              <a:rPr lang="en-GB" sz="2400" dirty="0" smtClean="0"/>
              <a:t>Manage DMA transfers for the device</a:t>
            </a:r>
          </a:p>
          <a:p>
            <a:pPr lvl="1"/>
            <a:r>
              <a:rPr lang="en-GB" sz="2400" dirty="0" smtClean="0"/>
              <a:t>Generate interrupts for the device</a:t>
            </a:r>
          </a:p>
          <a:p>
            <a:r>
              <a:rPr lang="en-GB" sz="2800" dirty="0" smtClean="0"/>
              <a:t>Controller usually specific to a device </a:t>
            </a:r>
            <a:r>
              <a:rPr lang="en-GB" sz="2800" u="sng" dirty="0" smtClean="0"/>
              <a:t>and</a:t>
            </a:r>
            <a:r>
              <a:rPr lang="en-GB" sz="2800" dirty="0" smtClean="0"/>
              <a:t> a bus</a:t>
            </a:r>
            <a:endParaRPr lang="en-US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1791426" y="574847"/>
            <a:ext cx="5628048" cy="735260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Device Controller Registers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6000"/>
            <a:ext cx="8229600" cy="4525963"/>
          </a:xfrm>
        </p:spPr>
        <p:txBody>
          <a:bodyPr/>
          <a:lstStyle/>
          <a:p>
            <a:r>
              <a:rPr lang="en-GB" dirty="0" smtClean="0"/>
              <a:t>Device controllers export registers to the bus</a:t>
            </a:r>
          </a:p>
          <a:p>
            <a:pPr lvl="1"/>
            <a:r>
              <a:rPr lang="en-GB" dirty="0" smtClean="0"/>
              <a:t>Registers in controller can be addressed from bus</a:t>
            </a:r>
          </a:p>
          <a:p>
            <a:pPr lvl="1"/>
            <a:r>
              <a:rPr lang="en-GB" dirty="0" smtClean="0"/>
              <a:t>Writing into registers controls device or sends data</a:t>
            </a:r>
          </a:p>
          <a:p>
            <a:pPr lvl="1"/>
            <a:r>
              <a:rPr lang="en-GB" dirty="0" smtClean="0"/>
              <a:t>Reading from registers obtains data/status</a:t>
            </a:r>
          </a:p>
          <a:p>
            <a:r>
              <a:rPr lang="en-GB" dirty="0" smtClean="0"/>
              <a:t>Register access method varies with CPU type</a:t>
            </a:r>
          </a:p>
          <a:p>
            <a:pPr lvl="1"/>
            <a:r>
              <a:rPr lang="en-GB" dirty="0" smtClean="0"/>
              <a:t>May use special instructions (e.g., x86 IN/OUT)</a:t>
            </a:r>
          </a:p>
          <a:p>
            <a:pPr lvl="2"/>
            <a:r>
              <a:rPr lang="en-GB" dirty="0" smtClean="0"/>
              <a:t>Privileged instructions restricted to supervisor mode</a:t>
            </a:r>
          </a:p>
          <a:p>
            <a:pPr lvl="1"/>
            <a:r>
              <a:rPr lang="en-GB" dirty="0" smtClean="0"/>
              <a:t>May be mapped onto bus like memory</a:t>
            </a:r>
          </a:p>
          <a:p>
            <a:pPr lvl="2"/>
            <a:r>
              <a:rPr lang="en-GB" dirty="0" smtClean="0"/>
              <a:t>Accessed with normal (load/store) instructions</a:t>
            </a:r>
          </a:p>
          <a:p>
            <a:pPr lvl="2"/>
            <a:r>
              <a:rPr lang="en-GB" dirty="0" smtClean="0"/>
              <a:t>I/O address space not accessible to most processes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Polled I/O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2736"/>
            <a:ext cx="8229600" cy="4525963"/>
          </a:xfrm>
        </p:spPr>
        <p:txBody>
          <a:bodyPr/>
          <a:lstStyle/>
          <a:p>
            <a:r>
              <a:rPr lang="en-US" sz="2800" dirty="0" smtClean="0"/>
              <a:t>One way of moving data into/out of computer</a:t>
            </a:r>
            <a:endParaRPr lang="en-US" sz="2800" dirty="0" smtClean="0"/>
          </a:p>
          <a:p>
            <a:pPr lvl="1"/>
            <a:r>
              <a:rPr lang="en-US" sz="2400" dirty="0" smtClean="0"/>
              <a:t>Common in very old peripheral devices</a:t>
            </a:r>
          </a:p>
          <a:p>
            <a:r>
              <a:rPr lang="en-GB" sz="2800" dirty="0" smtClean="0"/>
              <a:t>All transfers happen under direct control of CPU</a:t>
            </a:r>
          </a:p>
          <a:p>
            <a:pPr lvl="1"/>
            <a:r>
              <a:rPr lang="en-GB" sz="2400" dirty="0" smtClean="0"/>
              <a:t>CPU transfers data to/from device controller registers</a:t>
            </a:r>
          </a:p>
          <a:p>
            <a:pPr lvl="1"/>
            <a:r>
              <a:rPr lang="en-GB" sz="2400" dirty="0" smtClean="0"/>
              <a:t>Transfers are typically one byte or word at a time</a:t>
            </a:r>
          </a:p>
          <a:p>
            <a:pPr lvl="1"/>
            <a:r>
              <a:rPr lang="en-GB" sz="2400" dirty="0" smtClean="0"/>
              <a:t>May be accomplished with normal or I/O instructions</a:t>
            </a:r>
          </a:p>
          <a:p>
            <a:r>
              <a:rPr lang="en-GB" sz="2800" dirty="0" smtClean="0"/>
              <a:t>CPU polls device until it is ready for data transfer</a:t>
            </a:r>
          </a:p>
          <a:p>
            <a:pPr lvl="1"/>
            <a:r>
              <a:rPr lang="en-GB" sz="2400" dirty="0" smtClean="0"/>
              <a:t>Received data is available to be read</a:t>
            </a:r>
          </a:p>
          <a:p>
            <a:pPr lvl="1"/>
            <a:r>
              <a:rPr lang="en-GB" sz="2400" dirty="0" smtClean="0"/>
              <a:t>Previously initiated write operations are completed</a:t>
            </a:r>
          </a:p>
          <a:p>
            <a:r>
              <a:rPr lang="en-GB" sz="2800" dirty="0" smtClean="0"/>
              <a:t>Advantages</a:t>
            </a:r>
          </a:p>
          <a:p>
            <a:pPr lvl="1"/>
            <a:r>
              <a:rPr lang="en-GB" sz="2400" dirty="0" smtClean="0"/>
              <a:t>Very easy to implement (both hardware and software)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 of Direct Polled I/O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5896"/>
            <a:ext cx="8229600" cy="4525963"/>
          </a:xfrm>
        </p:spPr>
        <p:txBody>
          <a:bodyPr/>
          <a:lstStyle/>
          <a:p>
            <a:r>
              <a:rPr lang="en-GB" sz="2800" dirty="0" smtClean="0"/>
              <a:t>CPU-intensive data transfers</a:t>
            </a:r>
          </a:p>
          <a:p>
            <a:pPr lvl="1"/>
            <a:r>
              <a:rPr lang="en-GB" sz="2400" dirty="0" smtClean="0"/>
              <a:t>Each byte/word requires multiple instructions</a:t>
            </a:r>
          </a:p>
          <a:p>
            <a:r>
              <a:rPr lang="en-GB" sz="2800" dirty="0" smtClean="0"/>
              <a:t>CPU wasted while awaiting completion </a:t>
            </a:r>
          </a:p>
          <a:p>
            <a:pPr lvl="1"/>
            <a:r>
              <a:rPr lang="en-GB" sz="2400" dirty="0" smtClean="0"/>
              <a:t>Busy-wait polling ties up CPU until I/O is completed</a:t>
            </a:r>
          </a:p>
          <a:p>
            <a:r>
              <a:rPr lang="en-GB" sz="2800" dirty="0" smtClean="0"/>
              <a:t>Devices are idle while we are running other tasks</a:t>
            </a:r>
          </a:p>
          <a:p>
            <a:pPr lvl="1"/>
            <a:r>
              <a:rPr lang="en-GB" sz="2400" dirty="0" smtClean="0"/>
              <a:t>I/O can only happen when an I/O task is running</a:t>
            </a:r>
          </a:p>
          <a:p>
            <a:r>
              <a:rPr lang="en-GB" sz="2800" dirty="0" smtClean="0"/>
              <a:t>How can these problems be dealt with?</a:t>
            </a:r>
          </a:p>
          <a:p>
            <a:pPr lvl="1"/>
            <a:r>
              <a:rPr lang="en-GB" sz="2400" dirty="0" smtClean="0"/>
              <a:t>Let controller transfer data without attention from CPU</a:t>
            </a:r>
          </a:p>
          <a:p>
            <a:pPr lvl="1"/>
            <a:r>
              <a:rPr lang="en-GB" sz="2400" dirty="0" smtClean="0"/>
              <a:t>Let application block pending I/O completion</a:t>
            </a:r>
          </a:p>
          <a:p>
            <a:pPr lvl="1"/>
            <a:r>
              <a:rPr lang="en-GB" sz="2400" dirty="0" smtClean="0"/>
              <a:t>Let controller interrupt CPU when I/O is finally done</a:t>
            </a:r>
          </a:p>
          <a:p>
            <a:r>
              <a:rPr lang="en-GB" sz="2800" dirty="0" smtClean="0"/>
              <a:t>Requires OS support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I/O Performance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Various techniques are possible</a:t>
            </a:r>
          </a:p>
          <a:p>
            <a:r>
              <a:rPr lang="en-GB" dirty="0" smtClean="0"/>
              <a:t>Direct Memory Access (DMA)</a:t>
            </a:r>
          </a:p>
          <a:p>
            <a:pPr lvl="1"/>
            <a:r>
              <a:rPr lang="en-GB" dirty="0" smtClean="0"/>
              <a:t>Non-CPU bus-masters</a:t>
            </a:r>
          </a:p>
          <a:p>
            <a:pPr lvl="1"/>
            <a:r>
              <a:rPr lang="en-GB" dirty="0" smtClean="0"/>
              <a:t>Completion interrupts</a:t>
            </a:r>
          </a:p>
          <a:p>
            <a:pPr lvl="1"/>
            <a:r>
              <a:rPr lang="en-GB" dirty="0" smtClean="0"/>
              <a:t>Typical DMA programming</a:t>
            </a:r>
          </a:p>
          <a:p>
            <a:r>
              <a:rPr lang="en-GB" dirty="0" smtClean="0"/>
              <a:t>Enhanced Techniques</a:t>
            </a:r>
          </a:p>
          <a:p>
            <a:pPr lvl="1"/>
            <a:r>
              <a:rPr lang="en-GB" dirty="0" smtClean="0"/>
              <a:t>Memory Mapped I/O</a:t>
            </a:r>
          </a:p>
          <a:p>
            <a:pPr lvl="1"/>
            <a:r>
              <a:rPr lang="en-GB" dirty="0" smtClean="0"/>
              <a:t>Smart Device Controllers</a:t>
            </a:r>
          </a:p>
          <a:p>
            <a:pPr lvl="1"/>
            <a:r>
              <a:rPr lang="en-GB" dirty="0" smtClean="0"/>
              <a:t>I/O Channel Controllers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Memory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6000"/>
            <a:ext cx="8229600" cy="4525963"/>
          </a:xfrm>
        </p:spPr>
        <p:txBody>
          <a:bodyPr/>
          <a:lstStyle/>
          <a:p>
            <a:r>
              <a:rPr lang="en-GB" sz="2800" dirty="0" smtClean="0"/>
              <a:t>Essentially, use the bus without CPU control</a:t>
            </a:r>
          </a:p>
          <a:p>
            <a:pPr lvl="1"/>
            <a:r>
              <a:rPr lang="en-GB" sz="2400" dirty="0" smtClean="0"/>
              <a:t>Move data between memory and device controller</a:t>
            </a:r>
          </a:p>
          <a:p>
            <a:r>
              <a:rPr lang="en-GB" sz="2800" dirty="0" smtClean="0"/>
              <a:t>Bus facilitates data flow in all directions between:</a:t>
            </a:r>
          </a:p>
          <a:p>
            <a:pPr lvl="1"/>
            <a:r>
              <a:rPr lang="en-GB" sz="2400" dirty="0" smtClean="0"/>
              <a:t>CPU, memory, and device controllers</a:t>
            </a:r>
          </a:p>
          <a:p>
            <a:r>
              <a:rPr lang="en-GB" sz="2800" dirty="0" smtClean="0"/>
              <a:t>CPU can be the bus-master</a:t>
            </a:r>
          </a:p>
          <a:p>
            <a:pPr lvl="1"/>
            <a:r>
              <a:rPr lang="en-GB" sz="2400" dirty="0" smtClean="0"/>
              <a:t>Initiating data transfers with memory, device controllers</a:t>
            </a:r>
          </a:p>
          <a:p>
            <a:r>
              <a:rPr lang="en-GB" sz="2800" dirty="0" smtClean="0"/>
              <a:t>But device controllers can also master the bus</a:t>
            </a:r>
          </a:p>
          <a:p>
            <a:pPr lvl="1"/>
            <a:r>
              <a:rPr lang="en-GB" sz="2400" dirty="0" smtClean="0"/>
              <a:t>CPU instructs controller what transfer is desired</a:t>
            </a:r>
          </a:p>
          <a:p>
            <a:pPr lvl="2"/>
            <a:r>
              <a:rPr lang="en-GB" sz="2000" dirty="0" smtClean="0"/>
              <a:t>What data to move to/from what part of memory</a:t>
            </a:r>
          </a:p>
          <a:p>
            <a:pPr lvl="1"/>
            <a:r>
              <a:rPr lang="en-GB" sz="2400" dirty="0" smtClean="0"/>
              <a:t>Device controller does transfer w/o CPU assistance</a:t>
            </a:r>
          </a:p>
          <a:p>
            <a:pPr lvl="1"/>
            <a:r>
              <a:rPr lang="en-GB" sz="2400" dirty="0" smtClean="0"/>
              <a:t>Device controller generates interrupt at end of transfer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 Abstractions and the Hardware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9576"/>
            <a:ext cx="8229600" cy="4525963"/>
          </a:xfrm>
        </p:spPr>
        <p:txBody>
          <a:bodyPr/>
          <a:lstStyle/>
          <a:p>
            <a:r>
              <a:rPr lang="en-US" sz="2800" dirty="0" smtClean="0"/>
              <a:t>Many important OS abstractions aren’t supported directly by the hardware</a:t>
            </a:r>
          </a:p>
          <a:p>
            <a:r>
              <a:rPr lang="en-US" sz="2800" dirty="0" smtClean="0"/>
              <a:t>Virtual machines</a:t>
            </a:r>
          </a:p>
          <a:p>
            <a:pPr lvl="1"/>
            <a:r>
              <a:rPr lang="en-US" sz="2400" dirty="0" smtClean="0"/>
              <a:t>There’s one real machine</a:t>
            </a:r>
          </a:p>
          <a:p>
            <a:r>
              <a:rPr lang="en-US" sz="2800" dirty="0" smtClean="0"/>
              <a:t>Virtual memory</a:t>
            </a:r>
          </a:p>
          <a:p>
            <a:pPr lvl="1"/>
            <a:r>
              <a:rPr lang="en-US" sz="2400" dirty="0" smtClean="0"/>
              <a:t>There’s one set of physical memory</a:t>
            </a:r>
          </a:p>
          <a:p>
            <a:pPr lvl="1"/>
            <a:r>
              <a:rPr lang="en-US" sz="2400" dirty="0" smtClean="0"/>
              <a:t>And it often isn’t as big as even one process thinks it is</a:t>
            </a:r>
          </a:p>
          <a:p>
            <a:r>
              <a:rPr lang="en-US" sz="2800" dirty="0" smtClean="0"/>
              <a:t>Typical file abstractions</a:t>
            </a:r>
          </a:p>
          <a:p>
            <a:r>
              <a:rPr lang="en-US" sz="2800" dirty="0" smtClean="0"/>
              <a:t>Many others</a:t>
            </a:r>
          </a:p>
          <a:p>
            <a:r>
              <a:rPr lang="en-US" sz="2800" dirty="0" smtClean="0"/>
              <a:t>The OS works hard to make up the differences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DMA Interrupts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CPU usually needs to know when DMA is done</a:t>
            </a:r>
          </a:p>
          <a:p>
            <a:r>
              <a:rPr lang="en-GB" sz="2800" dirty="0" smtClean="0"/>
              <a:t>Handled by sending interrupt on the bus</a:t>
            </a:r>
            <a:endParaRPr lang="en-GB" sz="2400" dirty="0" smtClean="0"/>
          </a:p>
          <a:p>
            <a:pPr lvl="1"/>
            <a:r>
              <a:rPr lang="en-GB" sz="2400" dirty="0" smtClean="0"/>
              <a:t>Devices signal controller when they are done/ready</a:t>
            </a:r>
          </a:p>
          <a:p>
            <a:pPr lvl="1"/>
            <a:r>
              <a:rPr lang="en-GB" sz="2400" dirty="0" smtClean="0"/>
              <a:t>When device finishes, controller puts interrupt on bus</a:t>
            </a:r>
          </a:p>
          <a:p>
            <a:r>
              <a:rPr lang="en-GB" sz="2800" dirty="0" smtClean="0"/>
              <a:t>CPUs and interrupts</a:t>
            </a:r>
          </a:p>
          <a:p>
            <a:pPr lvl="1"/>
            <a:r>
              <a:rPr lang="en-GB" sz="2400" dirty="0" smtClean="0"/>
              <a:t>Interrupts look very much like traps</a:t>
            </a:r>
          </a:p>
          <a:p>
            <a:pPr lvl="2"/>
            <a:r>
              <a:rPr lang="en-GB" sz="2000" dirty="0" smtClean="0"/>
              <a:t>Traps come from CPU, interrupts are caused externally</a:t>
            </a:r>
          </a:p>
          <a:p>
            <a:pPr lvl="1"/>
            <a:r>
              <a:rPr lang="en-GB" sz="2400" dirty="0" smtClean="0"/>
              <a:t>Unlike traps, interrupts can be enabled/disabled</a:t>
            </a:r>
          </a:p>
          <a:p>
            <a:pPr lvl="2"/>
            <a:r>
              <a:rPr lang="en-GB" sz="2000" dirty="0" smtClean="0"/>
              <a:t>A device can be told it can or cannot generate interrupts</a:t>
            </a:r>
          </a:p>
          <a:p>
            <a:pPr lvl="2"/>
            <a:r>
              <a:rPr lang="en-GB" sz="2000" dirty="0" smtClean="0"/>
              <a:t>Special instructions can enable/disable interrupts to CPU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Interrupt Handling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573937" y="3805411"/>
            <a:ext cx="2341562" cy="942975"/>
          </a:xfrm>
          <a:prstGeom prst="roundRect">
            <a:avLst>
              <a:gd name="adj" fmla="val 130"/>
            </a:avLst>
          </a:prstGeom>
          <a:solidFill>
            <a:srgbClr val="FF99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n-GB" sz="2200">
                <a:solidFill>
                  <a:schemeClr val="tx1"/>
                </a:solidFill>
              </a:rPr>
              <a:t>1</a:t>
            </a:r>
            <a:r>
              <a:rPr lang="en-GB" sz="2200" baseline="33000">
                <a:solidFill>
                  <a:schemeClr val="tx1"/>
                </a:solidFill>
              </a:rPr>
              <a:t>st</a:t>
            </a:r>
            <a:r>
              <a:rPr lang="en-GB" sz="2200">
                <a:solidFill>
                  <a:schemeClr val="tx1"/>
                </a:solidFill>
              </a:rPr>
              <a:t> level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n-GB" sz="2200">
                <a:solidFill>
                  <a:schemeClr val="tx1"/>
                </a:solidFill>
              </a:rPr>
              <a:t> interrupt handler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endParaRPr lang="en-GB" sz="2200">
              <a:solidFill>
                <a:schemeClr val="tx1"/>
              </a:solidFill>
            </a:endParaRPr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4385524" y="5404023"/>
            <a:ext cx="2284413" cy="942975"/>
          </a:xfrm>
          <a:prstGeom prst="roundRect">
            <a:avLst>
              <a:gd name="adj" fmla="val 139"/>
            </a:avLst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>
                <a:solidFill>
                  <a:schemeClr val="tx1"/>
                </a:solidFill>
              </a:rPr>
              <a:t>2</a:t>
            </a:r>
            <a:r>
              <a:rPr lang="en-GB" sz="2200" baseline="33000">
                <a:solidFill>
                  <a:schemeClr val="tx1"/>
                </a:solidFill>
              </a:rPr>
              <a:t>nd</a:t>
            </a:r>
            <a:r>
              <a:rPr lang="en-GB" sz="2200">
                <a:solidFill>
                  <a:schemeClr val="tx1"/>
                </a:solidFill>
              </a:rPr>
              <a:t> level handler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>
                <a:solidFill>
                  <a:schemeClr val="tx1"/>
                </a:solidFill>
              </a:rPr>
              <a:t>(device driver interrupt routine)</a:t>
            </a: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6898537" y="4049886"/>
            <a:ext cx="1482725" cy="631825"/>
          </a:xfrm>
          <a:prstGeom prst="roundRect">
            <a:avLst>
              <a:gd name="adj" fmla="val 199"/>
            </a:avLst>
          </a:prstGeom>
          <a:solidFill>
            <a:srgbClr val="FF99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2200">
                <a:solidFill>
                  <a:schemeClr val="tx1"/>
                </a:solidFill>
              </a:rPr>
              <a:t>return to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2200">
                <a:solidFill>
                  <a:schemeClr val="tx1"/>
                </a:solidFill>
              </a:rPr>
              <a:t>user mode</a:t>
            </a: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2032849" y="1579736"/>
            <a:ext cx="6624638" cy="327025"/>
          </a:xfrm>
          <a:prstGeom prst="roundRect">
            <a:avLst>
              <a:gd name="adj" fmla="val 269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endParaRPr lang="en-US" sz="2200" b="1">
              <a:solidFill>
                <a:schemeClr val="tx1"/>
              </a:solidFill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573937" y="1147936"/>
            <a:ext cx="2517775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>
                <a:solidFill>
                  <a:schemeClr val="tx1"/>
                </a:solidFill>
              </a:rPr>
              <a:t>Application</a:t>
            </a:r>
            <a:r>
              <a:rPr lang="en-GB" sz="2200">
                <a:solidFill>
                  <a:schemeClr val="tx1"/>
                </a:solidFill>
                <a:latin typeface="VAG Rounded Thin" pitchFamily="32" charset="0"/>
              </a:rPr>
              <a:t> </a:t>
            </a:r>
            <a:r>
              <a:rPr lang="en-GB" sz="2200">
                <a:solidFill>
                  <a:schemeClr val="tx1"/>
                </a:solidFill>
              </a:rPr>
              <a:t>Program</a:t>
            </a:r>
          </a:p>
        </p:txBody>
      </p:sp>
      <p:cxnSp>
        <p:nvCxnSpPr>
          <p:cNvPr id="9" name="AutoShape 9"/>
          <p:cNvCxnSpPr>
            <a:cxnSpLocks noChangeShapeType="1"/>
            <a:stCxn id="4" idx="2"/>
            <a:endCxn id="29" idx="1"/>
          </p:cNvCxnSpPr>
          <p:nvPr/>
        </p:nvCxnSpPr>
        <p:spPr bwMode="auto">
          <a:xfrm rot="16200000" flipH="1">
            <a:off x="1404200" y="5089698"/>
            <a:ext cx="1111250" cy="428625"/>
          </a:xfrm>
          <a:prstGeom prst="bentConnector2">
            <a:avLst/>
          </a:prstGeom>
          <a:noFill/>
          <a:ln w="9525">
            <a:solidFill>
              <a:srgbClr val="000000"/>
            </a:solidFill>
            <a:miter lim="800000"/>
            <a:headEnd/>
            <a:tailEnd type="triangle" w="lg" len="lg"/>
          </a:ln>
        </p:spPr>
      </p:cxnSp>
      <p:cxnSp>
        <p:nvCxnSpPr>
          <p:cNvPr id="10" name="AutoShape 10"/>
          <p:cNvCxnSpPr>
            <a:cxnSpLocks noChangeShapeType="1"/>
            <a:stCxn id="5" idx="3"/>
            <a:endCxn id="6" idx="2"/>
          </p:cNvCxnSpPr>
          <p:nvPr/>
        </p:nvCxnSpPr>
        <p:spPr bwMode="auto">
          <a:xfrm flipV="1">
            <a:off x="6669937" y="4681711"/>
            <a:ext cx="969962" cy="1193800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11" name="AutoShape 11"/>
          <p:cNvCxnSpPr>
            <a:cxnSpLocks noChangeShapeType="1"/>
            <a:stCxn id="6" idx="0"/>
          </p:cNvCxnSpPr>
          <p:nvPr/>
        </p:nvCxnSpPr>
        <p:spPr bwMode="auto">
          <a:xfrm rot="5400000" flipH="1">
            <a:off x="5793636" y="2203624"/>
            <a:ext cx="2035175" cy="165735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sp>
        <p:nvSpPr>
          <p:cNvPr id="12" name="Line 12"/>
          <p:cNvSpPr>
            <a:spLocks noChangeShapeType="1"/>
          </p:cNvSpPr>
          <p:nvPr/>
        </p:nvSpPr>
        <p:spPr bwMode="auto">
          <a:xfrm>
            <a:off x="472172" y="2289348"/>
            <a:ext cx="8185315" cy="7938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7486501" y="1986136"/>
            <a:ext cx="1322388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</a:tabLst>
            </a:pPr>
            <a:r>
              <a:rPr lang="en-GB" sz="2200" dirty="0">
                <a:solidFill>
                  <a:schemeClr val="tx1"/>
                </a:solidFill>
              </a:rPr>
              <a:t>user mode</a:t>
            </a: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6740376" y="2297286"/>
            <a:ext cx="206851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2200" dirty="0">
                <a:solidFill>
                  <a:schemeClr val="tx1"/>
                </a:solidFill>
              </a:rPr>
              <a:t>supervisor mode</a:t>
            </a:r>
          </a:p>
        </p:txBody>
      </p:sp>
      <p:sp>
        <p:nvSpPr>
          <p:cNvPr id="15" name="AutoShape 15"/>
          <p:cNvSpPr>
            <a:spLocks noChangeArrowheads="1"/>
          </p:cNvSpPr>
          <p:nvPr/>
        </p:nvSpPr>
        <p:spPr bwMode="auto">
          <a:xfrm>
            <a:off x="3461599" y="2436986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Arial Unicode MS" charset="0"/>
              </a:rPr>
              <a:t>PS/PC</a:t>
            </a:r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3563199" y="3821286"/>
            <a:ext cx="255111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>
                <a:solidFill>
                  <a:schemeClr val="tx1"/>
                </a:solidFill>
              </a:rPr>
              <a:t>interrupt vector table</a:t>
            </a:r>
          </a:p>
        </p:txBody>
      </p:sp>
      <p:sp>
        <p:nvSpPr>
          <p:cNvPr id="17" name="AutoShape 17"/>
          <p:cNvSpPr>
            <a:spLocks noChangeArrowheads="1"/>
          </p:cNvSpPr>
          <p:nvPr/>
        </p:nvSpPr>
        <p:spPr bwMode="auto">
          <a:xfrm>
            <a:off x="3469537" y="2754486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Arial Unicode MS" charset="0"/>
              </a:rPr>
              <a:t>PS/PC</a:t>
            </a:r>
          </a:p>
        </p:txBody>
      </p:sp>
      <p:sp>
        <p:nvSpPr>
          <p:cNvPr id="18" name="AutoShape 18"/>
          <p:cNvSpPr>
            <a:spLocks noChangeArrowheads="1"/>
          </p:cNvSpPr>
          <p:nvPr/>
        </p:nvSpPr>
        <p:spPr bwMode="auto">
          <a:xfrm>
            <a:off x="3469537" y="3059286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tx1"/>
                </a:solidFill>
                <a:latin typeface="Arial Unicode MS" charset="0"/>
              </a:rPr>
              <a:t>PS/PC</a:t>
            </a:r>
          </a:p>
        </p:txBody>
      </p:sp>
      <p:sp>
        <p:nvSpPr>
          <p:cNvPr id="19" name="AutoShape 19"/>
          <p:cNvSpPr>
            <a:spLocks noChangeArrowheads="1"/>
          </p:cNvSpPr>
          <p:nvPr/>
        </p:nvSpPr>
        <p:spPr bwMode="auto">
          <a:xfrm>
            <a:off x="3469537" y="3364086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Arial Unicode MS" charset="0"/>
              </a:rPr>
              <a:t>PS/PC</a:t>
            </a:r>
          </a:p>
        </p:txBody>
      </p:sp>
      <p:cxnSp>
        <p:nvCxnSpPr>
          <p:cNvPr id="20" name="AutoShape 20"/>
          <p:cNvCxnSpPr>
            <a:cxnSpLocks noChangeShapeType="1"/>
            <a:stCxn id="18" idx="1"/>
            <a:endCxn id="4" idx="0"/>
          </p:cNvCxnSpPr>
          <p:nvPr/>
        </p:nvCxnSpPr>
        <p:spPr bwMode="auto">
          <a:xfrm rot="10800000" flipV="1">
            <a:off x="1745512" y="3218036"/>
            <a:ext cx="1724025" cy="587375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1" name="Text Box 21"/>
          <p:cNvSpPr txBox="1">
            <a:spLocks noChangeArrowheads="1"/>
          </p:cNvSpPr>
          <p:nvPr/>
        </p:nvSpPr>
        <p:spPr bwMode="auto">
          <a:xfrm>
            <a:off x="2739287" y="1535286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2" name="Text Box 22"/>
          <p:cNvSpPr txBox="1">
            <a:spLocks noChangeArrowheads="1"/>
          </p:cNvSpPr>
          <p:nvPr/>
        </p:nvSpPr>
        <p:spPr bwMode="auto">
          <a:xfrm>
            <a:off x="3501287" y="1535286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3" name="Text Box 23"/>
          <p:cNvSpPr txBox="1">
            <a:spLocks noChangeArrowheads="1"/>
          </p:cNvSpPr>
          <p:nvPr/>
        </p:nvSpPr>
        <p:spPr bwMode="auto">
          <a:xfrm>
            <a:off x="4263287" y="1535286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4" name="Text Box 24"/>
          <p:cNvSpPr txBox="1">
            <a:spLocks noChangeArrowheads="1"/>
          </p:cNvSpPr>
          <p:nvPr/>
        </p:nvSpPr>
        <p:spPr bwMode="auto">
          <a:xfrm>
            <a:off x="5025287" y="1535286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5" name="Text Box 25"/>
          <p:cNvSpPr txBox="1">
            <a:spLocks noChangeArrowheads="1"/>
          </p:cNvSpPr>
          <p:nvPr/>
        </p:nvSpPr>
        <p:spPr bwMode="auto">
          <a:xfrm>
            <a:off x="5831737" y="1535286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6" name="Text Box 26"/>
          <p:cNvSpPr txBox="1">
            <a:spLocks noChangeArrowheads="1"/>
          </p:cNvSpPr>
          <p:nvPr/>
        </p:nvSpPr>
        <p:spPr bwMode="auto">
          <a:xfrm>
            <a:off x="6549287" y="1535286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7" name="AutoShape 27"/>
          <p:cNvSpPr>
            <a:spLocks noChangeArrowheads="1"/>
          </p:cNvSpPr>
          <p:nvPr/>
        </p:nvSpPr>
        <p:spPr bwMode="auto">
          <a:xfrm>
            <a:off x="2177312" y="5103986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Arial Unicode MS" charset="0"/>
              </a:rPr>
              <a:t>driver</a:t>
            </a:r>
          </a:p>
        </p:txBody>
      </p:sp>
      <p:sp>
        <p:nvSpPr>
          <p:cNvPr id="28" name="AutoShape 28"/>
          <p:cNvSpPr>
            <a:spLocks noChangeArrowheads="1"/>
          </p:cNvSpPr>
          <p:nvPr/>
        </p:nvSpPr>
        <p:spPr bwMode="auto">
          <a:xfrm>
            <a:off x="2174137" y="5408786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Arial Unicode MS" charset="0"/>
              </a:rPr>
              <a:t>driver</a:t>
            </a:r>
          </a:p>
        </p:txBody>
      </p:sp>
      <p:sp>
        <p:nvSpPr>
          <p:cNvPr id="29" name="AutoShape 29"/>
          <p:cNvSpPr>
            <a:spLocks noChangeArrowheads="1"/>
          </p:cNvSpPr>
          <p:nvPr/>
        </p:nvSpPr>
        <p:spPr bwMode="auto">
          <a:xfrm>
            <a:off x="2174137" y="5700886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tx1"/>
                </a:solidFill>
                <a:latin typeface="Arial Unicode MS" charset="0"/>
              </a:rPr>
              <a:t>driver</a:t>
            </a:r>
          </a:p>
        </p:txBody>
      </p:sp>
      <p:sp>
        <p:nvSpPr>
          <p:cNvPr id="30" name="AutoShape 30"/>
          <p:cNvSpPr>
            <a:spLocks noChangeArrowheads="1"/>
          </p:cNvSpPr>
          <p:nvPr/>
        </p:nvSpPr>
        <p:spPr bwMode="auto">
          <a:xfrm>
            <a:off x="2174137" y="6005686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Arial Unicode MS" charset="0"/>
              </a:rPr>
              <a:t>driver</a:t>
            </a:r>
          </a:p>
        </p:txBody>
      </p:sp>
      <p:cxnSp>
        <p:nvCxnSpPr>
          <p:cNvPr id="31" name="AutoShape 31"/>
          <p:cNvCxnSpPr>
            <a:cxnSpLocks noChangeShapeType="1"/>
            <a:stCxn id="29" idx="3"/>
            <a:endCxn id="5" idx="1"/>
          </p:cNvCxnSpPr>
          <p:nvPr/>
        </p:nvCxnSpPr>
        <p:spPr bwMode="auto">
          <a:xfrm>
            <a:off x="3453662" y="5859636"/>
            <a:ext cx="931862" cy="15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2" name="Text Box 32"/>
          <p:cNvSpPr txBox="1">
            <a:spLocks noChangeArrowheads="1"/>
          </p:cNvSpPr>
          <p:nvPr/>
        </p:nvSpPr>
        <p:spPr bwMode="auto">
          <a:xfrm>
            <a:off x="504331" y="5092872"/>
            <a:ext cx="1294653" cy="1263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 dirty="0">
                <a:solidFill>
                  <a:schemeClr val="tx1"/>
                </a:solidFill>
              </a:rPr>
              <a:t>list of device interrupt handlers</a:t>
            </a:r>
          </a:p>
        </p:txBody>
      </p:sp>
      <p:sp>
        <p:nvSpPr>
          <p:cNvPr id="33" name="AutoShape 33"/>
          <p:cNvSpPr>
            <a:spLocks noChangeArrowheads="1"/>
          </p:cNvSpPr>
          <p:nvPr/>
        </p:nvSpPr>
        <p:spPr bwMode="auto">
          <a:xfrm>
            <a:off x="6898537" y="2754486"/>
            <a:ext cx="1482725" cy="946150"/>
          </a:xfrm>
          <a:prstGeom prst="roundRect">
            <a:avLst>
              <a:gd name="adj" fmla="val 199"/>
            </a:avLst>
          </a:prstGeom>
          <a:solidFill>
            <a:srgbClr val="66FF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2200">
                <a:solidFill>
                  <a:schemeClr val="tx1"/>
                </a:solidFill>
              </a:rPr>
              <a:t>device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2200">
                <a:solidFill>
                  <a:schemeClr val="tx1"/>
                </a:solidFill>
              </a:rPr>
              <a:t>requests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2200">
                <a:solidFill>
                  <a:schemeClr val="tx1"/>
                </a:solidFill>
              </a:rPr>
              <a:t>interrupt</a:t>
            </a:r>
          </a:p>
        </p:txBody>
      </p:sp>
      <p:cxnSp>
        <p:nvCxnSpPr>
          <p:cNvPr id="34" name="AutoShape 34"/>
          <p:cNvCxnSpPr>
            <a:cxnSpLocks noChangeShapeType="1"/>
            <a:stCxn id="33" idx="1"/>
            <a:endCxn id="18" idx="3"/>
          </p:cNvCxnSpPr>
          <p:nvPr/>
        </p:nvCxnSpPr>
        <p:spPr bwMode="auto">
          <a:xfrm flipH="1" flipV="1">
            <a:off x="4749062" y="3218036"/>
            <a:ext cx="2149475" cy="9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to="1" calcmode="lin" valueType="num">
                                      <p:cBhvr override="childStyle">
                                        <p:cTn id="1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7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7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000"/>
                            </p:stCondLst>
                            <p:childTnLst>
                              <p:par>
                                <p:cTn id="146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2000"/>
                            </p:stCondLst>
                            <p:childTnLst>
                              <p:par>
                                <p:cTn id="150" presetID="4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5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3000"/>
                            </p:stCondLst>
                            <p:childTnLst>
                              <p:par>
                                <p:cTn id="153" presetID="4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to="1" calcmode="lin" valueType="num">
                                      <p:cBhvr override="childStyle">
                                        <p:cTn id="15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15" grpId="0" animBg="1"/>
      <p:bldP spid="15" grpId="1" animBg="1"/>
      <p:bldP spid="16" grpId="0"/>
      <p:bldP spid="16" grpId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4" grpId="0"/>
      <p:bldP spid="24" grpId="1"/>
      <p:bldP spid="25" grpId="0"/>
      <p:bldP spid="25" grpId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2" grpId="0"/>
      <p:bldP spid="32" grpId="1"/>
      <p:bldP spid="33" grpId="0" animBg="1"/>
      <p:bldP spid="33" grpId="1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Interrupts vs. Traps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9472"/>
            <a:ext cx="8229600" cy="4525963"/>
          </a:xfrm>
        </p:spPr>
        <p:txBody>
          <a:bodyPr/>
          <a:lstStyle/>
          <a:p>
            <a:r>
              <a:rPr lang="en-GB" sz="2800" dirty="0" smtClean="0"/>
              <a:t>Most traps caused by an instantaneous condition</a:t>
            </a:r>
          </a:p>
          <a:p>
            <a:pPr lvl="1"/>
            <a:r>
              <a:rPr lang="en-GB" sz="2400" dirty="0" smtClean="0"/>
              <a:t>Triggered in response to illegal program actions</a:t>
            </a:r>
          </a:p>
          <a:p>
            <a:pPr lvl="1"/>
            <a:r>
              <a:rPr lang="en-GB" sz="2400" dirty="0" smtClean="0"/>
              <a:t>Related to something CPU was doing</a:t>
            </a:r>
          </a:p>
          <a:p>
            <a:r>
              <a:rPr lang="en-GB" sz="2800" dirty="0" smtClean="0"/>
              <a:t>Interrupts are caused a device being in some state</a:t>
            </a:r>
          </a:p>
          <a:p>
            <a:pPr lvl="1"/>
            <a:r>
              <a:rPr lang="en-GB" sz="2400" dirty="0" smtClean="0"/>
              <a:t>Triggered when the device enters a particular state</a:t>
            </a:r>
          </a:p>
          <a:p>
            <a:pPr lvl="2"/>
            <a:r>
              <a:rPr lang="en-GB" sz="2000" dirty="0" smtClean="0"/>
              <a:t>E.g., device state changes from BUSY to DONE</a:t>
            </a:r>
          </a:p>
          <a:p>
            <a:pPr lvl="1"/>
            <a:r>
              <a:rPr lang="en-GB" sz="2400" dirty="0" smtClean="0"/>
              <a:t>They are </a:t>
            </a:r>
            <a:r>
              <a:rPr lang="en-GB" sz="2400" u="sng" dirty="0" smtClean="0"/>
              <a:t>asserted</a:t>
            </a:r>
            <a:r>
              <a:rPr lang="en-GB" sz="2400" dirty="0" smtClean="0"/>
              <a:t> as long as device is in that state</a:t>
            </a:r>
          </a:p>
          <a:p>
            <a:pPr lvl="2"/>
            <a:r>
              <a:rPr lang="en-GB" sz="2000" dirty="0" smtClean="0"/>
              <a:t>E.g., until the device is BUSY again</a:t>
            </a:r>
          </a:p>
          <a:p>
            <a:r>
              <a:rPr lang="en-GB" sz="2800" dirty="0" smtClean="0"/>
              <a:t>Once delivered, an interrupt must be disabled</a:t>
            </a:r>
          </a:p>
          <a:p>
            <a:pPr lvl="1"/>
            <a:r>
              <a:rPr lang="en-GB" sz="2400" dirty="0" smtClean="0"/>
              <a:t>CPU must ignore continuing request for that interrupt</a:t>
            </a:r>
          </a:p>
          <a:p>
            <a:pPr lvl="1"/>
            <a:r>
              <a:rPr lang="en-GB" sz="2400" dirty="0" smtClean="0"/>
              <a:t>Cause must be cleared, and interrupt acknowledged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Performing I/O Using Interrupts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6104"/>
            <a:ext cx="8229600" cy="4525963"/>
          </a:xfrm>
        </p:spPr>
        <p:txBody>
          <a:bodyPr/>
          <a:lstStyle/>
          <a:p>
            <a:r>
              <a:rPr lang="en-GB" sz="2800" dirty="0" smtClean="0"/>
              <a:t>Requesting process checks to see if device is busy</a:t>
            </a:r>
          </a:p>
          <a:p>
            <a:pPr lvl="1"/>
            <a:r>
              <a:rPr lang="en-GB" sz="2400" dirty="0" smtClean="0"/>
              <a:t>If idle, start the I/O operation, and await its completion</a:t>
            </a:r>
          </a:p>
          <a:p>
            <a:pPr lvl="1"/>
            <a:r>
              <a:rPr lang="en-GB" sz="2400" dirty="0" smtClean="0"/>
              <a:t>Meanwhile, CPU does something else (for this process or another one)</a:t>
            </a:r>
          </a:p>
          <a:p>
            <a:pPr lvl="1"/>
            <a:r>
              <a:rPr lang="en-GB" sz="2400" dirty="0" smtClean="0"/>
              <a:t>If busy, wait for the device to become idle</a:t>
            </a:r>
          </a:p>
          <a:p>
            <a:r>
              <a:rPr lang="en-GB" sz="2800" dirty="0" smtClean="0"/>
              <a:t>I/O interrupt handler</a:t>
            </a:r>
          </a:p>
          <a:p>
            <a:pPr lvl="1"/>
            <a:r>
              <a:rPr lang="en-GB" sz="2400" dirty="0" smtClean="0"/>
              <a:t>Gathers completion information from the device</a:t>
            </a:r>
          </a:p>
          <a:p>
            <a:pPr lvl="1"/>
            <a:r>
              <a:rPr lang="en-GB" sz="2400" dirty="0" smtClean="0"/>
              <a:t>Awakes requester to handle the interrupt</a:t>
            </a:r>
          </a:p>
          <a:p>
            <a:r>
              <a:rPr lang="en-GB" sz="2800" dirty="0" smtClean="0"/>
              <a:t>When current owner finishes using the device</a:t>
            </a:r>
          </a:p>
          <a:p>
            <a:pPr lvl="1"/>
            <a:r>
              <a:rPr lang="en-GB" sz="2400" dirty="0" smtClean="0"/>
              <a:t>Wake up the next requester</a:t>
            </a:r>
          </a:p>
          <a:p>
            <a:r>
              <a:rPr lang="en-GB" sz="2800" dirty="0" smtClean="0"/>
              <a:t>We'll talk about waiting and waking up soon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DMA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DMA is designed for fairly large data transfers</a:t>
            </a:r>
          </a:p>
          <a:p>
            <a:r>
              <a:rPr lang="en-US" dirty="0" smtClean="0"/>
              <a:t>What if you want to move a rather small amount of data?</a:t>
            </a:r>
          </a:p>
          <a:p>
            <a:pPr lvl="1"/>
            <a:r>
              <a:rPr lang="en-US" dirty="0" smtClean="0"/>
              <a:t>Frequently and efficiently</a:t>
            </a:r>
          </a:p>
          <a:p>
            <a:pPr lvl="1"/>
            <a:r>
              <a:rPr lang="en-GB" dirty="0" smtClean="0"/>
              <a:t>E.g., consider a video game display adaptor</a:t>
            </a:r>
          </a:p>
          <a:p>
            <a:pPr lvl="1"/>
            <a:r>
              <a:rPr lang="en-GB" dirty="0" smtClean="0"/>
              <a:t>Lots of data in the display, but maybe only a few bytes get updated</a:t>
            </a:r>
            <a:endParaRPr lang="en-US" dirty="0" smtClean="0"/>
          </a:p>
          <a:p>
            <a:r>
              <a:rPr lang="en-US" dirty="0" smtClean="0"/>
              <a:t>DMA is rather heavyweight for that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Mapped I/O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CPU treats control and data registers of I/O devices as if they were memory addresses</a:t>
            </a:r>
          </a:p>
          <a:p>
            <a:r>
              <a:rPr lang="en-US" dirty="0" smtClean="0"/>
              <a:t>Reads/writes to them just like memory</a:t>
            </a:r>
          </a:p>
          <a:p>
            <a:r>
              <a:rPr lang="en-US" dirty="0" smtClean="0"/>
              <a:t>Makes everything the processor works with look just like memory</a:t>
            </a:r>
          </a:p>
          <a:p>
            <a:pPr lvl="1"/>
            <a:r>
              <a:rPr lang="en-US" dirty="0" smtClean="0"/>
              <a:t>No special instructions to read/write I/O devices</a:t>
            </a:r>
          </a:p>
          <a:p>
            <a:r>
              <a:rPr lang="en-US" dirty="0" smtClean="0"/>
              <a:t>Applications themselves can write to the memory locations </a:t>
            </a:r>
          </a:p>
          <a:p>
            <a:pPr lvl="1"/>
            <a:r>
              <a:rPr lang="en-US" dirty="0" smtClean="0"/>
              <a:t>Avoiding traps to the OS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Memory Mapping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2736"/>
            <a:ext cx="8229600" cy="4525963"/>
          </a:xfrm>
        </p:spPr>
        <p:txBody>
          <a:bodyPr/>
          <a:lstStyle/>
          <a:p>
            <a:r>
              <a:rPr lang="en-GB" dirty="0" smtClean="0"/>
              <a:t>A bit-mapped display adaptor</a:t>
            </a:r>
          </a:p>
          <a:p>
            <a:pPr lvl="1"/>
            <a:r>
              <a:rPr lang="en-GB" dirty="0" smtClean="0"/>
              <a:t>1Mpixel display controller, on the CPU memory bus</a:t>
            </a:r>
          </a:p>
          <a:p>
            <a:pPr lvl="1"/>
            <a:r>
              <a:rPr lang="en-GB" dirty="0" smtClean="0"/>
              <a:t>Each word of display memory corresponds to one pixel</a:t>
            </a:r>
          </a:p>
          <a:p>
            <a:pPr lvl="1"/>
            <a:r>
              <a:rPr lang="en-GB" dirty="0" smtClean="0"/>
              <a:t>Application uses ordinary stores to update display</a:t>
            </a:r>
          </a:p>
          <a:p>
            <a:pPr lvl="1"/>
            <a:r>
              <a:rPr lang="en-GB" dirty="0" smtClean="0"/>
              <a:t>Device always has access to the data without interrupts or polling</a:t>
            </a:r>
          </a:p>
          <a:p>
            <a:r>
              <a:rPr lang="en-GB" dirty="0" smtClean="0"/>
              <a:t>Low overhead per update, no interrupts</a:t>
            </a:r>
          </a:p>
          <a:p>
            <a:r>
              <a:rPr lang="en-GB" dirty="0" smtClean="0"/>
              <a:t>Relatively easy to program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434"/>
            <a:ext cx="8229600" cy="1143000"/>
          </a:xfrm>
        </p:spPr>
        <p:txBody>
          <a:bodyPr/>
          <a:lstStyle/>
          <a:p>
            <a:r>
              <a:rPr lang="en-US" dirty="0" smtClean="0"/>
              <a:t>Memory Mapping Devices and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6936"/>
            <a:ext cx="8229600" cy="4525963"/>
          </a:xfrm>
        </p:spPr>
        <p:txBody>
          <a:bodyPr/>
          <a:lstStyle/>
          <a:p>
            <a:r>
              <a:rPr lang="en-US" sz="2800" dirty="0" smtClean="0"/>
              <a:t>Memory mapped I/O from ordinary </a:t>
            </a:r>
            <a:r>
              <a:rPr lang="en-US" sz="2800" smtClean="0"/>
              <a:t>instructions gives </a:t>
            </a:r>
            <a:r>
              <a:rPr lang="en-US" sz="2800" dirty="0" smtClean="0"/>
              <a:t>user-mode processes direct access to an I/O device  </a:t>
            </a:r>
          </a:p>
          <a:p>
            <a:r>
              <a:rPr lang="en-US" sz="2800" dirty="0" smtClean="0"/>
              <a:t>Isn’t this a security problem?</a:t>
            </a:r>
          </a:p>
          <a:p>
            <a:pPr lvl="1"/>
            <a:r>
              <a:rPr lang="en-US" sz="2400" dirty="0" smtClean="0"/>
              <a:t>Yes, but perhaps the device does not contain anybody else’s data </a:t>
            </a:r>
          </a:p>
          <a:p>
            <a:pPr lvl="2"/>
            <a:r>
              <a:rPr lang="en-US" sz="2000" dirty="0" smtClean="0"/>
              <a:t>E.g., the device is a graphics adaptor and the program is a video game</a:t>
            </a:r>
          </a:p>
          <a:p>
            <a:pPr lvl="1"/>
            <a:r>
              <a:rPr lang="en-US" sz="2400" dirty="0" smtClean="0"/>
              <a:t>Memory mapping devices is a protected operation</a:t>
            </a:r>
          </a:p>
          <a:p>
            <a:pPr lvl="1"/>
            <a:r>
              <a:rPr lang="en-US" sz="2400" dirty="0" smtClean="0"/>
              <a:t>OS controls which processes can use which devices when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DMA vs. Memory Mapping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1750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sz="2800" dirty="0" smtClean="0"/>
              <a:t>DMA performs large transfers efficiently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Better utilization of both the devices and the CPU</a:t>
            </a:r>
          </a:p>
          <a:p>
            <a:pPr lvl="2">
              <a:lnSpc>
                <a:spcPct val="83000"/>
              </a:lnSpc>
            </a:pPr>
            <a:r>
              <a:rPr lang="en-GB" sz="2000" dirty="0" smtClean="0"/>
              <a:t>Device doesn't have to wait for CPU to do transfers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But there is considerable per transfer overhead</a:t>
            </a:r>
          </a:p>
          <a:p>
            <a:pPr lvl="2">
              <a:lnSpc>
                <a:spcPct val="83000"/>
              </a:lnSpc>
            </a:pPr>
            <a:r>
              <a:rPr lang="en-GB" sz="2000" dirty="0" smtClean="0"/>
              <a:t>Setting up the operation, processing completion interrupt</a:t>
            </a:r>
          </a:p>
          <a:p>
            <a:pPr>
              <a:lnSpc>
                <a:spcPct val="83000"/>
              </a:lnSpc>
            </a:pPr>
            <a:r>
              <a:rPr lang="en-GB" sz="2800" dirty="0" smtClean="0"/>
              <a:t>Memory-mapped I/O has no start/finish overhead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But every byte is transferred by a CPU instruction</a:t>
            </a:r>
          </a:p>
          <a:p>
            <a:pPr lvl="2">
              <a:lnSpc>
                <a:spcPct val="83000"/>
              </a:lnSpc>
            </a:pPr>
            <a:r>
              <a:rPr lang="en-GB" sz="2000" dirty="0" smtClean="0"/>
              <a:t>No waiting because device accepts data at memory speed</a:t>
            </a:r>
          </a:p>
          <a:p>
            <a:pPr>
              <a:lnSpc>
                <a:spcPct val="83000"/>
              </a:lnSpc>
            </a:pPr>
            <a:r>
              <a:rPr lang="en-GB" sz="2800" dirty="0" smtClean="0"/>
              <a:t>DMA better for occasional large transfers</a:t>
            </a:r>
          </a:p>
          <a:p>
            <a:pPr>
              <a:lnSpc>
                <a:spcPct val="83000"/>
              </a:lnSpc>
            </a:pPr>
            <a:r>
              <a:rPr lang="en-GB" sz="2800" dirty="0" smtClean="0"/>
              <a:t>Memory-mapped better for frequent small transfers</a:t>
            </a:r>
          </a:p>
          <a:p>
            <a:pPr>
              <a:lnSpc>
                <a:spcPct val="83000"/>
              </a:lnSpc>
            </a:pPr>
            <a:r>
              <a:rPr lang="en-GB" sz="2800" dirty="0" smtClean="0"/>
              <a:t>Memory-mapped devices more difficult to share</a:t>
            </a:r>
          </a:p>
          <a:p>
            <a:pPr>
              <a:lnSpc>
                <a:spcPct val="83000"/>
              </a:lnSpc>
            </a:pPr>
            <a:r>
              <a:rPr lang="en-GB" sz="2800" dirty="0" smtClean="0"/>
              <a:t>Memory mapping can be used to set up DMA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Smart Device Controllers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Smarter controllers can improve on basic DMA</a:t>
            </a:r>
          </a:p>
          <a:p>
            <a:r>
              <a:rPr lang="en-GB" sz="2800" dirty="0" smtClean="0"/>
              <a:t>They can queue multiple input/output requests</a:t>
            </a:r>
          </a:p>
          <a:p>
            <a:pPr lvl="1"/>
            <a:r>
              <a:rPr lang="en-GB" sz="2400" dirty="0" smtClean="0"/>
              <a:t>When one finishes, automatically start next one</a:t>
            </a:r>
          </a:p>
          <a:p>
            <a:pPr lvl="1"/>
            <a:r>
              <a:rPr lang="en-GB" sz="2400" dirty="0" smtClean="0"/>
              <a:t>Reduce completion/start-up delays</a:t>
            </a:r>
          </a:p>
          <a:p>
            <a:pPr lvl="1"/>
            <a:r>
              <a:rPr lang="en-GB" sz="2400" dirty="0" smtClean="0"/>
              <a:t>Eliminate need for CPU to service interrupts</a:t>
            </a:r>
          </a:p>
          <a:p>
            <a:r>
              <a:rPr lang="en-GB" sz="2800" dirty="0" smtClean="0"/>
              <a:t>They can relieve CPU of other I/O responsibilities</a:t>
            </a:r>
          </a:p>
          <a:p>
            <a:pPr lvl="1"/>
            <a:r>
              <a:rPr lang="en-GB" sz="2400" dirty="0" smtClean="0"/>
              <a:t>Request scheduling to improve performance</a:t>
            </a:r>
          </a:p>
          <a:p>
            <a:pPr lvl="1"/>
            <a:r>
              <a:rPr lang="en-GB" sz="2400" dirty="0" smtClean="0"/>
              <a:t>They can do automatic error handling &amp; retries</a:t>
            </a:r>
          </a:p>
          <a:p>
            <a:r>
              <a:rPr lang="en-GB" sz="2800" dirty="0" smtClean="0"/>
              <a:t>Abstract away details of underlying devices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Hiding Grubby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6208"/>
            <a:ext cx="8229600" cy="4525963"/>
          </a:xfrm>
        </p:spPr>
        <p:txBody>
          <a:bodyPr/>
          <a:lstStyle/>
          <a:p>
            <a:r>
              <a:rPr lang="en-US" dirty="0" smtClean="0"/>
              <a:t>Maybe I don’t have floating point hardware</a:t>
            </a:r>
          </a:p>
          <a:p>
            <a:r>
              <a:rPr lang="en-US" dirty="0" smtClean="0"/>
              <a:t>Maybe I have a RAID instead of a single hard disk</a:t>
            </a:r>
            <a:endParaRPr lang="en-US" dirty="0" smtClean="0"/>
          </a:p>
          <a:p>
            <a:r>
              <a:rPr lang="en-US" dirty="0" smtClean="0"/>
              <a:t>I </a:t>
            </a:r>
            <a:r>
              <a:rPr lang="en-US" dirty="0" smtClean="0"/>
              <a:t>might have two printers with different capabilities</a:t>
            </a:r>
          </a:p>
          <a:p>
            <a:r>
              <a:rPr lang="en-US" dirty="0" smtClean="0"/>
              <a:t>I might periodically switch between using Ethernet or 802.11 for my network</a:t>
            </a:r>
          </a:p>
          <a:p>
            <a:r>
              <a:rPr lang="en-US" dirty="0" smtClean="0"/>
              <a:t>My users don’t want to know any of this</a:t>
            </a:r>
          </a:p>
          <a:p>
            <a:r>
              <a:rPr lang="en-US" dirty="0" smtClean="0"/>
              <a:t>And couldn’t handle it if they did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5054"/>
            <a:ext cx="8229600" cy="1143000"/>
          </a:xfrm>
        </p:spPr>
        <p:txBody>
          <a:bodyPr/>
          <a:lstStyle/>
          <a:p>
            <a:r>
              <a:rPr lang="en-US" dirty="0" smtClean="0"/>
              <a:t>Disk Drives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 especially important and complex form of I/O device</a:t>
            </a:r>
          </a:p>
          <a:p>
            <a:r>
              <a:rPr lang="en-GB" dirty="0" smtClean="0"/>
              <a:t>Still the primary method of providing stable storage</a:t>
            </a:r>
          </a:p>
          <a:p>
            <a:pPr lvl="1"/>
            <a:r>
              <a:rPr lang="en-GB" dirty="0" smtClean="0"/>
              <a:t>Storage meant to last beyond a single power cycle of the computer</a:t>
            </a:r>
          </a:p>
          <a:p>
            <a:r>
              <a:rPr lang="en-GB" dirty="0" smtClean="0"/>
              <a:t>A place where physics meets computer science</a:t>
            </a:r>
          </a:p>
          <a:p>
            <a:pPr lvl="1"/>
            <a:r>
              <a:rPr lang="en-GB" dirty="0" smtClean="0"/>
              <a:t>Somewhat uncomfortably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928611" y="721895"/>
            <a:ext cx="3194126" cy="735260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1606"/>
            <a:ext cx="8229600" cy="1143000"/>
          </a:xfrm>
        </p:spPr>
        <p:txBody>
          <a:bodyPr/>
          <a:lstStyle/>
          <a:p>
            <a:r>
              <a:rPr lang="en-US" dirty="0" smtClean="0"/>
              <a:t>Some Important Disk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Disks are random access devices (mostly . . .)</a:t>
            </a:r>
          </a:p>
          <a:p>
            <a:pPr lvl="1"/>
            <a:r>
              <a:rPr lang="en-GB" dirty="0" smtClean="0"/>
              <a:t>With complex usage, performance, and scheduling</a:t>
            </a:r>
          </a:p>
          <a:p>
            <a:r>
              <a:rPr lang="en-GB" dirty="0" smtClean="0"/>
              <a:t>Key OS services depend on disk I/O</a:t>
            </a:r>
          </a:p>
          <a:p>
            <a:pPr lvl="1"/>
            <a:r>
              <a:rPr lang="en-GB" dirty="0" smtClean="0"/>
              <a:t>Program loading, file I/O, paging</a:t>
            </a:r>
          </a:p>
          <a:p>
            <a:pPr lvl="1"/>
            <a:r>
              <a:rPr lang="en-GB" dirty="0" smtClean="0"/>
              <a:t>Disk performance drives overall performance</a:t>
            </a:r>
          </a:p>
          <a:p>
            <a:r>
              <a:rPr lang="en-GB" dirty="0" smtClean="0"/>
              <a:t>Disk I/O operations are subject to overhead</a:t>
            </a:r>
          </a:p>
          <a:p>
            <a:pPr lvl="1"/>
            <a:r>
              <a:rPr lang="en-GB" dirty="0" smtClean="0"/>
              <a:t>Higher overhead means fewer operations/second</a:t>
            </a:r>
          </a:p>
          <a:p>
            <a:pPr lvl="1"/>
            <a:r>
              <a:rPr lang="en-GB" dirty="0" smtClean="0"/>
              <a:t>Careful scheduling can reduce overhead</a:t>
            </a:r>
          </a:p>
          <a:p>
            <a:pPr lvl="1"/>
            <a:r>
              <a:rPr lang="en-GB" dirty="0" smtClean="0"/>
              <a:t>Clever scheduling can improve throughput, delay	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 Drives – A Physical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96258" name="Object 2"/>
          <p:cNvGraphicFramePr>
            <a:graphicFrameLocks noChangeAspect="1"/>
          </p:cNvGraphicFramePr>
          <p:nvPr/>
        </p:nvGraphicFramePr>
        <p:xfrm>
          <a:off x="321100" y="1533950"/>
          <a:ext cx="8609012" cy="4762500"/>
        </p:xfrm>
        <a:graphic>
          <a:graphicData uri="http://schemas.openxmlformats.org/presentationml/2006/ole">
            <p:oleObj spid="_x0000_s138242" r:id="rId3" imgW="8610480" imgH="476244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 Drives – A Logical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423"/>
          <p:cNvSpPr>
            <a:spLocks noChangeArrowheads="1"/>
          </p:cNvSpPr>
          <p:nvPr/>
        </p:nvSpPr>
        <p:spPr bwMode="auto">
          <a:xfrm>
            <a:off x="2769025" y="2800523"/>
            <a:ext cx="4495800" cy="1524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Oval 396"/>
          <p:cNvSpPr>
            <a:spLocks noChangeArrowheads="1"/>
          </p:cNvSpPr>
          <p:nvPr/>
        </p:nvSpPr>
        <p:spPr bwMode="auto">
          <a:xfrm>
            <a:off x="2769025" y="2648123"/>
            <a:ext cx="4495800" cy="1524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209"/>
          <p:cNvSpPr>
            <a:spLocks noChangeArrowheads="1"/>
          </p:cNvSpPr>
          <p:nvPr/>
        </p:nvSpPr>
        <p:spPr bwMode="auto">
          <a:xfrm>
            <a:off x="635425" y="5543723"/>
            <a:ext cx="2819400" cy="94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ea typeface="Arial" charset="0"/>
                <a:cs typeface="Arial" charset="0"/>
              </a:rPr>
              <a:t>cylinder</a:t>
            </a:r>
          </a:p>
          <a:p>
            <a:pPr algn="ctr"/>
            <a:r>
              <a:rPr lang="en-US">
                <a:ea typeface="Arial" charset="0"/>
                <a:cs typeface="Arial" charset="0"/>
              </a:rPr>
              <a:t>(10 corresponding tracks)</a:t>
            </a:r>
          </a:p>
          <a:p>
            <a:endParaRPr lang="en-US" sz="2000">
              <a:ea typeface="Arial" charset="0"/>
              <a:cs typeface="Arial" charset="0"/>
            </a:endParaRPr>
          </a:p>
        </p:txBody>
      </p:sp>
      <p:sp>
        <p:nvSpPr>
          <p:cNvPr id="7" name="Rectangle 380"/>
          <p:cNvSpPr>
            <a:spLocks noChangeArrowheads="1"/>
          </p:cNvSpPr>
          <p:nvPr/>
        </p:nvSpPr>
        <p:spPr bwMode="auto">
          <a:xfrm>
            <a:off x="7477550" y="2435398"/>
            <a:ext cx="12350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ea typeface="Arial" charset="0"/>
                <a:cs typeface="Arial" charset="0"/>
              </a:rPr>
              <a:t>platter</a:t>
            </a:r>
          </a:p>
        </p:txBody>
      </p:sp>
      <p:sp>
        <p:nvSpPr>
          <p:cNvPr id="8" name="Oval 383"/>
          <p:cNvSpPr>
            <a:spLocks noChangeArrowheads="1"/>
          </p:cNvSpPr>
          <p:nvPr/>
        </p:nvSpPr>
        <p:spPr bwMode="auto">
          <a:xfrm>
            <a:off x="3378625" y="4934123"/>
            <a:ext cx="3276600" cy="990600"/>
          </a:xfrm>
          <a:prstGeom prst="ellipse">
            <a:avLst/>
          </a:prstGeom>
          <a:noFill/>
          <a:ln w="9525">
            <a:solidFill>
              <a:srgbClr val="FF3300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384"/>
          <p:cNvSpPr>
            <a:spLocks noChangeArrowheads="1"/>
          </p:cNvSpPr>
          <p:nvPr/>
        </p:nvSpPr>
        <p:spPr bwMode="auto">
          <a:xfrm>
            <a:off x="3378625" y="4781723"/>
            <a:ext cx="3276600" cy="990600"/>
          </a:xfrm>
          <a:prstGeom prst="ellipse">
            <a:avLst/>
          </a:prstGeom>
          <a:noFill/>
          <a:ln w="9525">
            <a:solidFill>
              <a:srgbClr val="FF3300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385"/>
          <p:cNvSpPr>
            <a:spLocks noChangeArrowheads="1"/>
          </p:cNvSpPr>
          <p:nvPr/>
        </p:nvSpPr>
        <p:spPr bwMode="auto">
          <a:xfrm>
            <a:off x="3378625" y="4476923"/>
            <a:ext cx="3276600" cy="990600"/>
          </a:xfrm>
          <a:prstGeom prst="ellipse">
            <a:avLst/>
          </a:prstGeom>
          <a:noFill/>
          <a:ln w="9525">
            <a:solidFill>
              <a:srgbClr val="FF9900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386"/>
          <p:cNvSpPr>
            <a:spLocks noChangeArrowheads="1"/>
          </p:cNvSpPr>
          <p:nvPr/>
        </p:nvSpPr>
        <p:spPr bwMode="auto">
          <a:xfrm>
            <a:off x="3378625" y="4324523"/>
            <a:ext cx="3276600" cy="990600"/>
          </a:xfrm>
          <a:prstGeom prst="ellipse">
            <a:avLst/>
          </a:prstGeom>
          <a:noFill/>
          <a:ln w="9525">
            <a:solidFill>
              <a:srgbClr val="FF9900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387"/>
          <p:cNvSpPr>
            <a:spLocks noChangeArrowheads="1"/>
          </p:cNvSpPr>
          <p:nvPr/>
        </p:nvSpPr>
        <p:spPr bwMode="auto">
          <a:xfrm>
            <a:off x="3378625" y="4019723"/>
            <a:ext cx="3276600" cy="990600"/>
          </a:xfrm>
          <a:prstGeom prst="ellipse">
            <a:avLst/>
          </a:prstGeom>
          <a:noFill/>
          <a:ln w="9525">
            <a:solidFill>
              <a:srgbClr val="66FF33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388"/>
          <p:cNvSpPr>
            <a:spLocks noChangeArrowheads="1"/>
          </p:cNvSpPr>
          <p:nvPr/>
        </p:nvSpPr>
        <p:spPr bwMode="auto">
          <a:xfrm>
            <a:off x="3378625" y="3867323"/>
            <a:ext cx="3276600" cy="990600"/>
          </a:xfrm>
          <a:prstGeom prst="ellipse">
            <a:avLst/>
          </a:prstGeom>
          <a:noFill/>
          <a:ln w="9525">
            <a:solidFill>
              <a:srgbClr val="66FF33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389"/>
          <p:cNvSpPr>
            <a:spLocks noChangeArrowheads="1"/>
          </p:cNvSpPr>
          <p:nvPr/>
        </p:nvSpPr>
        <p:spPr bwMode="auto">
          <a:xfrm>
            <a:off x="3378625" y="3562523"/>
            <a:ext cx="3276600" cy="990600"/>
          </a:xfrm>
          <a:prstGeom prst="ellipse">
            <a:avLst/>
          </a:prstGeom>
          <a:noFill/>
          <a:ln w="9525">
            <a:solidFill>
              <a:srgbClr val="00FFCC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390"/>
          <p:cNvSpPr>
            <a:spLocks noChangeArrowheads="1"/>
          </p:cNvSpPr>
          <p:nvPr/>
        </p:nvSpPr>
        <p:spPr bwMode="auto">
          <a:xfrm>
            <a:off x="3378625" y="3410123"/>
            <a:ext cx="3276600" cy="990600"/>
          </a:xfrm>
          <a:prstGeom prst="ellipse">
            <a:avLst/>
          </a:prstGeom>
          <a:noFill/>
          <a:ln w="9525">
            <a:solidFill>
              <a:srgbClr val="00FFCC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391"/>
          <p:cNvSpPr>
            <a:spLocks noChangeArrowheads="1"/>
          </p:cNvSpPr>
          <p:nvPr/>
        </p:nvSpPr>
        <p:spPr bwMode="auto">
          <a:xfrm>
            <a:off x="3378625" y="3029123"/>
            <a:ext cx="3276600" cy="990600"/>
          </a:xfrm>
          <a:prstGeom prst="ellipse">
            <a:avLst/>
          </a:prstGeom>
          <a:noFill/>
          <a:ln w="9525">
            <a:solidFill>
              <a:schemeClr val="accent2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392"/>
          <p:cNvSpPr>
            <a:spLocks noChangeArrowheads="1"/>
          </p:cNvSpPr>
          <p:nvPr/>
        </p:nvSpPr>
        <p:spPr bwMode="auto">
          <a:xfrm>
            <a:off x="3378625" y="2876723"/>
            <a:ext cx="3276600" cy="990600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393"/>
          <p:cNvSpPr>
            <a:spLocks noChangeShapeType="1"/>
          </p:cNvSpPr>
          <p:nvPr/>
        </p:nvSpPr>
        <p:spPr bwMode="auto">
          <a:xfrm>
            <a:off x="6667925" y="3308523"/>
            <a:ext cx="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394"/>
          <p:cNvSpPr>
            <a:spLocks noChangeShapeType="1"/>
          </p:cNvSpPr>
          <p:nvPr/>
        </p:nvSpPr>
        <p:spPr bwMode="auto">
          <a:xfrm>
            <a:off x="3378625" y="3333923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20" name="AutoShape 395"/>
          <p:cNvCxnSpPr>
            <a:cxnSpLocks noChangeShapeType="1"/>
            <a:stCxn id="6" idx="0"/>
          </p:cNvCxnSpPr>
          <p:nvPr/>
        </p:nvCxnSpPr>
        <p:spPr bwMode="auto">
          <a:xfrm rot="16200000">
            <a:off x="2102275" y="4343573"/>
            <a:ext cx="1143000" cy="12573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1" name="Rectangle 404"/>
          <p:cNvSpPr>
            <a:spLocks noChangeArrowheads="1"/>
          </p:cNvSpPr>
          <p:nvPr/>
        </p:nvSpPr>
        <p:spPr bwMode="auto">
          <a:xfrm>
            <a:off x="7477550" y="4035598"/>
            <a:ext cx="12350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ea typeface="Arial" charset="0"/>
                <a:cs typeface="Arial" charset="0"/>
              </a:rPr>
              <a:t>surface</a:t>
            </a:r>
          </a:p>
        </p:txBody>
      </p:sp>
      <p:sp>
        <p:nvSpPr>
          <p:cNvPr id="22" name="Rectangle 408"/>
          <p:cNvSpPr>
            <a:spLocks noChangeArrowheads="1"/>
          </p:cNvSpPr>
          <p:nvPr/>
        </p:nvSpPr>
        <p:spPr bwMode="auto">
          <a:xfrm>
            <a:off x="1168825" y="2648123"/>
            <a:ext cx="12350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ea typeface="Arial" charset="0"/>
                <a:cs typeface="Arial" charset="0"/>
              </a:rPr>
              <a:t>track</a:t>
            </a:r>
          </a:p>
        </p:txBody>
      </p:sp>
      <p:cxnSp>
        <p:nvCxnSpPr>
          <p:cNvPr id="23" name="AutoShape 409"/>
          <p:cNvCxnSpPr>
            <a:cxnSpLocks noChangeShapeType="1"/>
            <a:stCxn id="22" idx="3"/>
            <a:endCxn id="17" idx="1"/>
          </p:cNvCxnSpPr>
          <p:nvPr/>
        </p:nvCxnSpPr>
        <p:spPr bwMode="auto">
          <a:xfrm>
            <a:off x="2403900" y="2830686"/>
            <a:ext cx="1454150" cy="1905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4" name="AutoShape 410"/>
          <p:cNvCxnSpPr>
            <a:cxnSpLocks noChangeShapeType="1"/>
            <a:stCxn id="21" idx="0"/>
          </p:cNvCxnSpPr>
          <p:nvPr/>
        </p:nvCxnSpPr>
        <p:spPr bwMode="auto">
          <a:xfrm rot="5400000" flipH="1">
            <a:off x="7214818" y="3155330"/>
            <a:ext cx="549275" cy="1211262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5" name="AutoShape 411"/>
          <p:cNvCxnSpPr>
            <a:cxnSpLocks noChangeShapeType="1"/>
            <a:stCxn id="7" idx="1"/>
            <a:endCxn id="5" idx="7"/>
          </p:cNvCxnSpPr>
          <p:nvPr/>
        </p:nvCxnSpPr>
        <p:spPr bwMode="auto">
          <a:xfrm rot="10800000" flipV="1">
            <a:off x="6606012" y="2617961"/>
            <a:ext cx="871538" cy="2540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6" name="Rectangle 412"/>
          <p:cNvSpPr>
            <a:spLocks noChangeArrowheads="1"/>
          </p:cNvSpPr>
          <p:nvPr/>
        </p:nvSpPr>
        <p:spPr bwMode="auto">
          <a:xfrm>
            <a:off x="4674025" y="2843386"/>
            <a:ext cx="228600" cy="76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Rectangle 413"/>
          <p:cNvSpPr>
            <a:spLocks noChangeArrowheads="1"/>
          </p:cNvSpPr>
          <p:nvPr/>
        </p:nvSpPr>
        <p:spPr bwMode="auto">
          <a:xfrm>
            <a:off x="4978825" y="2830686"/>
            <a:ext cx="228600" cy="76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Rectangle 414"/>
          <p:cNvSpPr>
            <a:spLocks noChangeArrowheads="1"/>
          </p:cNvSpPr>
          <p:nvPr/>
        </p:nvSpPr>
        <p:spPr bwMode="auto">
          <a:xfrm>
            <a:off x="5283625" y="2856086"/>
            <a:ext cx="228600" cy="76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415"/>
          <p:cNvSpPr>
            <a:spLocks noChangeArrowheads="1"/>
          </p:cNvSpPr>
          <p:nvPr/>
        </p:nvSpPr>
        <p:spPr bwMode="auto">
          <a:xfrm>
            <a:off x="4445425" y="1687686"/>
            <a:ext cx="12350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ea typeface="Arial" charset="0"/>
                <a:cs typeface="Arial" charset="0"/>
              </a:rPr>
              <a:t>sectors</a:t>
            </a:r>
          </a:p>
        </p:txBody>
      </p:sp>
      <p:cxnSp>
        <p:nvCxnSpPr>
          <p:cNvPr id="30" name="AutoShape 417"/>
          <p:cNvCxnSpPr>
            <a:cxnSpLocks noChangeShapeType="1"/>
            <a:stCxn id="29" idx="2"/>
            <a:endCxn id="26" idx="0"/>
          </p:cNvCxnSpPr>
          <p:nvPr/>
        </p:nvCxnSpPr>
        <p:spPr bwMode="auto">
          <a:xfrm flipH="1">
            <a:off x="4788325" y="2052811"/>
            <a:ext cx="274637" cy="790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1" name="AutoShape 418"/>
          <p:cNvCxnSpPr>
            <a:cxnSpLocks noChangeShapeType="1"/>
            <a:stCxn id="29" idx="2"/>
            <a:endCxn id="27" idx="0"/>
          </p:cNvCxnSpPr>
          <p:nvPr/>
        </p:nvCxnSpPr>
        <p:spPr bwMode="auto">
          <a:xfrm>
            <a:off x="5062962" y="2052811"/>
            <a:ext cx="30163" cy="777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2" name="AutoShape 419"/>
          <p:cNvCxnSpPr>
            <a:cxnSpLocks noChangeShapeType="1"/>
            <a:stCxn id="29" idx="2"/>
            <a:endCxn id="28" idx="0"/>
          </p:cNvCxnSpPr>
          <p:nvPr/>
        </p:nvCxnSpPr>
        <p:spPr bwMode="auto">
          <a:xfrm>
            <a:off x="5062962" y="2052811"/>
            <a:ext cx="334963" cy="803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3" name="Line 424"/>
          <p:cNvSpPr>
            <a:spLocks noChangeShapeType="1"/>
          </p:cNvSpPr>
          <p:nvPr/>
        </p:nvSpPr>
        <p:spPr bwMode="auto">
          <a:xfrm flipV="1">
            <a:off x="2769025" y="3376786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426"/>
          <p:cNvSpPr>
            <a:spLocks noChangeShapeType="1"/>
          </p:cNvSpPr>
          <p:nvPr/>
        </p:nvSpPr>
        <p:spPr bwMode="auto">
          <a:xfrm flipV="1">
            <a:off x="7264825" y="3364086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00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0"/>
                            </p:stCondLst>
                            <p:childTnLst>
                              <p:par>
                                <p:cTn id="7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6000"/>
                            </p:stCondLst>
                            <p:childTnLst>
                              <p:par>
                                <p:cTn id="8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/>
      <p:bldP spid="22" grpId="0"/>
      <p:bldP spid="26" grpId="0" animBg="1"/>
      <p:bldP spid="27" grpId="0" animBg="1"/>
      <p:bldP spid="28" grpId="0" animBg="1"/>
      <p:bldP spid="29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 Drive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3000"/>
              </a:lnSpc>
            </a:pPr>
            <a:r>
              <a:rPr lang="en-GB" sz="2800" i="1" dirty="0" smtClean="0"/>
              <a:t>Spindle 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	A mounted assembly of circular platters</a:t>
            </a:r>
          </a:p>
          <a:p>
            <a:pPr>
              <a:lnSpc>
                <a:spcPct val="83000"/>
              </a:lnSpc>
            </a:pPr>
            <a:r>
              <a:rPr lang="en-GB" sz="2800" i="1" dirty="0" smtClean="0"/>
              <a:t>Head assembly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	Read/write head per surface, all moving in unison</a:t>
            </a:r>
          </a:p>
          <a:p>
            <a:pPr>
              <a:lnSpc>
                <a:spcPct val="83000"/>
              </a:lnSpc>
            </a:pPr>
            <a:r>
              <a:rPr lang="en-GB" sz="2800" i="1" dirty="0" smtClean="0"/>
              <a:t>Track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Ring of data readable by one head in one position</a:t>
            </a:r>
          </a:p>
          <a:p>
            <a:pPr>
              <a:lnSpc>
                <a:spcPct val="83000"/>
              </a:lnSpc>
            </a:pPr>
            <a:r>
              <a:rPr lang="en-GB" sz="2800" i="1" dirty="0" smtClean="0"/>
              <a:t>Cylinder 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Corresponding tracks on all platters</a:t>
            </a:r>
          </a:p>
          <a:p>
            <a:pPr>
              <a:lnSpc>
                <a:spcPct val="83000"/>
              </a:lnSpc>
            </a:pPr>
            <a:r>
              <a:rPr lang="en-GB" sz="2800" i="1" dirty="0" smtClean="0"/>
              <a:t>Sector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Logical records written within tracks</a:t>
            </a:r>
          </a:p>
          <a:p>
            <a:pPr>
              <a:lnSpc>
                <a:spcPct val="83000"/>
              </a:lnSpc>
            </a:pPr>
            <a:r>
              <a:rPr lang="en-GB" sz="2800" i="1" dirty="0" smtClean="0"/>
              <a:t>Disk address </a:t>
            </a:r>
            <a:r>
              <a:rPr lang="en-GB" sz="2800" dirty="0" smtClean="0"/>
              <a:t>= &lt;cylinder / head / sector &gt;	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Seek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2480"/>
            <a:ext cx="8229600" cy="4525963"/>
          </a:xfrm>
        </p:spPr>
        <p:txBody>
          <a:bodyPr/>
          <a:lstStyle/>
          <a:p>
            <a:r>
              <a:rPr lang="en-US" dirty="0" smtClean="0"/>
              <a:t>At any moment, the heads are over some track</a:t>
            </a:r>
          </a:p>
          <a:p>
            <a:pPr lvl="1"/>
            <a:r>
              <a:rPr lang="en-US" dirty="0" smtClean="0"/>
              <a:t>All heads move together, so all over the same track on different surfaces</a:t>
            </a:r>
          </a:p>
          <a:p>
            <a:r>
              <a:rPr lang="en-US" dirty="0" smtClean="0"/>
              <a:t>If you want to read another track, you must move the heads</a:t>
            </a:r>
          </a:p>
          <a:p>
            <a:r>
              <a:rPr lang="en-US" dirty="0" smtClean="0"/>
              <a:t>The </a:t>
            </a:r>
            <a:r>
              <a:rPr lang="en-US" smtClean="0"/>
              <a:t>time required to </a:t>
            </a:r>
            <a:r>
              <a:rPr lang="en-US" dirty="0" smtClean="0"/>
              <a:t>do that is seek time</a:t>
            </a:r>
          </a:p>
          <a:p>
            <a:r>
              <a:rPr lang="en-US" dirty="0" smtClean="0"/>
              <a:t>Seek time is not constant</a:t>
            </a:r>
          </a:p>
          <a:p>
            <a:pPr lvl="1"/>
            <a:r>
              <a:rPr lang="en-US" dirty="0" smtClean="0"/>
              <a:t>Amount of time to move from one track to another depends on start and destination</a:t>
            </a:r>
          </a:p>
          <a:p>
            <a:pPr lvl="1"/>
            <a:r>
              <a:rPr lang="en-US" dirty="0" smtClean="0"/>
              <a:t>Usually reported as an average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9186"/>
            <a:ext cx="8229600" cy="1143000"/>
          </a:xfrm>
        </p:spPr>
        <p:txBody>
          <a:bodyPr/>
          <a:lstStyle/>
          <a:p>
            <a:r>
              <a:rPr lang="en-US" dirty="0" smtClean="0"/>
              <a:t>Rotational Delay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3500"/>
            <a:ext cx="8229600" cy="4525963"/>
          </a:xfrm>
        </p:spPr>
        <p:txBody>
          <a:bodyPr/>
          <a:lstStyle/>
          <a:p>
            <a:r>
              <a:rPr lang="en-US" dirty="0" smtClean="0"/>
              <a:t>Once you have the heads over the right track, you need to get them to the right sector</a:t>
            </a:r>
          </a:p>
          <a:p>
            <a:r>
              <a:rPr lang="en-US" dirty="0" smtClean="0"/>
              <a:t>The head is over only one sector at a time</a:t>
            </a:r>
          </a:p>
          <a:p>
            <a:r>
              <a:rPr lang="en-US" dirty="0" smtClean="0"/>
              <a:t>If it isn’t the right sector, you have to wait for the disk to rotate over that one</a:t>
            </a:r>
          </a:p>
          <a:p>
            <a:r>
              <a:rPr lang="en-US" dirty="0" smtClean="0"/>
              <a:t>Like seek time, not a constant</a:t>
            </a:r>
          </a:p>
          <a:p>
            <a:pPr lvl="1"/>
            <a:r>
              <a:rPr lang="en-US" dirty="0" smtClean="0"/>
              <a:t>Depends on which sector you’re over</a:t>
            </a:r>
          </a:p>
          <a:p>
            <a:pPr lvl="1"/>
            <a:r>
              <a:rPr lang="en-US" dirty="0" smtClean="0"/>
              <a:t>And which sector you’re looking for</a:t>
            </a:r>
          </a:p>
          <a:p>
            <a:pPr lvl="1"/>
            <a:r>
              <a:rPr lang="en-US" dirty="0" smtClean="0"/>
              <a:t>Also usually reported as an average</a:t>
            </a:r>
          </a:p>
          <a:p>
            <a:r>
              <a:rPr lang="en-US" dirty="0" smtClean="0"/>
              <a:t>Also called </a:t>
            </a:r>
            <a:r>
              <a:rPr lang="en-US" i="1" dirty="0" smtClean="0"/>
              <a:t>latency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Once you’re on the correct track and the head’s over the right sector, you need to transfer data</a:t>
            </a:r>
          </a:p>
          <a:p>
            <a:r>
              <a:rPr lang="en-US" dirty="0" smtClean="0"/>
              <a:t>You don’t read/write an entire sector at a time</a:t>
            </a:r>
          </a:p>
          <a:p>
            <a:r>
              <a:rPr lang="en-US" dirty="0" smtClean="0"/>
              <a:t>There is some delay associated with reading every byte in the sector</a:t>
            </a:r>
          </a:p>
          <a:p>
            <a:r>
              <a:rPr lang="en-US" dirty="0" smtClean="0"/>
              <a:t>All sectors are usually the same size</a:t>
            </a:r>
          </a:p>
          <a:p>
            <a:r>
              <a:rPr lang="en-US" dirty="0" smtClean="0"/>
              <a:t>So transfer time is usually constant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 Drives and Controllers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disk drive is not directly connected to the bus</a:t>
            </a:r>
          </a:p>
          <a:p>
            <a:r>
              <a:rPr lang="en-US" dirty="0" smtClean="0"/>
              <a:t>It is connected to a disk drive controller</a:t>
            </a:r>
          </a:p>
          <a:p>
            <a:pPr lvl="1"/>
            <a:r>
              <a:rPr lang="en-US" dirty="0" smtClean="0"/>
              <a:t>Special hardware designed for this task</a:t>
            </a:r>
          </a:p>
          <a:p>
            <a:r>
              <a:rPr lang="en-US" dirty="0" smtClean="0"/>
              <a:t>There may be several disk drives attached to the same controller</a:t>
            </a:r>
          </a:p>
          <a:p>
            <a:pPr lvl="1"/>
            <a:r>
              <a:rPr lang="en-US" dirty="0" smtClean="0"/>
              <a:t>Which then multiplexes its attention between them</a:t>
            </a:r>
          </a:p>
          <a:p>
            <a:r>
              <a:rPr lang="en-US" dirty="0" smtClean="0"/>
              <a:t>Many disks have their controller bundled with them (e.g., SCSI disks)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Disk Drive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Group 218"/>
          <p:cNvGraphicFramePr>
            <a:graphicFrameLocks/>
          </p:cNvGraphicFramePr>
          <p:nvPr/>
        </p:nvGraphicFramePr>
        <p:xfrm>
          <a:off x="438913" y="1490671"/>
          <a:ext cx="8382000" cy="1854683"/>
        </p:xfrm>
        <a:graphic>
          <a:graphicData uri="http://schemas.openxmlformats.org/drawingml/2006/table">
            <a:tbl>
              <a:tblPr/>
              <a:tblGrid>
                <a:gridCol w="1633537"/>
                <a:gridCol w="1338263"/>
                <a:gridCol w="2133600"/>
                <a:gridCol w="1855787"/>
                <a:gridCol w="1420813"/>
              </a:tblGrid>
              <a:tr h="274638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heads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platters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cylinders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17,000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tracks/inch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18,000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sectors/track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bytes/sector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512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RPM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7200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speed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196Mb/sec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seek time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15 ms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latency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0-8ms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Group 311"/>
          <p:cNvGraphicFramePr>
            <a:graphicFrameLocks/>
          </p:cNvGraphicFramePr>
          <p:nvPr/>
        </p:nvGraphicFramePr>
        <p:xfrm>
          <a:off x="438913" y="3830646"/>
          <a:ext cx="8382000" cy="2468565"/>
        </p:xfrm>
        <a:graphic>
          <a:graphicData uri="http://schemas.openxmlformats.org/drawingml/2006/table">
            <a:tbl>
              <a:tblPr/>
              <a:tblGrid>
                <a:gridCol w="2362200"/>
                <a:gridCol w="1295400"/>
                <a:gridCol w="1295400"/>
                <a:gridCol w="1371600"/>
                <a:gridCol w="2057400"/>
              </a:tblGrid>
              <a:tr h="493713">
                <a:tc gridSpan="5"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Time to read one 8192 byte block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93713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seek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rotate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transfer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best case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0ms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0ms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333us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333us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worst case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15ms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8ms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333us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23.3ms (70X)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average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9ms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4ms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333us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13.3ms (40X)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the machine is doing multiprocessing, failures in one process shouldn’t hurt another</a:t>
            </a:r>
          </a:p>
          <a:p>
            <a:r>
              <a:rPr lang="en-US" dirty="0" smtClean="0"/>
              <a:t>If process A divides by zero, that’s not process B’s problem</a:t>
            </a:r>
          </a:p>
          <a:p>
            <a:r>
              <a:rPr lang="en-US" dirty="0" smtClean="0"/>
              <a:t>If process C and process D both ask to get  data off the disk, they should only see their own data</a:t>
            </a:r>
          </a:p>
          <a:p>
            <a:r>
              <a:rPr lang="en-US" dirty="0" smtClean="0"/>
              <a:t>Only the OS knows enough and is trusted enough to handle safety issues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1606"/>
            <a:ext cx="8229600" cy="1143000"/>
          </a:xfrm>
        </p:spPr>
        <p:txBody>
          <a:bodyPr/>
          <a:lstStyle/>
          <a:p>
            <a:r>
              <a:rPr lang="en-US" dirty="0" smtClean="0"/>
              <a:t>Why Is This An Issue</a:t>
            </a:r>
            <a:br>
              <a:rPr lang="en-US" dirty="0" smtClean="0"/>
            </a:br>
            <a:r>
              <a:rPr lang="en-US" dirty="0" smtClean="0"/>
              <a:t>For the OS?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3256"/>
            <a:ext cx="8229600" cy="4525963"/>
          </a:xfrm>
        </p:spPr>
        <p:txBody>
          <a:bodyPr/>
          <a:lstStyle/>
          <a:p>
            <a:r>
              <a:rPr lang="en-US" dirty="0" smtClean="0"/>
              <a:t>When you go to disk, it could be fast or slow</a:t>
            </a:r>
          </a:p>
          <a:p>
            <a:pPr lvl="1"/>
            <a:r>
              <a:rPr lang="en-US" dirty="0" smtClean="0"/>
              <a:t>If you go to disk a lot, that matters</a:t>
            </a:r>
          </a:p>
          <a:p>
            <a:r>
              <a:rPr lang="en-US" dirty="0" smtClean="0"/>
              <a:t>The OS can make choices that make it faster or slower</a:t>
            </a:r>
          </a:p>
          <a:p>
            <a:pPr lvl="1"/>
            <a:r>
              <a:rPr lang="en-US" dirty="0" smtClean="0"/>
              <a:t>Deciding where to put a piece of data on disk</a:t>
            </a:r>
          </a:p>
          <a:p>
            <a:pPr lvl="1"/>
            <a:r>
              <a:rPr lang="en-US" dirty="0" smtClean="0"/>
              <a:t>Deciding when to perform an I/O</a:t>
            </a:r>
          </a:p>
          <a:p>
            <a:pPr lvl="1"/>
            <a:r>
              <a:rPr lang="en-US" dirty="0" smtClean="0"/>
              <a:t>Reordering multiple I/Os to minimize seek time and latency</a:t>
            </a:r>
          </a:p>
          <a:p>
            <a:pPr lvl="1"/>
            <a:r>
              <a:rPr lang="en-US" dirty="0" smtClean="0"/>
              <a:t>Perhaps optimistically performing I/Os that haven’t been requested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Optimizing Disk I/O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9368"/>
            <a:ext cx="8229600" cy="4525963"/>
          </a:xfrm>
        </p:spPr>
        <p:txBody>
          <a:bodyPr/>
          <a:lstStyle/>
          <a:p>
            <a:r>
              <a:rPr lang="en-GB" sz="2800" dirty="0" smtClean="0"/>
              <a:t>Don't start I/O until disk is on-cylinder or near sector</a:t>
            </a:r>
          </a:p>
          <a:p>
            <a:pPr lvl="1"/>
            <a:r>
              <a:rPr lang="en-GB" sz="2400" dirty="0" smtClean="0"/>
              <a:t>I/O ties up the controller, locking out other operations</a:t>
            </a:r>
          </a:p>
          <a:p>
            <a:pPr lvl="1"/>
            <a:r>
              <a:rPr lang="en-GB" sz="2400" dirty="0" smtClean="0"/>
              <a:t>Other drives seek while one drive is doing I/O</a:t>
            </a:r>
          </a:p>
          <a:p>
            <a:r>
              <a:rPr lang="en-GB" sz="2800" dirty="0" smtClean="0"/>
              <a:t>Minimize head motion</a:t>
            </a:r>
          </a:p>
          <a:p>
            <a:pPr lvl="1"/>
            <a:r>
              <a:rPr lang="en-GB" sz="2400" dirty="0" smtClean="0"/>
              <a:t>Do all possible reads in current cylinder before moving</a:t>
            </a:r>
          </a:p>
          <a:p>
            <a:pPr lvl="1"/>
            <a:r>
              <a:rPr lang="en-GB" sz="2400" dirty="0" smtClean="0"/>
              <a:t>Make minimum number of trips in small increments</a:t>
            </a:r>
          </a:p>
          <a:p>
            <a:r>
              <a:rPr lang="en-GB" sz="2800" dirty="0" smtClean="0"/>
              <a:t>Encourage efficient data requests</a:t>
            </a:r>
          </a:p>
          <a:p>
            <a:pPr lvl="1"/>
            <a:r>
              <a:rPr lang="en-GB" sz="2400" dirty="0" smtClean="0"/>
              <a:t>Have lots of requests to choose from</a:t>
            </a:r>
          </a:p>
          <a:p>
            <a:pPr lvl="1"/>
            <a:r>
              <a:rPr lang="en-GB" sz="2400" dirty="0" smtClean="0"/>
              <a:t>Encourage cylinder locality</a:t>
            </a:r>
          </a:p>
          <a:p>
            <a:pPr lvl="1"/>
            <a:r>
              <a:rPr lang="en-GB" sz="2400" dirty="0" smtClean="0"/>
              <a:t>Encourage largest possible block sizes</a:t>
            </a:r>
          </a:p>
          <a:p>
            <a:pPr lvl="1"/>
            <a:r>
              <a:rPr lang="en-GB" sz="2400" dirty="0" smtClean="0"/>
              <a:t>All by OS design choices, not influencing programs/users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8778"/>
            <a:ext cx="8229600" cy="1143000"/>
          </a:xfrm>
        </p:spPr>
        <p:txBody>
          <a:bodyPr/>
          <a:lstStyle/>
          <a:p>
            <a:r>
              <a:rPr lang="en-US" dirty="0" smtClean="0"/>
              <a:t>Algorithms to Control </a:t>
            </a:r>
            <a:br>
              <a:rPr lang="en-US" dirty="0" smtClean="0"/>
            </a:br>
            <a:r>
              <a:rPr lang="en-US" dirty="0" smtClean="0"/>
              <a:t>Head Movement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9680"/>
            <a:ext cx="8229600" cy="4525963"/>
          </a:xfrm>
        </p:spPr>
        <p:txBody>
          <a:bodyPr/>
          <a:lstStyle/>
          <a:p>
            <a:r>
              <a:rPr lang="en-US" dirty="0" smtClean="0"/>
              <a:t>First come, first served</a:t>
            </a:r>
          </a:p>
          <a:p>
            <a:pPr lvl="1"/>
            <a:r>
              <a:rPr lang="en-US" dirty="0" smtClean="0"/>
              <a:t>Just do them in the order they happen</a:t>
            </a:r>
          </a:p>
          <a:p>
            <a:r>
              <a:rPr lang="en-US" dirty="0" smtClean="0"/>
              <a:t>Shortest seek time first</a:t>
            </a:r>
          </a:p>
          <a:p>
            <a:pPr lvl="1"/>
            <a:r>
              <a:rPr lang="en-US" dirty="0" smtClean="0"/>
              <a:t>Always go with the request that’s closest to the current head position</a:t>
            </a:r>
          </a:p>
          <a:p>
            <a:pPr lvl="1"/>
            <a:r>
              <a:rPr lang="en-US" dirty="0" smtClean="0"/>
              <a:t>Since requests keep arriving, can cause starvation</a:t>
            </a:r>
          </a:p>
          <a:p>
            <a:r>
              <a:rPr lang="en-US" dirty="0" smtClean="0"/>
              <a:t>Scan/Look (AKA the Elevator Algorithm)</a:t>
            </a:r>
          </a:p>
          <a:p>
            <a:pPr lvl="1"/>
            <a:r>
              <a:rPr lang="en-US" dirty="0" smtClean="0"/>
              <a:t>Service all requests in one direction, then go in the other direction</a:t>
            </a:r>
          </a:p>
          <a:p>
            <a:pPr lvl="1"/>
            <a:r>
              <a:rPr lang="en-US" dirty="0" smtClean="0"/>
              <a:t>No starvation, but may take longer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8778"/>
            <a:ext cx="8229600" cy="1143000"/>
          </a:xfrm>
        </p:spPr>
        <p:txBody>
          <a:bodyPr/>
          <a:lstStyle/>
          <a:p>
            <a:r>
              <a:rPr lang="en-US" dirty="0" smtClean="0"/>
              <a:t>Head Travel With Various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Group 508"/>
          <p:cNvGraphicFramePr>
            <a:graphicFrameLocks/>
          </p:cNvGraphicFramePr>
          <p:nvPr/>
        </p:nvGraphicFramePr>
        <p:xfrm>
          <a:off x="683546" y="4872054"/>
          <a:ext cx="7999410" cy="1386230"/>
        </p:xfrm>
        <a:graphic>
          <a:graphicData uri="http://schemas.openxmlformats.org/drawingml/2006/table">
            <a:tbl>
              <a:tblPr/>
              <a:tblGrid>
                <a:gridCol w="533014"/>
                <a:gridCol w="533015"/>
                <a:gridCol w="534413"/>
                <a:gridCol w="531615"/>
                <a:gridCol w="533014"/>
                <a:gridCol w="534413"/>
                <a:gridCol w="534413"/>
                <a:gridCol w="531615"/>
                <a:gridCol w="534413"/>
                <a:gridCol w="534413"/>
                <a:gridCol w="533015"/>
                <a:gridCol w="531615"/>
                <a:gridCol w="534413"/>
                <a:gridCol w="533014"/>
                <a:gridCol w="533015"/>
              </a:tblGrid>
              <a:tr h="357188">
                <a:tc gridSpan="15"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Scan/Look (elevator algorithm)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240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 gridSpan="15"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total head motion: 450 cylinders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Group 492"/>
          <p:cNvGraphicFramePr>
            <a:graphicFrameLocks/>
          </p:cNvGraphicFramePr>
          <p:nvPr/>
        </p:nvGraphicFramePr>
        <p:xfrm>
          <a:off x="674021" y="1647810"/>
          <a:ext cx="7999414" cy="1386230"/>
        </p:xfrm>
        <a:graphic>
          <a:graphicData uri="http://schemas.openxmlformats.org/drawingml/2006/table">
            <a:tbl>
              <a:tblPr/>
              <a:tblGrid>
                <a:gridCol w="533014"/>
                <a:gridCol w="533015"/>
                <a:gridCol w="533014"/>
                <a:gridCol w="533015"/>
                <a:gridCol w="533014"/>
                <a:gridCol w="533015"/>
                <a:gridCol w="535812"/>
                <a:gridCol w="531615"/>
                <a:gridCol w="535813"/>
                <a:gridCol w="533014"/>
                <a:gridCol w="533015"/>
                <a:gridCol w="533014"/>
                <a:gridCol w="533015"/>
                <a:gridCol w="533014"/>
                <a:gridCol w="533015"/>
              </a:tblGrid>
              <a:tr h="174625">
                <a:tc gridSpan="15"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First Come First Served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8588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</a:tr>
              <a:tr h="119063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252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172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9063">
                <a:tc gridSpan="15"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total head motion: 880 cylinders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Group 500"/>
          <p:cNvGraphicFramePr>
            <a:graphicFrameLocks/>
          </p:cNvGraphicFramePr>
          <p:nvPr/>
        </p:nvGraphicFramePr>
        <p:xfrm>
          <a:off x="674021" y="3253134"/>
          <a:ext cx="7999414" cy="1386230"/>
        </p:xfrm>
        <a:graphic>
          <a:graphicData uri="http://schemas.openxmlformats.org/drawingml/2006/table">
            <a:tbl>
              <a:tblPr/>
              <a:tblGrid>
                <a:gridCol w="533014"/>
                <a:gridCol w="533015"/>
                <a:gridCol w="533014"/>
                <a:gridCol w="533015"/>
                <a:gridCol w="533014"/>
                <a:gridCol w="533015"/>
                <a:gridCol w="535812"/>
                <a:gridCol w="531615"/>
                <a:gridCol w="535813"/>
                <a:gridCol w="533014"/>
                <a:gridCol w="533015"/>
                <a:gridCol w="533014"/>
                <a:gridCol w="533015"/>
                <a:gridCol w="533014"/>
                <a:gridCol w="533015"/>
              </a:tblGrid>
              <a:tr h="174625">
                <a:tc gridSpan="15"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Shortest Seek First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8588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</a:tr>
              <a:tr h="119063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112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9063">
                <a:tc gridSpan="15"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total head motion: 321 cylinders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7262"/>
            <a:ext cx="8229600" cy="1143000"/>
          </a:xfrm>
        </p:spPr>
        <p:txBody>
          <a:bodyPr/>
          <a:lstStyle/>
          <a:p>
            <a:r>
              <a:rPr lang="en-US" dirty="0" smtClean="0"/>
              <a:t>Disks as an Example of </a:t>
            </a:r>
            <a:br>
              <a:rPr lang="en-US" dirty="0" smtClean="0"/>
            </a:br>
            <a:r>
              <a:rPr lang="en-US" dirty="0" smtClean="0"/>
              <a:t>the Memory 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support the read and write operations</a:t>
            </a:r>
          </a:p>
          <a:p>
            <a:r>
              <a:rPr lang="en-US" dirty="0" smtClean="0"/>
              <a:t>But, unlike RAM, they are not word-addressable</a:t>
            </a:r>
          </a:p>
          <a:p>
            <a:pPr lvl="1"/>
            <a:r>
              <a:rPr lang="en-US" dirty="0" smtClean="0"/>
              <a:t>You read and write sectors</a:t>
            </a:r>
          </a:p>
          <a:p>
            <a:r>
              <a:rPr lang="en-US" dirty="0" smtClean="0"/>
              <a:t>Also unlike RAM, they have variable delays in their operations</a:t>
            </a:r>
          </a:p>
          <a:p>
            <a:pPr lvl="1"/>
            <a:r>
              <a:rPr lang="en-US" dirty="0" smtClean="0"/>
              <a:t>Not just because of queued operations, either</a:t>
            </a:r>
          </a:p>
          <a:p>
            <a:r>
              <a:rPr lang="en-US" dirty="0" smtClean="0"/>
              <a:t>Either the OS must expose these differences</a:t>
            </a:r>
          </a:p>
          <a:p>
            <a:pPr lvl="1"/>
            <a:r>
              <a:rPr lang="en-US" dirty="0" smtClean="0"/>
              <a:t>Or work to hide them</a:t>
            </a:r>
          </a:p>
          <a:p>
            <a:endParaRPr lang="en-US" dirty="0" smtClean="0"/>
          </a:p>
          <a:p>
            <a:endParaRPr lang="en-US" dirty="0" smtClean="0"/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Processor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Execution mode</a:t>
            </a:r>
          </a:p>
          <a:p>
            <a:r>
              <a:rPr lang="en-US" dirty="0" smtClean="0"/>
              <a:t>Handling exceptions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621169" y="553767"/>
            <a:ext cx="3956094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Modes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Modern CPUs can execute in two different modes:</a:t>
            </a:r>
          </a:p>
          <a:p>
            <a:pPr lvl="1"/>
            <a:r>
              <a:rPr lang="en-US" dirty="0" smtClean="0"/>
              <a:t>User mode</a:t>
            </a:r>
          </a:p>
          <a:p>
            <a:pPr lvl="1"/>
            <a:r>
              <a:rPr lang="en-US" dirty="0" smtClean="0"/>
              <a:t>Supervisor mode</a:t>
            </a:r>
          </a:p>
          <a:p>
            <a:r>
              <a:rPr lang="en-US" dirty="0" smtClean="0"/>
              <a:t>User mode is to run ordinary programs</a:t>
            </a:r>
          </a:p>
          <a:p>
            <a:r>
              <a:rPr lang="en-US" dirty="0" smtClean="0"/>
              <a:t>Supervisor mode is for OS use</a:t>
            </a:r>
          </a:p>
          <a:p>
            <a:pPr lvl="1"/>
            <a:r>
              <a:rPr lang="en-US" dirty="0" smtClean="0"/>
              <a:t>To perform overall control</a:t>
            </a:r>
          </a:p>
          <a:p>
            <a:pPr lvl="1"/>
            <a:r>
              <a:rPr lang="en-US" dirty="0" smtClean="0"/>
              <a:t>To perform unsafe operations on the behalf of processes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514225" y="553767"/>
            <a:ext cx="4129880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6728"/>
            <a:ext cx="8229600" cy="4525963"/>
          </a:xfrm>
        </p:spPr>
        <p:txBody>
          <a:bodyPr/>
          <a:lstStyle/>
          <a:p>
            <a:r>
              <a:rPr lang="en-GB" dirty="0" smtClean="0"/>
              <a:t>Allows use of all the “normal” instructions</a:t>
            </a:r>
          </a:p>
          <a:p>
            <a:pPr lvl="1"/>
            <a:r>
              <a:rPr lang="en-GB" dirty="0" smtClean="0"/>
              <a:t>Load and store general registers from/to memory</a:t>
            </a:r>
          </a:p>
          <a:p>
            <a:pPr lvl="1"/>
            <a:r>
              <a:rPr lang="en-GB" dirty="0" smtClean="0"/>
              <a:t>Arithmetic, logical, test, compare, data copying</a:t>
            </a:r>
          </a:p>
          <a:p>
            <a:pPr lvl="1"/>
            <a:r>
              <a:rPr lang="en-GB" dirty="0" smtClean="0"/>
              <a:t>Branches and subroutine calls</a:t>
            </a:r>
          </a:p>
          <a:p>
            <a:r>
              <a:rPr lang="en-GB" dirty="0" smtClean="0"/>
              <a:t>Able to address some subset of memory</a:t>
            </a:r>
          </a:p>
          <a:p>
            <a:pPr lvl="1"/>
            <a:r>
              <a:rPr lang="en-GB" dirty="0" smtClean="0"/>
              <a:t>Controlled by a Memory Management Unit</a:t>
            </a:r>
          </a:p>
          <a:p>
            <a:r>
              <a:rPr lang="en-GB" u="sng" dirty="0" smtClean="0"/>
              <a:t>Not </a:t>
            </a:r>
            <a:r>
              <a:rPr lang="en-GB" dirty="0" smtClean="0"/>
              <a:t>able to perform privileged operations</a:t>
            </a:r>
          </a:p>
          <a:p>
            <a:pPr lvl="1"/>
            <a:r>
              <a:rPr lang="en-GB" dirty="0" smtClean="0"/>
              <a:t>I/O operations, update the MMU</a:t>
            </a:r>
          </a:p>
          <a:p>
            <a:pPr lvl="1"/>
            <a:r>
              <a:rPr lang="en-GB" dirty="0" smtClean="0"/>
              <a:t>Enable interrupts, enter supervisor mode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25644</TotalTime>
  <Words>4200</Words>
  <Application>Microsoft Macintosh PowerPoint</Application>
  <PresentationFormat>On-screen Show (4:3)</PresentationFormat>
  <Paragraphs>697</Paragraphs>
  <Slides>64</Slides>
  <Notes>1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64</vt:i4>
      </vt:variant>
    </vt:vector>
  </HeadingPairs>
  <TitlesOfParts>
    <vt:vector size="65" baseType="lpstr">
      <vt:lpstr>Default Theme</vt:lpstr>
      <vt:lpstr>Hardware Issues for Operating Systems CS 111 Operating Systems  Peter Reiher </vt:lpstr>
      <vt:lpstr>Outline</vt:lpstr>
      <vt:lpstr>Hardware and the  Operating System</vt:lpstr>
      <vt:lpstr>OS Abstractions and the Hardware</vt:lpstr>
      <vt:lpstr>Hiding Grubby Details</vt:lpstr>
      <vt:lpstr>Safety Issues</vt:lpstr>
      <vt:lpstr>Processor Issues</vt:lpstr>
      <vt:lpstr>Execution Modes</vt:lpstr>
      <vt:lpstr>User Mode</vt:lpstr>
      <vt:lpstr>Why Only a Subset of Memory?</vt:lpstr>
      <vt:lpstr>Supervisor Mode</vt:lpstr>
      <vt:lpstr>Controlling the Processor Mode</vt:lpstr>
      <vt:lpstr>How Do Modes Get Set?</vt:lpstr>
      <vt:lpstr>So When Do We Go Back To Supervisor Mode?</vt:lpstr>
      <vt:lpstr>Asynchronous Exceptions  and Handlers</vt:lpstr>
      <vt:lpstr>Why Not Check It  All In User Mode?</vt:lpstr>
      <vt:lpstr>Control of Supervisor  Mode Transitions</vt:lpstr>
      <vt:lpstr>Transition Into Supervisor Mode</vt:lpstr>
      <vt:lpstr>Software Trap Handling</vt:lpstr>
      <vt:lpstr>Dealing With the Cause of a Trap</vt:lpstr>
      <vt:lpstr>Returning  To User Mode</vt:lpstr>
      <vt:lpstr>Stacking and Unstacking a Trap</vt:lpstr>
      <vt:lpstr>Traps While In Supervisor Mode</vt:lpstr>
      <vt:lpstr>Traps and Protection</vt:lpstr>
      <vt:lpstr>I/O Architecture</vt:lpstr>
      <vt:lpstr>Important Elements of I/O Architecture</vt:lpstr>
      <vt:lpstr>What Counts as an I/O Device?</vt:lpstr>
      <vt:lpstr>Sequential vs. Random  Access Devices</vt:lpstr>
      <vt:lpstr>Busses</vt:lpstr>
      <vt:lpstr>A Simple Bus</vt:lpstr>
      <vt:lpstr>Memory Type Busses</vt:lpstr>
      <vt:lpstr>Bus Masters, Slaves,  and Arbitration</vt:lpstr>
      <vt:lpstr>Network Type Busses</vt:lpstr>
      <vt:lpstr>Devices and Controllers</vt:lpstr>
      <vt:lpstr>Device Controller Registers</vt:lpstr>
      <vt:lpstr>Direct Polled I/O</vt:lpstr>
      <vt:lpstr>Disadvantage of Direct Polled I/O</vt:lpstr>
      <vt:lpstr>Handling I/O Performance Issues</vt:lpstr>
      <vt:lpstr>Direct Memory Access</vt:lpstr>
      <vt:lpstr>DMA Interrupts</vt:lpstr>
      <vt:lpstr>Interrupt Handling</vt:lpstr>
      <vt:lpstr>Interrupts vs. Traps</vt:lpstr>
      <vt:lpstr>Performing I/O Using Interrupts</vt:lpstr>
      <vt:lpstr>Problems With DMA</vt:lpstr>
      <vt:lpstr>Memory Mapped I/O</vt:lpstr>
      <vt:lpstr>A Memory Mapping Example</vt:lpstr>
      <vt:lpstr>Memory Mapping Devices and Security</vt:lpstr>
      <vt:lpstr>DMA vs. Memory Mapping</vt:lpstr>
      <vt:lpstr>Smart Device Controllers</vt:lpstr>
      <vt:lpstr>Disk Drives</vt:lpstr>
      <vt:lpstr>Some Important Disk Characteristics</vt:lpstr>
      <vt:lpstr>Disk Drives – A Physical View</vt:lpstr>
      <vt:lpstr>Disk Drives – A Logical View</vt:lpstr>
      <vt:lpstr>Disk Drive Terms</vt:lpstr>
      <vt:lpstr>Seek Time</vt:lpstr>
      <vt:lpstr>Rotational Delay</vt:lpstr>
      <vt:lpstr>Transfer Time</vt:lpstr>
      <vt:lpstr>Disk Drives and Controllers</vt:lpstr>
      <vt:lpstr>Typical Disk Drive Performance</vt:lpstr>
      <vt:lpstr>Why Is This An Issue For the OS?</vt:lpstr>
      <vt:lpstr>Optimizing Disk I/O</vt:lpstr>
      <vt:lpstr>Algorithms to Control  Head Movement</vt:lpstr>
      <vt:lpstr>Head Travel With Various Algorithms</vt:lpstr>
      <vt:lpstr>Disks as an Example of  the Memory Abstraction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29</cp:revision>
  <dcterms:created xsi:type="dcterms:W3CDTF">2015-09-15T17:01:59Z</dcterms:created>
  <dcterms:modified xsi:type="dcterms:W3CDTF">2015-09-15T17:13:49Z</dcterms:modified>
</cp:coreProperties>
</file>